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3" r:id="rId3"/>
    <p:sldId id="259" r:id="rId4"/>
    <p:sldId id="261" r:id="rId5"/>
    <p:sldId id="262" r:id="rId6"/>
    <p:sldId id="274" r:id="rId7"/>
    <p:sldId id="275" r:id="rId8"/>
    <p:sldId id="277" r:id="rId9"/>
    <p:sldId id="260" r:id="rId10"/>
    <p:sldId id="276" r:id="rId11"/>
    <p:sldId id="264"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A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518" autoAdjust="0"/>
  </p:normalViewPr>
  <p:slideViewPr>
    <p:cSldViewPr snapToGrid="0">
      <p:cViewPr varScale="1">
        <p:scale>
          <a:sx n="63" d="100"/>
          <a:sy n="63" d="100"/>
        </p:scale>
        <p:origin x="43" y="54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41AB93-9C62-458A-957D-197FAA39022F}"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BCA43-5743-42C4-BA64-74F947D5D400}" type="slidenum">
              <a:rPr lang="en-US" smtClean="0"/>
              <a:t>‹#›</a:t>
            </a:fld>
            <a:endParaRPr lang="en-US"/>
          </a:p>
        </p:txBody>
      </p:sp>
    </p:spTree>
    <p:extLst>
      <p:ext uri="{BB962C8B-B14F-4D97-AF65-F5344CB8AC3E}">
        <p14:creationId xmlns:p14="http://schemas.microsoft.com/office/powerpoint/2010/main" val="3726567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1AB93-9C62-458A-957D-197FAA39022F}"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BCA43-5743-42C4-BA64-74F947D5D400}" type="slidenum">
              <a:rPr lang="en-US" smtClean="0"/>
              <a:t>‹#›</a:t>
            </a:fld>
            <a:endParaRPr lang="en-US"/>
          </a:p>
        </p:txBody>
      </p:sp>
    </p:spTree>
    <p:extLst>
      <p:ext uri="{BB962C8B-B14F-4D97-AF65-F5344CB8AC3E}">
        <p14:creationId xmlns:p14="http://schemas.microsoft.com/office/powerpoint/2010/main" val="343684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1AB93-9C62-458A-957D-197FAA39022F}"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BCA43-5743-42C4-BA64-74F947D5D400}" type="slidenum">
              <a:rPr lang="en-US" smtClean="0"/>
              <a:t>‹#›</a:t>
            </a:fld>
            <a:endParaRPr lang="en-US"/>
          </a:p>
        </p:txBody>
      </p:sp>
    </p:spTree>
    <p:extLst>
      <p:ext uri="{BB962C8B-B14F-4D97-AF65-F5344CB8AC3E}">
        <p14:creationId xmlns:p14="http://schemas.microsoft.com/office/powerpoint/2010/main" val="278902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1AB93-9C62-458A-957D-197FAA39022F}"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BCA43-5743-42C4-BA64-74F947D5D400}" type="slidenum">
              <a:rPr lang="en-US" smtClean="0"/>
              <a:t>‹#›</a:t>
            </a:fld>
            <a:endParaRPr lang="en-US"/>
          </a:p>
        </p:txBody>
      </p:sp>
    </p:spTree>
    <p:extLst>
      <p:ext uri="{BB962C8B-B14F-4D97-AF65-F5344CB8AC3E}">
        <p14:creationId xmlns:p14="http://schemas.microsoft.com/office/powerpoint/2010/main" val="3683611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41AB93-9C62-458A-957D-197FAA39022F}"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BCA43-5743-42C4-BA64-74F947D5D400}" type="slidenum">
              <a:rPr lang="en-US" smtClean="0"/>
              <a:t>‹#›</a:t>
            </a:fld>
            <a:endParaRPr lang="en-US"/>
          </a:p>
        </p:txBody>
      </p:sp>
    </p:spTree>
    <p:extLst>
      <p:ext uri="{BB962C8B-B14F-4D97-AF65-F5344CB8AC3E}">
        <p14:creationId xmlns:p14="http://schemas.microsoft.com/office/powerpoint/2010/main" val="962978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41AB93-9C62-458A-957D-197FAA39022F}"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BCA43-5743-42C4-BA64-74F947D5D400}" type="slidenum">
              <a:rPr lang="en-US" smtClean="0"/>
              <a:t>‹#›</a:t>
            </a:fld>
            <a:endParaRPr lang="en-US"/>
          </a:p>
        </p:txBody>
      </p:sp>
    </p:spTree>
    <p:extLst>
      <p:ext uri="{BB962C8B-B14F-4D97-AF65-F5344CB8AC3E}">
        <p14:creationId xmlns:p14="http://schemas.microsoft.com/office/powerpoint/2010/main" val="136771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41AB93-9C62-458A-957D-197FAA39022F}" type="datetimeFigureOut">
              <a:rPr lang="en-US" smtClean="0"/>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BCA43-5743-42C4-BA64-74F947D5D400}" type="slidenum">
              <a:rPr lang="en-US" smtClean="0"/>
              <a:t>‹#›</a:t>
            </a:fld>
            <a:endParaRPr lang="en-US"/>
          </a:p>
        </p:txBody>
      </p:sp>
    </p:spTree>
    <p:extLst>
      <p:ext uri="{BB962C8B-B14F-4D97-AF65-F5344CB8AC3E}">
        <p14:creationId xmlns:p14="http://schemas.microsoft.com/office/powerpoint/2010/main" val="304716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41AB93-9C62-458A-957D-197FAA39022F}" type="datetimeFigureOut">
              <a:rPr lang="en-US" smtClean="0"/>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BCA43-5743-42C4-BA64-74F947D5D400}" type="slidenum">
              <a:rPr lang="en-US" smtClean="0"/>
              <a:t>‹#›</a:t>
            </a:fld>
            <a:endParaRPr lang="en-US"/>
          </a:p>
        </p:txBody>
      </p:sp>
    </p:spTree>
    <p:extLst>
      <p:ext uri="{BB962C8B-B14F-4D97-AF65-F5344CB8AC3E}">
        <p14:creationId xmlns:p14="http://schemas.microsoft.com/office/powerpoint/2010/main" val="266309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1AB93-9C62-458A-957D-197FAA39022F}" type="datetimeFigureOut">
              <a:rPr lang="en-US" smtClean="0"/>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BCA43-5743-42C4-BA64-74F947D5D400}" type="slidenum">
              <a:rPr lang="en-US" smtClean="0"/>
              <a:t>‹#›</a:t>
            </a:fld>
            <a:endParaRPr lang="en-US"/>
          </a:p>
        </p:txBody>
      </p:sp>
    </p:spTree>
    <p:extLst>
      <p:ext uri="{BB962C8B-B14F-4D97-AF65-F5344CB8AC3E}">
        <p14:creationId xmlns:p14="http://schemas.microsoft.com/office/powerpoint/2010/main" val="258818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1AB93-9C62-458A-957D-197FAA39022F}"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BCA43-5743-42C4-BA64-74F947D5D400}" type="slidenum">
              <a:rPr lang="en-US" smtClean="0"/>
              <a:t>‹#›</a:t>
            </a:fld>
            <a:endParaRPr lang="en-US"/>
          </a:p>
        </p:txBody>
      </p:sp>
    </p:spTree>
    <p:extLst>
      <p:ext uri="{BB962C8B-B14F-4D97-AF65-F5344CB8AC3E}">
        <p14:creationId xmlns:p14="http://schemas.microsoft.com/office/powerpoint/2010/main" val="11598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1AB93-9C62-458A-957D-197FAA39022F}"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BCA43-5743-42C4-BA64-74F947D5D400}" type="slidenum">
              <a:rPr lang="en-US" smtClean="0"/>
              <a:t>‹#›</a:t>
            </a:fld>
            <a:endParaRPr lang="en-US"/>
          </a:p>
        </p:txBody>
      </p:sp>
    </p:spTree>
    <p:extLst>
      <p:ext uri="{BB962C8B-B14F-4D97-AF65-F5344CB8AC3E}">
        <p14:creationId xmlns:p14="http://schemas.microsoft.com/office/powerpoint/2010/main" val="393227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1AB93-9C62-458A-957D-197FAA39022F}" type="datetimeFigureOut">
              <a:rPr lang="en-US" smtClean="0"/>
              <a:t>8/4/2020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BCA43-5743-42C4-BA64-74F947D5D400}" type="slidenum">
              <a:rPr lang="en-US" smtClean="0"/>
              <a:t>‹#›</a:t>
            </a:fld>
            <a:endParaRPr lang="en-US"/>
          </a:p>
        </p:txBody>
      </p:sp>
    </p:spTree>
    <p:extLst>
      <p:ext uri="{BB962C8B-B14F-4D97-AF65-F5344CB8AC3E}">
        <p14:creationId xmlns:p14="http://schemas.microsoft.com/office/powerpoint/2010/main" val="32948829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E-mail-mahbubtqi2@gmail.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37" y="888544"/>
            <a:ext cx="9543495" cy="5383530"/>
          </a:xfrm>
          <a:prstGeom prst="rect">
            <a:avLst/>
          </a:prstGeom>
        </p:spPr>
      </p:pic>
      <p:sp>
        <p:nvSpPr>
          <p:cNvPr id="2" name="Rectangle 1"/>
          <p:cNvSpPr/>
          <p:nvPr/>
        </p:nvSpPr>
        <p:spPr>
          <a:xfrm>
            <a:off x="2923676" y="1162975"/>
            <a:ext cx="4827798" cy="14401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smtClean="0">
                <a:solidFill>
                  <a:sysClr val="windowText" lastClr="000000"/>
                </a:solidFill>
                <a:latin typeface="NikoshBAN" panose="02000000000000000000" pitchFamily="2" charset="0"/>
                <a:cs typeface="NikoshBAN" panose="02000000000000000000" pitchFamily="2" charset="0"/>
              </a:rPr>
              <a:t>স্বাগতম</a:t>
            </a:r>
            <a:endParaRPr lang="en-US" sz="8800" dirty="0">
              <a:solidFill>
                <a:sysClr val="windowText" lastClr="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62459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011556" y="616227"/>
            <a:ext cx="4442792" cy="904461"/>
          </a:xfrm>
          <a:prstGeom prst="ellipse">
            <a:avLst/>
          </a:prstGeom>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দোয়ার আদব</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Rounded Rectangle 3"/>
          <p:cNvSpPr/>
          <p:nvPr/>
        </p:nvSpPr>
        <p:spPr>
          <a:xfrm>
            <a:off x="1222513" y="1610141"/>
            <a:ext cx="9442174" cy="4979504"/>
          </a:xfrm>
          <a:prstGeom prst="roundRect">
            <a:avLst/>
          </a:prstGeom>
          <a:ln w="571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bn-IN" sz="3600" dirty="0" smtClean="0">
                <a:solidFill>
                  <a:schemeClr val="tx1"/>
                </a:solidFill>
                <a:latin typeface="NikoshBAN" panose="02000000000000000000" pitchFamily="2" charset="0"/>
                <a:cs typeface="NikoshBAN" panose="02000000000000000000" pitchFamily="2" charset="0"/>
              </a:rPr>
              <a:t>	১। দোয়ার কতিপয় আদব রয়েছ, যেমন-দোয়া কারী উত্তম পোষাক পরিধান করা, উপার্জন হালাল হওয়া, নিয়তকে খালেস করা, দুই হাত তুলে দোয়া করা, দোয়ার শুরুতে হামদ ও সালাত এবং শেষ দরুদ পাঠ করা। </a:t>
            </a:r>
          </a:p>
          <a:p>
            <a:pPr algn="just"/>
            <a:r>
              <a:rPr lang="bn-IN" sz="3600" dirty="0" smtClean="0">
                <a:solidFill>
                  <a:schemeClr val="tx1"/>
                </a:solidFill>
                <a:latin typeface="NikoshBAN" panose="02000000000000000000" pitchFamily="2" charset="0"/>
                <a:cs typeface="NikoshBAN" panose="02000000000000000000" pitchFamily="2" charset="0"/>
              </a:rPr>
              <a:t>	২। প্রতেক ফরজ সালাতের পর দোয়া করা। রাসুল (সাঃ) বলেন-যে আল্লাহর নিকট দোয়া করে না আল্লাহ তার ওপর রাগাম্বিত হন।</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072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647286" y="352841"/>
            <a:ext cx="5166361" cy="1360170"/>
          </a:xfrm>
          <a:prstGeom prst="downArrowCallout">
            <a:avLst>
              <a:gd name="adj1" fmla="val 25000"/>
              <a:gd name="adj2" fmla="val 25000"/>
              <a:gd name="adj3" fmla="val 25000"/>
              <a:gd name="adj4" fmla="val 64185"/>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solidFill>
                  <a:schemeClr val="tx1"/>
                </a:solidFill>
                <a:latin typeface="NikoshBAN" panose="02000000000000000000" pitchFamily="2" charset="0"/>
                <a:cs typeface="NikoshBAN" panose="02000000000000000000" pitchFamily="2" charset="0"/>
              </a:rPr>
              <a:t>জোড়ায়</a:t>
            </a:r>
            <a:r>
              <a:rPr lang="en-US" sz="6600" dirty="0" smtClean="0">
                <a:solidFill>
                  <a:schemeClr val="tx1"/>
                </a:solidFill>
                <a:latin typeface="NikoshBAN" panose="02000000000000000000" pitchFamily="2" charset="0"/>
                <a:cs typeface="NikoshBAN" panose="02000000000000000000" pitchFamily="2" charset="0"/>
              </a:rPr>
              <a:t> </a:t>
            </a:r>
            <a:r>
              <a:rPr lang="en-US" sz="7200" dirty="0" smtClean="0">
                <a:solidFill>
                  <a:schemeClr val="tx1"/>
                </a:solidFill>
                <a:latin typeface="NikoshBAN" panose="02000000000000000000" pitchFamily="2" charset="0"/>
                <a:cs typeface="NikoshBAN" panose="02000000000000000000" pitchFamily="2" charset="0"/>
              </a:rPr>
              <a:t>কাজ</a:t>
            </a:r>
            <a:endParaRPr lang="en-US" sz="7200" dirty="0">
              <a:solidFill>
                <a:schemeClr val="tx1"/>
              </a:solidFill>
              <a:latin typeface="NikoshBAN" panose="02000000000000000000" pitchFamily="2" charset="0"/>
              <a:cs typeface="NikoshBAN" panose="02000000000000000000" pitchFamily="2" charset="0"/>
            </a:endParaRPr>
          </a:p>
        </p:txBody>
      </p:sp>
      <p:sp>
        <p:nvSpPr>
          <p:cNvPr id="4" name="Horizontal Scroll 3"/>
          <p:cNvSpPr/>
          <p:nvPr/>
        </p:nvSpPr>
        <p:spPr>
          <a:xfrm>
            <a:off x="864206" y="1417320"/>
            <a:ext cx="10476341" cy="5261776"/>
          </a:xfrm>
          <a:prstGeom prst="horizontalScroll">
            <a:avLst/>
          </a:prstGeom>
          <a:solidFill>
            <a:srgbClr val="92D050"/>
          </a:solid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5400" dirty="0" smtClean="0">
                <a:solidFill>
                  <a:schemeClr val="tx1"/>
                </a:solidFill>
                <a:latin typeface="NikoshBAN" panose="02000000000000000000" pitchFamily="2" charset="0"/>
                <a:cs typeface="NikoshBAN" panose="02000000000000000000" pitchFamily="2" charset="0"/>
              </a:rPr>
              <a:t>	১</a:t>
            </a:r>
            <a:r>
              <a:rPr lang="bn-IN" sz="5400" dirty="0" smtClean="0">
                <a:solidFill>
                  <a:schemeClr val="tx1"/>
                </a:solidFill>
                <a:latin typeface="NikoshBAN" panose="02000000000000000000" pitchFamily="2" charset="0"/>
                <a:cs typeface="NikoshBAN" panose="02000000000000000000" pitchFamily="2" charset="0"/>
              </a:rPr>
              <a:t>। দোয়ার আদব কী </a:t>
            </a:r>
            <a:r>
              <a:rPr lang="bn-IN" sz="5400" dirty="0" smtClean="0">
                <a:solidFill>
                  <a:schemeClr val="tx1"/>
                </a:solidFill>
                <a:latin typeface="NikoshBAN" panose="02000000000000000000" pitchFamily="2" charset="0"/>
                <a:cs typeface="NikoshBAN" panose="02000000000000000000" pitchFamily="2" charset="0"/>
              </a:rPr>
              <a:t>?</a:t>
            </a:r>
          </a:p>
          <a:p>
            <a:endParaRPr lang="bn-IN" sz="2400" dirty="0">
              <a:solidFill>
                <a:schemeClr val="tx1"/>
              </a:solidFill>
              <a:latin typeface="NikoshBAN" panose="02000000000000000000" pitchFamily="2" charset="0"/>
              <a:cs typeface="NikoshBAN" panose="02000000000000000000" pitchFamily="2" charset="0"/>
            </a:endParaRPr>
          </a:p>
          <a:p>
            <a:pPr algn="ctr"/>
            <a:r>
              <a:rPr lang="bn-IN" sz="5400" dirty="0" smtClean="0">
                <a:solidFill>
                  <a:schemeClr val="tx1"/>
                </a:solidFill>
                <a:latin typeface="NikoshBAN" panose="02000000000000000000" pitchFamily="2" charset="0"/>
                <a:cs typeface="NikoshBAN" panose="02000000000000000000" pitchFamily="2" charset="0"/>
              </a:rPr>
              <a:t>২</a:t>
            </a:r>
            <a:r>
              <a:rPr lang="bn-IN" sz="5400" dirty="0">
                <a:solidFill>
                  <a:schemeClr val="tx1"/>
                </a:solidFill>
                <a:latin typeface="NikoshBAN" panose="02000000000000000000" pitchFamily="2" charset="0"/>
                <a:cs typeface="NikoshBAN" panose="02000000000000000000" pitchFamily="2" charset="0"/>
              </a:rPr>
              <a:t>।দোয়া সম্বন্ধে কুরআনের </a:t>
            </a:r>
            <a:r>
              <a:rPr lang="bn-IN" sz="5400" dirty="0" smtClean="0">
                <a:solidFill>
                  <a:schemeClr val="tx1"/>
                </a:solidFill>
                <a:latin typeface="NikoshBAN" panose="02000000000000000000" pitchFamily="2" charset="0"/>
                <a:cs typeface="NikoshBAN" panose="02000000000000000000" pitchFamily="2" charset="0"/>
              </a:rPr>
              <a:t>১ টি </a:t>
            </a:r>
            <a:r>
              <a:rPr lang="bn-IN" sz="5400" dirty="0">
                <a:solidFill>
                  <a:schemeClr val="tx1"/>
                </a:solidFill>
                <a:latin typeface="NikoshBAN" panose="02000000000000000000" pitchFamily="2" charset="0"/>
                <a:cs typeface="NikoshBAN" panose="02000000000000000000" pitchFamily="2" charset="0"/>
              </a:rPr>
              <a:t>আয়াত</a:t>
            </a:r>
          </a:p>
          <a:p>
            <a:pPr algn="ctr"/>
            <a:r>
              <a:rPr lang="bn-IN" sz="5400" dirty="0">
                <a:solidFill>
                  <a:schemeClr val="tx1"/>
                </a:solidFill>
                <a:latin typeface="NikoshBAN" panose="02000000000000000000" pitchFamily="2" charset="0"/>
                <a:cs typeface="NikoshBAN" panose="02000000000000000000" pitchFamily="2" charset="0"/>
              </a:rPr>
              <a:t>অর্থসহ লিখ ।</a:t>
            </a:r>
            <a:endParaRPr lang="en-US" sz="5400" dirty="0">
              <a:solidFill>
                <a:schemeClr val="tx1"/>
              </a:solidFill>
              <a:latin typeface="NikoshBAN" panose="02000000000000000000" pitchFamily="2" charset="0"/>
              <a:cs typeface="NikoshBAN" panose="02000000000000000000" pitchFamily="2" charset="0"/>
            </a:endParaRPr>
          </a:p>
          <a:p>
            <a:endParaRPr lang="en-US" sz="5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9168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276309" y="4017894"/>
            <a:ext cx="10698480" cy="2091690"/>
          </a:xfrm>
          <a:prstGeom prst="flowChartTerminator">
            <a:avLst/>
          </a:prstGeom>
          <a:solidFill>
            <a:schemeClr val="accent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tx1"/>
                </a:solidFill>
                <a:latin typeface="NikoshBAN" panose="02000000000000000000" pitchFamily="2" charset="0"/>
                <a:cs typeface="NikoshBAN" panose="02000000000000000000" pitchFamily="2" charset="0"/>
              </a:rPr>
              <a:t>১। কুরআন ও হাদীসের আলোকে দোয়ার ফজিলত বর্ণনা কর </a:t>
            </a:r>
            <a:r>
              <a:rPr lang="bn-IN" sz="5400" dirty="0" smtClean="0">
                <a:solidFill>
                  <a:schemeClr val="tx1"/>
                </a:solidFill>
                <a:latin typeface="NikoshBAN" panose="02000000000000000000" pitchFamily="2" charset="0"/>
                <a:cs typeface="NikoshBAN" panose="02000000000000000000" pitchFamily="2" charset="0"/>
              </a:rPr>
              <a:t>। </a:t>
            </a:r>
            <a:endParaRPr lang="en-US" sz="5400" dirty="0">
              <a:solidFill>
                <a:schemeClr val="tx1"/>
              </a:solidFill>
              <a:latin typeface="NikoshBAN" panose="02000000000000000000" pitchFamily="2" charset="0"/>
              <a:cs typeface="NikoshBAN" panose="02000000000000000000" pitchFamily="2" charset="0"/>
            </a:endParaRPr>
          </a:p>
        </p:txBody>
      </p:sp>
      <p:sp>
        <p:nvSpPr>
          <p:cNvPr id="4" name="Oval 3"/>
          <p:cNvSpPr/>
          <p:nvPr/>
        </p:nvSpPr>
        <p:spPr>
          <a:xfrm>
            <a:off x="4462669" y="526775"/>
            <a:ext cx="3250096" cy="914400"/>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NikoshBAN" panose="02000000000000000000" pitchFamily="2" charset="0"/>
                <a:cs typeface="NikoshBAN" panose="02000000000000000000" pitchFamily="2" charset="0"/>
              </a:rPr>
              <a:t>দলীয় কাজ</a:t>
            </a:r>
            <a:endParaRPr lang="en-US" sz="4400" dirty="0">
              <a:solidFill>
                <a:schemeClr val="tx1"/>
              </a:solidFill>
              <a:latin typeface="NikoshBAN" panose="02000000000000000000" pitchFamily="2" charset="0"/>
              <a:cs typeface="NikoshBAN" panose="02000000000000000000" pitchFamily="2" charset="0"/>
            </a:endParaRPr>
          </a:p>
        </p:txBody>
      </p:sp>
      <p:cxnSp>
        <p:nvCxnSpPr>
          <p:cNvPr id="7" name="Straight Connector 6"/>
          <p:cNvCxnSpPr/>
          <p:nvPr/>
        </p:nvCxnSpPr>
        <p:spPr>
          <a:xfrm flipV="1">
            <a:off x="89452" y="1699591"/>
            <a:ext cx="11963400" cy="1093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12643" y="1881809"/>
            <a:ext cx="11963400" cy="1093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hevron 8"/>
          <p:cNvSpPr/>
          <p:nvPr/>
        </p:nvSpPr>
        <p:spPr>
          <a:xfrm>
            <a:off x="11280913" y="99391"/>
            <a:ext cx="484632" cy="1331843"/>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a:off x="10916478" y="142460"/>
            <a:ext cx="484632" cy="1331843"/>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Chevron 10"/>
          <p:cNvSpPr/>
          <p:nvPr/>
        </p:nvSpPr>
        <p:spPr>
          <a:xfrm flipH="1">
            <a:off x="904460" y="225286"/>
            <a:ext cx="593035" cy="1331843"/>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flipH="1">
            <a:off x="331304" y="198782"/>
            <a:ext cx="593035" cy="1331843"/>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1003" y="0"/>
            <a:ext cx="1634780" cy="16347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081" y="112644"/>
            <a:ext cx="1634780" cy="16347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264658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4949686" y="159026"/>
            <a:ext cx="2097157" cy="536713"/>
          </a:xfrm>
          <a:prstGeom prst="plaque">
            <a:avLst/>
          </a:prstGeom>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মুল্যায়ণ</a:t>
            </a:r>
            <a:endParaRPr lang="en-US" sz="3200" dirty="0">
              <a:solidFill>
                <a:schemeClr val="tx1"/>
              </a:solidFill>
              <a:latin typeface="NikoshBAN" panose="02000000000000000000" pitchFamily="2" charset="0"/>
              <a:cs typeface="NikoshBAN" panose="02000000000000000000" pitchFamily="2" charset="0"/>
            </a:endParaRPr>
          </a:p>
        </p:txBody>
      </p:sp>
      <p:sp>
        <p:nvSpPr>
          <p:cNvPr id="5" name="TextBox 4"/>
          <p:cNvSpPr txBox="1"/>
          <p:nvPr/>
        </p:nvSpPr>
        <p:spPr>
          <a:xfrm>
            <a:off x="268355" y="1709531"/>
            <a:ext cx="7036904" cy="523220"/>
          </a:xfrm>
          <a:prstGeom prst="rect">
            <a:avLst/>
          </a:prstGeom>
          <a:solidFill>
            <a:schemeClr val="accent2">
              <a:lumMod val="20000"/>
              <a:lumOff val="8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১। দোয়া মুমিনের কী?</a:t>
            </a:r>
            <a:endParaRPr lang="en-US" sz="2800" dirty="0">
              <a:latin typeface="NikoshBAN" panose="02000000000000000000" pitchFamily="2" charset="0"/>
              <a:cs typeface="NikoshBAN" panose="02000000000000000000" pitchFamily="2" charset="0"/>
            </a:endParaRPr>
          </a:p>
        </p:txBody>
      </p:sp>
      <p:sp>
        <p:nvSpPr>
          <p:cNvPr id="6" name="Rounded Rectangle 5"/>
          <p:cNvSpPr/>
          <p:nvPr/>
        </p:nvSpPr>
        <p:spPr>
          <a:xfrm>
            <a:off x="288235" y="2435088"/>
            <a:ext cx="1659836" cy="278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chemeClr val="tx1"/>
                </a:solidFill>
                <a:latin typeface="NikoshBAN" panose="02000000000000000000" pitchFamily="2" charset="0"/>
                <a:cs typeface="NikoshBAN" panose="02000000000000000000" pitchFamily="2" charset="0"/>
              </a:rPr>
              <a:t>ক) রহমত</a:t>
            </a:r>
            <a:endParaRPr lang="en-US" sz="3200" dirty="0">
              <a:solidFill>
                <a:schemeClr val="tx1"/>
              </a:solidFill>
              <a:latin typeface="NikoshBAN" panose="02000000000000000000" pitchFamily="2" charset="0"/>
              <a:cs typeface="NikoshBAN" panose="02000000000000000000" pitchFamily="2" charset="0"/>
            </a:endParaRPr>
          </a:p>
        </p:txBody>
      </p:sp>
      <p:sp>
        <p:nvSpPr>
          <p:cNvPr id="9" name="Rounded Rectangle 8"/>
          <p:cNvSpPr/>
          <p:nvPr/>
        </p:nvSpPr>
        <p:spPr>
          <a:xfrm>
            <a:off x="6284843" y="2478158"/>
            <a:ext cx="1659836" cy="278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chemeClr val="tx1"/>
                </a:solidFill>
                <a:latin typeface="NikoshBAN" panose="02000000000000000000" pitchFamily="2" charset="0"/>
                <a:cs typeface="NikoshBAN" panose="02000000000000000000" pitchFamily="2" charset="0"/>
              </a:rPr>
              <a:t>খ) আলো</a:t>
            </a:r>
            <a:endParaRPr lang="en-US" sz="3200" dirty="0">
              <a:solidFill>
                <a:schemeClr val="tx1"/>
              </a:solidFill>
              <a:latin typeface="NikoshBAN" panose="02000000000000000000" pitchFamily="2" charset="0"/>
              <a:cs typeface="NikoshBAN" panose="02000000000000000000" pitchFamily="2" charset="0"/>
            </a:endParaRPr>
          </a:p>
        </p:txBody>
      </p:sp>
      <p:sp>
        <p:nvSpPr>
          <p:cNvPr id="10" name="Rounded Rectangle 9"/>
          <p:cNvSpPr/>
          <p:nvPr/>
        </p:nvSpPr>
        <p:spPr>
          <a:xfrm>
            <a:off x="354494" y="3117575"/>
            <a:ext cx="1659836" cy="278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chemeClr val="tx1"/>
                </a:solidFill>
                <a:latin typeface="NikoshBAN" panose="02000000000000000000" pitchFamily="2" charset="0"/>
                <a:cs typeface="NikoshBAN" panose="02000000000000000000" pitchFamily="2" charset="0"/>
              </a:rPr>
              <a:t>গ) সম্বল</a:t>
            </a:r>
            <a:endParaRPr lang="en-US" sz="3200" dirty="0">
              <a:solidFill>
                <a:schemeClr val="tx1"/>
              </a:solidFill>
              <a:latin typeface="NikoshBAN" panose="02000000000000000000" pitchFamily="2" charset="0"/>
              <a:cs typeface="NikoshBAN" panose="02000000000000000000" pitchFamily="2" charset="0"/>
            </a:endParaRPr>
          </a:p>
        </p:txBody>
      </p:sp>
      <p:sp>
        <p:nvSpPr>
          <p:cNvPr id="12" name="Rounded Rectangle 11"/>
          <p:cNvSpPr/>
          <p:nvPr/>
        </p:nvSpPr>
        <p:spPr>
          <a:xfrm>
            <a:off x="6258687" y="3102578"/>
            <a:ext cx="2113721" cy="271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chemeClr val="tx1"/>
                </a:solidFill>
                <a:latin typeface="NikoshBAN" panose="02000000000000000000" pitchFamily="2" charset="0"/>
                <a:cs typeface="NikoshBAN" panose="02000000000000000000" pitchFamily="2" charset="0"/>
              </a:rPr>
              <a:t>ঘ) সাহসিকতা</a:t>
            </a:r>
            <a:endParaRPr lang="en-US" sz="3200" dirty="0">
              <a:solidFill>
                <a:schemeClr val="tx1"/>
              </a:solidFill>
              <a:latin typeface="NikoshBAN" panose="02000000000000000000" pitchFamily="2" charset="0"/>
              <a:cs typeface="NikoshBAN" panose="02000000000000000000" pitchFamily="2" charset="0"/>
            </a:endParaRPr>
          </a:p>
        </p:txBody>
      </p:sp>
      <p:sp>
        <p:nvSpPr>
          <p:cNvPr id="13" name="Multiply 12"/>
          <p:cNvSpPr/>
          <p:nvPr/>
        </p:nvSpPr>
        <p:spPr>
          <a:xfrm>
            <a:off x="1840832" y="2406315"/>
            <a:ext cx="385010" cy="30079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8201526" y="3100136"/>
            <a:ext cx="385010" cy="30079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7812505" y="2482515"/>
            <a:ext cx="385010" cy="30079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888958" y="2851484"/>
            <a:ext cx="385010" cy="481348"/>
          </a:xfrm>
          <a:custGeom>
            <a:avLst/>
            <a:gdLst>
              <a:gd name="connsiteX0" fmla="*/ 0 w 385010"/>
              <a:gd name="connsiteY0" fmla="*/ 216568 h 481348"/>
              <a:gd name="connsiteX1" fmla="*/ 36095 w 385010"/>
              <a:gd name="connsiteY1" fmla="*/ 409074 h 481348"/>
              <a:gd name="connsiteX2" fmla="*/ 60158 w 385010"/>
              <a:gd name="connsiteY2" fmla="*/ 445168 h 481348"/>
              <a:gd name="connsiteX3" fmla="*/ 84221 w 385010"/>
              <a:gd name="connsiteY3" fmla="*/ 433137 h 481348"/>
              <a:gd name="connsiteX4" fmla="*/ 108284 w 385010"/>
              <a:gd name="connsiteY4" fmla="*/ 397042 h 481348"/>
              <a:gd name="connsiteX5" fmla="*/ 132347 w 385010"/>
              <a:gd name="connsiteY5" fmla="*/ 312821 h 481348"/>
              <a:gd name="connsiteX6" fmla="*/ 168442 w 385010"/>
              <a:gd name="connsiteY6" fmla="*/ 288758 h 481348"/>
              <a:gd name="connsiteX7" fmla="*/ 192505 w 385010"/>
              <a:gd name="connsiteY7" fmla="*/ 252663 h 481348"/>
              <a:gd name="connsiteX8" fmla="*/ 228600 w 385010"/>
              <a:gd name="connsiteY8" fmla="*/ 228600 h 481348"/>
              <a:gd name="connsiteX9" fmla="*/ 276726 w 385010"/>
              <a:gd name="connsiteY9" fmla="*/ 156411 h 481348"/>
              <a:gd name="connsiteX10" fmla="*/ 300789 w 385010"/>
              <a:gd name="connsiteY10" fmla="*/ 120316 h 481348"/>
              <a:gd name="connsiteX11" fmla="*/ 324853 w 385010"/>
              <a:gd name="connsiteY11" fmla="*/ 84221 h 481348"/>
              <a:gd name="connsiteX12" fmla="*/ 336884 w 385010"/>
              <a:gd name="connsiteY12" fmla="*/ 48126 h 481348"/>
              <a:gd name="connsiteX13" fmla="*/ 372979 w 385010"/>
              <a:gd name="connsiteY13" fmla="*/ 12032 h 481348"/>
              <a:gd name="connsiteX14" fmla="*/ 385010 w 385010"/>
              <a:gd name="connsiteY14" fmla="*/ 0 h 48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010" h="481348">
                <a:moveTo>
                  <a:pt x="0" y="216568"/>
                </a:moveTo>
                <a:cubicBezTo>
                  <a:pt x="4234" y="258908"/>
                  <a:pt x="5780" y="363602"/>
                  <a:pt x="36095" y="409074"/>
                </a:cubicBezTo>
                <a:lnTo>
                  <a:pt x="60158" y="445168"/>
                </a:lnTo>
                <a:cubicBezTo>
                  <a:pt x="81038" y="507813"/>
                  <a:pt x="64392" y="479404"/>
                  <a:pt x="84221" y="433137"/>
                </a:cubicBezTo>
                <a:cubicBezTo>
                  <a:pt x="89917" y="419846"/>
                  <a:pt x="100263" y="409074"/>
                  <a:pt x="108284" y="397042"/>
                </a:cubicBezTo>
                <a:cubicBezTo>
                  <a:pt x="109069" y="393901"/>
                  <a:pt x="126072" y="320664"/>
                  <a:pt x="132347" y="312821"/>
                </a:cubicBezTo>
                <a:cubicBezTo>
                  <a:pt x="141380" y="301529"/>
                  <a:pt x="156410" y="296779"/>
                  <a:pt x="168442" y="288758"/>
                </a:cubicBezTo>
                <a:cubicBezTo>
                  <a:pt x="176463" y="276726"/>
                  <a:pt x="182280" y="262888"/>
                  <a:pt x="192505" y="252663"/>
                </a:cubicBezTo>
                <a:cubicBezTo>
                  <a:pt x="202730" y="242438"/>
                  <a:pt x="219078" y="239482"/>
                  <a:pt x="228600" y="228600"/>
                </a:cubicBezTo>
                <a:cubicBezTo>
                  <a:pt x="247644" y="206835"/>
                  <a:pt x="260684" y="180474"/>
                  <a:pt x="276726" y="156411"/>
                </a:cubicBezTo>
                <a:lnTo>
                  <a:pt x="300789" y="120316"/>
                </a:lnTo>
                <a:lnTo>
                  <a:pt x="324853" y="84221"/>
                </a:lnTo>
                <a:cubicBezTo>
                  <a:pt x="328863" y="72189"/>
                  <a:pt x="329849" y="58678"/>
                  <a:pt x="336884" y="48126"/>
                </a:cubicBezTo>
                <a:cubicBezTo>
                  <a:pt x="346322" y="33969"/>
                  <a:pt x="360947" y="24064"/>
                  <a:pt x="372979" y="12032"/>
                </a:cubicBezTo>
                <a:lnTo>
                  <a:pt x="385010" y="0"/>
                </a:ln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88407" y="4256215"/>
            <a:ext cx="7036904" cy="523220"/>
          </a:xfrm>
          <a:prstGeom prst="rect">
            <a:avLst/>
          </a:prstGeom>
          <a:solidFill>
            <a:schemeClr val="accent2">
              <a:lumMod val="20000"/>
              <a:lumOff val="80000"/>
            </a:schemeClr>
          </a:solidFill>
        </p:spPr>
        <p:txBody>
          <a:bodyPr wrap="square" rtlCol="0">
            <a:spAutoFit/>
          </a:bodyPr>
          <a:lstStyle/>
          <a:p>
            <a:r>
              <a:rPr lang="bn-IN" sz="2800" dirty="0">
                <a:latin typeface="NikoshBAN" panose="02000000000000000000" pitchFamily="2" charset="0"/>
                <a:cs typeface="NikoshBAN" panose="02000000000000000000" pitchFamily="2" charset="0"/>
              </a:rPr>
              <a:t>২</a:t>
            </a:r>
            <a:r>
              <a:rPr lang="bn-IN" sz="2800" dirty="0" smtClean="0">
                <a:latin typeface="NikoshBAN" panose="02000000000000000000" pitchFamily="2" charset="0"/>
                <a:cs typeface="NikoshBAN" panose="02000000000000000000" pitchFamily="2" charset="0"/>
              </a:rPr>
              <a:t>। দোয়ার আদব কী?</a:t>
            </a:r>
            <a:endParaRPr lang="en-US" sz="2800" dirty="0">
              <a:latin typeface="NikoshBAN" panose="02000000000000000000" pitchFamily="2" charset="0"/>
              <a:cs typeface="NikoshBAN" panose="02000000000000000000" pitchFamily="2" charset="0"/>
            </a:endParaRPr>
          </a:p>
        </p:txBody>
      </p:sp>
      <p:sp>
        <p:nvSpPr>
          <p:cNvPr id="20" name="Rounded Rectangle 19"/>
          <p:cNvSpPr/>
          <p:nvPr/>
        </p:nvSpPr>
        <p:spPr>
          <a:xfrm>
            <a:off x="392508" y="5306625"/>
            <a:ext cx="1659836" cy="27829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chemeClr val="tx1"/>
                </a:solidFill>
                <a:latin typeface="NikoshBAN" panose="02000000000000000000" pitchFamily="2" charset="0"/>
                <a:cs typeface="NikoshBAN" panose="02000000000000000000" pitchFamily="2" charset="0"/>
              </a:rPr>
              <a:t>ক) নিষ্ঠা</a:t>
            </a:r>
            <a:endParaRPr lang="en-US" sz="3200" dirty="0">
              <a:solidFill>
                <a:schemeClr val="tx1"/>
              </a:solidFill>
              <a:latin typeface="NikoshBAN" panose="02000000000000000000" pitchFamily="2" charset="0"/>
              <a:cs typeface="NikoshBAN" panose="02000000000000000000" pitchFamily="2" charset="0"/>
            </a:endParaRPr>
          </a:p>
        </p:txBody>
      </p:sp>
      <p:sp>
        <p:nvSpPr>
          <p:cNvPr id="22" name="Rounded Rectangle 21"/>
          <p:cNvSpPr/>
          <p:nvPr/>
        </p:nvSpPr>
        <p:spPr>
          <a:xfrm>
            <a:off x="6267928" y="5587363"/>
            <a:ext cx="2900135" cy="3081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chemeClr val="tx1"/>
                </a:solidFill>
                <a:latin typeface="NikoshBAN" panose="02000000000000000000" pitchFamily="2" charset="0"/>
                <a:cs typeface="NikoshBAN" panose="02000000000000000000" pitchFamily="2" charset="0"/>
              </a:rPr>
              <a:t>ঘ) উপরের সব গুলো </a:t>
            </a:r>
            <a:endParaRPr lang="en-US" sz="3200" dirty="0">
              <a:solidFill>
                <a:schemeClr val="tx1"/>
              </a:solidFill>
              <a:latin typeface="NikoshBAN" panose="02000000000000000000" pitchFamily="2" charset="0"/>
              <a:cs typeface="NikoshBAN" panose="02000000000000000000" pitchFamily="2" charset="0"/>
            </a:endParaRPr>
          </a:p>
        </p:txBody>
      </p:sp>
      <p:sp>
        <p:nvSpPr>
          <p:cNvPr id="23" name="Rounded Rectangle 22"/>
          <p:cNvSpPr/>
          <p:nvPr/>
        </p:nvSpPr>
        <p:spPr>
          <a:xfrm>
            <a:off x="6324075" y="4993105"/>
            <a:ext cx="2386787" cy="25493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chemeClr val="tx1"/>
                </a:solidFill>
                <a:latin typeface="NikoshBAN" panose="02000000000000000000" pitchFamily="2" charset="0"/>
                <a:cs typeface="NikoshBAN" panose="02000000000000000000" pitchFamily="2" charset="0"/>
              </a:rPr>
              <a:t>খ) আন্তরিকতা</a:t>
            </a:r>
            <a:endParaRPr lang="en-US" sz="3200" dirty="0">
              <a:solidFill>
                <a:schemeClr val="tx1"/>
              </a:solidFill>
              <a:latin typeface="NikoshBAN" panose="02000000000000000000" pitchFamily="2" charset="0"/>
              <a:cs typeface="NikoshBAN" panose="02000000000000000000" pitchFamily="2" charset="0"/>
            </a:endParaRPr>
          </a:p>
        </p:txBody>
      </p:sp>
      <p:sp>
        <p:nvSpPr>
          <p:cNvPr id="24" name="Rounded Rectangle 23"/>
          <p:cNvSpPr/>
          <p:nvPr/>
        </p:nvSpPr>
        <p:spPr>
          <a:xfrm>
            <a:off x="424592" y="5759814"/>
            <a:ext cx="1659836" cy="27829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chemeClr val="tx1"/>
                </a:solidFill>
                <a:latin typeface="NikoshBAN" panose="02000000000000000000" pitchFamily="2" charset="0"/>
                <a:cs typeface="NikoshBAN" panose="02000000000000000000" pitchFamily="2" charset="0"/>
              </a:rPr>
              <a:t>গ</a:t>
            </a:r>
            <a:r>
              <a:rPr lang="bn-IN" sz="3200" dirty="0" smtClean="0">
                <a:solidFill>
                  <a:schemeClr val="tx1"/>
                </a:solidFill>
                <a:latin typeface="NikoshBAN" panose="02000000000000000000" pitchFamily="2" charset="0"/>
                <a:cs typeface="NikoshBAN" panose="02000000000000000000" pitchFamily="2" charset="0"/>
              </a:rPr>
              <a:t>) বিনয় </a:t>
            </a:r>
            <a:endParaRPr lang="en-US" sz="3200" dirty="0">
              <a:solidFill>
                <a:schemeClr val="tx1"/>
              </a:solidFill>
              <a:latin typeface="NikoshBAN" panose="02000000000000000000" pitchFamily="2" charset="0"/>
              <a:cs typeface="NikoshBAN" panose="02000000000000000000" pitchFamily="2" charset="0"/>
            </a:endParaRPr>
          </a:p>
        </p:txBody>
      </p:sp>
      <p:sp>
        <p:nvSpPr>
          <p:cNvPr id="25" name="Multiply 24"/>
          <p:cNvSpPr/>
          <p:nvPr/>
        </p:nvSpPr>
        <p:spPr>
          <a:xfrm>
            <a:off x="1993232" y="5289884"/>
            <a:ext cx="385010" cy="30079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y 25"/>
          <p:cNvSpPr/>
          <p:nvPr/>
        </p:nvSpPr>
        <p:spPr>
          <a:xfrm>
            <a:off x="8522369" y="4985084"/>
            <a:ext cx="385010" cy="30079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y 26"/>
          <p:cNvSpPr/>
          <p:nvPr/>
        </p:nvSpPr>
        <p:spPr>
          <a:xfrm>
            <a:off x="1961147" y="5787189"/>
            <a:ext cx="385010" cy="30079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083842" y="5125453"/>
            <a:ext cx="264695" cy="784027"/>
          </a:xfrm>
          <a:custGeom>
            <a:avLst/>
            <a:gdLst>
              <a:gd name="connsiteX0" fmla="*/ 0 w 264695"/>
              <a:gd name="connsiteY0" fmla="*/ 589547 h 784027"/>
              <a:gd name="connsiteX1" fmla="*/ 144379 w 264695"/>
              <a:gd name="connsiteY1" fmla="*/ 745958 h 784027"/>
              <a:gd name="connsiteX2" fmla="*/ 156411 w 264695"/>
              <a:gd name="connsiteY2" fmla="*/ 782052 h 784027"/>
              <a:gd name="connsiteX3" fmla="*/ 180474 w 264695"/>
              <a:gd name="connsiteY3" fmla="*/ 685800 h 784027"/>
              <a:gd name="connsiteX4" fmla="*/ 192505 w 264695"/>
              <a:gd name="connsiteY4" fmla="*/ 228600 h 784027"/>
              <a:gd name="connsiteX5" fmla="*/ 216569 w 264695"/>
              <a:gd name="connsiteY5" fmla="*/ 156410 h 784027"/>
              <a:gd name="connsiteX6" fmla="*/ 228600 w 264695"/>
              <a:gd name="connsiteY6" fmla="*/ 108284 h 784027"/>
              <a:gd name="connsiteX7" fmla="*/ 252663 w 264695"/>
              <a:gd name="connsiteY7" fmla="*/ 36094 h 784027"/>
              <a:gd name="connsiteX8" fmla="*/ 264695 w 264695"/>
              <a:gd name="connsiteY8" fmla="*/ 0 h 7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695" h="784027">
                <a:moveTo>
                  <a:pt x="0" y="589547"/>
                </a:moveTo>
                <a:cubicBezTo>
                  <a:pt x="48126" y="641684"/>
                  <a:pt x="99636" y="690890"/>
                  <a:pt x="144379" y="745958"/>
                </a:cubicBezTo>
                <a:cubicBezTo>
                  <a:pt x="152376" y="755801"/>
                  <a:pt x="149886" y="792927"/>
                  <a:pt x="156411" y="782052"/>
                </a:cubicBezTo>
                <a:cubicBezTo>
                  <a:pt x="173426" y="753694"/>
                  <a:pt x="180474" y="685800"/>
                  <a:pt x="180474" y="685800"/>
                </a:cubicBezTo>
                <a:cubicBezTo>
                  <a:pt x="184484" y="533400"/>
                  <a:pt x="182135" y="380700"/>
                  <a:pt x="192505" y="228600"/>
                </a:cubicBezTo>
                <a:cubicBezTo>
                  <a:pt x="194230" y="203294"/>
                  <a:pt x="210417" y="181018"/>
                  <a:pt x="216569" y="156410"/>
                </a:cubicBezTo>
                <a:cubicBezTo>
                  <a:pt x="220579" y="140368"/>
                  <a:pt x="223849" y="124122"/>
                  <a:pt x="228600" y="108284"/>
                </a:cubicBezTo>
                <a:cubicBezTo>
                  <a:pt x="235888" y="83989"/>
                  <a:pt x="244642" y="60157"/>
                  <a:pt x="252663" y="36094"/>
                </a:cubicBezTo>
                <a:lnTo>
                  <a:pt x="264695" y="0"/>
                </a:ln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5755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 calcmode="lin" valueType="num">
                                      <p:cBhvr>
                                        <p:cTn id="38" dur="1000" fill="hold"/>
                                        <p:tgtEl>
                                          <p:spTgt spid="20"/>
                                        </p:tgtEl>
                                        <p:attrNameLst>
                                          <p:attrName>style.rotation</p:attrName>
                                        </p:attrNameLst>
                                      </p:cBhvr>
                                      <p:tavLst>
                                        <p:tav tm="0">
                                          <p:val>
                                            <p:fltVal val="90"/>
                                          </p:val>
                                        </p:tav>
                                        <p:tav tm="100000">
                                          <p:val>
                                            <p:fltVal val="0"/>
                                          </p:val>
                                        </p:tav>
                                      </p:tavLst>
                                    </p:anim>
                                    <p:animEffect transition="in" filter="fade">
                                      <p:cBhvr>
                                        <p:cTn id="39" dur="1000"/>
                                        <p:tgtEl>
                                          <p:spTgt spid="20"/>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ppt_w</p:attrName>
                                        </p:attrNameLst>
                                      </p:cBhvr>
                                      <p:tavLst>
                                        <p:tav tm="0">
                                          <p:val>
                                            <p:fltVal val="0"/>
                                          </p:val>
                                        </p:tav>
                                        <p:tav tm="100000">
                                          <p:val>
                                            <p:strVal val="#ppt_w"/>
                                          </p:val>
                                        </p:tav>
                                      </p:tavLst>
                                    </p:anim>
                                    <p:anim calcmode="lin" valueType="num">
                                      <p:cBhvr>
                                        <p:cTn id="43" dur="1000" fill="hold"/>
                                        <p:tgtEl>
                                          <p:spTgt spid="23"/>
                                        </p:tgtEl>
                                        <p:attrNameLst>
                                          <p:attrName>ppt_h</p:attrName>
                                        </p:attrNameLst>
                                      </p:cBhvr>
                                      <p:tavLst>
                                        <p:tav tm="0">
                                          <p:val>
                                            <p:fltVal val="0"/>
                                          </p:val>
                                        </p:tav>
                                        <p:tav tm="100000">
                                          <p:val>
                                            <p:strVal val="#ppt_h"/>
                                          </p:val>
                                        </p:tav>
                                      </p:tavLst>
                                    </p:anim>
                                    <p:anim calcmode="lin" valueType="num">
                                      <p:cBhvr>
                                        <p:cTn id="44" dur="1000" fill="hold"/>
                                        <p:tgtEl>
                                          <p:spTgt spid="23"/>
                                        </p:tgtEl>
                                        <p:attrNameLst>
                                          <p:attrName>style.rotation</p:attrName>
                                        </p:attrNameLst>
                                      </p:cBhvr>
                                      <p:tavLst>
                                        <p:tav tm="0">
                                          <p:val>
                                            <p:fltVal val="90"/>
                                          </p:val>
                                        </p:tav>
                                        <p:tav tm="100000">
                                          <p:val>
                                            <p:fltVal val="0"/>
                                          </p:val>
                                        </p:tav>
                                      </p:tavLst>
                                    </p:anim>
                                    <p:animEffect transition="in" filter="fade">
                                      <p:cBhvr>
                                        <p:cTn id="45" dur="1000"/>
                                        <p:tgtEl>
                                          <p:spTgt spid="23"/>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1000" fill="hold"/>
                                        <p:tgtEl>
                                          <p:spTgt spid="24"/>
                                        </p:tgtEl>
                                        <p:attrNameLst>
                                          <p:attrName>ppt_w</p:attrName>
                                        </p:attrNameLst>
                                      </p:cBhvr>
                                      <p:tavLst>
                                        <p:tav tm="0">
                                          <p:val>
                                            <p:fltVal val="0"/>
                                          </p:val>
                                        </p:tav>
                                        <p:tav tm="100000">
                                          <p:val>
                                            <p:strVal val="#ppt_w"/>
                                          </p:val>
                                        </p:tav>
                                      </p:tavLst>
                                    </p:anim>
                                    <p:anim calcmode="lin" valueType="num">
                                      <p:cBhvr>
                                        <p:cTn id="49" dur="1000" fill="hold"/>
                                        <p:tgtEl>
                                          <p:spTgt spid="24"/>
                                        </p:tgtEl>
                                        <p:attrNameLst>
                                          <p:attrName>ppt_h</p:attrName>
                                        </p:attrNameLst>
                                      </p:cBhvr>
                                      <p:tavLst>
                                        <p:tav tm="0">
                                          <p:val>
                                            <p:fltVal val="0"/>
                                          </p:val>
                                        </p:tav>
                                        <p:tav tm="100000">
                                          <p:val>
                                            <p:strVal val="#ppt_h"/>
                                          </p:val>
                                        </p:tav>
                                      </p:tavLst>
                                    </p:anim>
                                    <p:anim calcmode="lin" valueType="num">
                                      <p:cBhvr>
                                        <p:cTn id="50" dur="1000" fill="hold"/>
                                        <p:tgtEl>
                                          <p:spTgt spid="24"/>
                                        </p:tgtEl>
                                        <p:attrNameLst>
                                          <p:attrName>style.rotation</p:attrName>
                                        </p:attrNameLst>
                                      </p:cBhvr>
                                      <p:tavLst>
                                        <p:tav tm="0">
                                          <p:val>
                                            <p:fltVal val="90"/>
                                          </p:val>
                                        </p:tav>
                                        <p:tav tm="100000">
                                          <p:val>
                                            <p:fltVal val="0"/>
                                          </p:val>
                                        </p:tav>
                                      </p:tavLst>
                                    </p:anim>
                                    <p:animEffect transition="in" filter="fade">
                                      <p:cBhvr>
                                        <p:cTn id="51" dur="1000"/>
                                        <p:tgtEl>
                                          <p:spTgt spid="24"/>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 calcmode="lin" valueType="num">
                                      <p:cBhvr>
                                        <p:cTn id="56" dur="1000" fill="hold"/>
                                        <p:tgtEl>
                                          <p:spTgt spid="22"/>
                                        </p:tgtEl>
                                        <p:attrNameLst>
                                          <p:attrName>style.rotation</p:attrName>
                                        </p:attrNameLst>
                                      </p:cBhvr>
                                      <p:tavLst>
                                        <p:tav tm="0">
                                          <p:val>
                                            <p:fltVal val="90"/>
                                          </p:val>
                                        </p:tav>
                                        <p:tav tm="100000">
                                          <p:val>
                                            <p:fltVal val="0"/>
                                          </p:val>
                                        </p:tav>
                                      </p:tavLst>
                                    </p:anim>
                                    <p:animEffect transition="in" filter="fade">
                                      <p:cBhvr>
                                        <p:cTn id="57" dur="10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13" grpId="0" animBg="1"/>
      <p:bldP spid="14" grpId="0" animBg="1"/>
      <p:bldP spid="15" grpId="0" animBg="1"/>
      <p:bldP spid="17" grpId="0" animBg="1"/>
      <p:bldP spid="20" grpId="0" animBg="1"/>
      <p:bldP spid="22" grpId="0" animBg="1"/>
      <p:bldP spid="23" grpId="0" animBg="1"/>
      <p:bldP spid="24" grpId="0" animBg="1"/>
      <p:bldP spid="25" grpId="0" animBg="1"/>
      <p:bldP spid="26"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p:cNvSpPr/>
          <p:nvPr/>
        </p:nvSpPr>
        <p:spPr>
          <a:xfrm>
            <a:off x="2237564" y="167842"/>
            <a:ext cx="4584341" cy="1966376"/>
          </a:xfrm>
          <a:prstGeom prst="doubleWave">
            <a:avLst>
              <a:gd name="adj1" fmla="val 6250"/>
              <a:gd name="adj2" fmla="val 271"/>
            </a:avLst>
          </a:prstGeom>
          <a:solidFill>
            <a:schemeClr val="accent6">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smtClean="0">
                <a:solidFill>
                  <a:schemeClr val="tx1"/>
                </a:solidFill>
                <a:latin typeface="NikoshBAN" panose="02000000000000000000" pitchFamily="2" charset="0"/>
                <a:cs typeface="NikoshBAN" panose="02000000000000000000" pitchFamily="2" charset="0"/>
              </a:rPr>
              <a:t>বাড়ির কাজ</a:t>
            </a:r>
            <a:endParaRPr lang="en-US" sz="8800" dirty="0">
              <a:solidFill>
                <a:schemeClr val="tx1"/>
              </a:solidFill>
              <a:latin typeface="NikoshBAN" panose="02000000000000000000" pitchFamily="2" charset="0"/>
              <a:cs typeface="NikoshBAN" panose="02000000000000000000" pitchFamily="2" charset="0"/>
            </a:endParaRPr>
          </a:p>
        </p:txBody>
      </p:sp>
      <p:sp>
        <p:nvSpPr>
          <p:cNvPr id="3" name="Horizontal Scroll 2"/>
          <p:cNvSpPr/>
          <p:nvPr/>
        </p:nvSpPr>
        <p:spPr>
          <a:xfrm>
            <a:off x="378995" y="2377440"/>
            <a:ext cx="11407140" cy="2279259"/>
          </a:xfrm>
          <a:prstGeom prst="horizontalScroll">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800" dirty="0" smtClean="0">
                <a:solidFill>
                  <a:schemeClr val="tx1"/>
                </a:solidFill>
                <a:latin typeface="NikoshBAN" panose="02000000000000000000" pitchFamily="2" charset="0"/>
                <a:cs typeface="NikoshBAN" panose="02000000000000000000" pitchFamily="2" charset="0"/>
              </a:rPr>
              <a:t>১।কুরআন শরিফ থেকে একটি গুরুত্বপূর্ণ মোনাজাত লিখ ।</a:t>
            </a:r>
            <a:endParaRPr lang="en-US" sz="4800" dirty="0">
              <a:solidFill>
                <a:schemeClr val="tx1"/>
              </a:solidFill>
              <a:latin typeface="NikoshBAN" panose="02000000000000000000" pitchFamily="2" charset="0"/>
              <a:cs typeface="NikoshBAN" panose="02000000000000000000" pitchFamily="2" charset="0"/>
            </a:endParaRPr>
          </a:p>
        </p:txBody>
      </p:sp>
      <p:sp>
        <p:nvSpPr>
          <p:cNvPr id="5" name="Horizontal Scroll 4"/>
          <p:cNvSpPr/>
          <p:nvPr/>
        </p:nvSpPr>
        <p:spPr>
          <a:xfrm>
            <a:off x="445770" y="4682783"/>
            <a:ext cx="8938261" cy="1781907"/>
          </a:xfrm>
          <a:prstGeom prst="horizontalScroll">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400" dirty="0" smtClean="0">
                <a:solidFill>
                  <a:schemeClr val="tx1"/>
                </a:solidFill>
                <a:latin typeface="NikoshBAN" panose="02000000000000000000" pitchFamily="2" charset="0"/>
                <a:cs typeface="NikoshBAN" panose="02000000000000000000" pitchFamily="2" charset="0"/>
              </a:rPr>
              <a:t>২। দোয়া সম্পর্কে ২টি হাদিস  লিখ ।</a:t>
            </a:r>
            <a:endParaRPr lang="en-US" sz="44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2242" y="282743"/>
            <a:ext cx="2286000" cy="1714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603301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422" y="114030"/>
            <a:ext cx="9943369" cy="6612341"/>
          </a:xfrm>
          <a:prstGeom prst="rect">
            <a:avLst/>
          </a:prstGeom>
        </p:spPr>
      </p:pic>
      <p:sp>
        <p:nvSpPr>
          <p:cNvPr id="4" name="TextBox 3"/>
          <p:cNvSpPr txBox="1"/>
          <p:nvPr/>
        </p:nvSpPr>
        <p:spPr>
          <a:xfrm>
            <a:off x="2538484" y="696036"/>
            <a:ext cx="8871044" cy="4508927"/>
          </a:xfrm>
          <a:prstGeom prst="rect">
            <a:avLst/>
          </a:prstGeom>
          <a:noFill/>
        </p:spPr>
        <p:txBody>
          <a:bodyPr wrap="square" rtlCol="0">
            <a:spAutoFit/>
          </a:bodyPr>
          <a:lstStyle/>
          <a:p>
            <a:r>
              <a:rPr lang="bn-IN" sz="28700" b="1" dirty="0" smtClean="0">
                <a:solidFill>
                  <a:schemeClr val="accent1">
                    <a:lumMod val="40000"/>
                    <a:lumOff val="60000"/>
                  </a:schemeClr>
                </a:solidFill>
                <a:latin typeface="NikoshBAN" panose="02000000000000000000" pitchFamily="2" charset="0"/>
                <a:cs typeface="NikoshBAN" panose="02000000000000000000" pitchFamily="2" charset="0"/>
              </a:rPr>
              <a:t>ধন্যবাদ</a:t>
            </a:r>
            <a:endParaRPr lang="en-US" sz="28700" b="1" dirty="0">
              <a:solidFill>
                <a:schemeClr val="accent1">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6742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6505"/>
            <a:ext cx="9144000" cy="1222157"/>
          </a:xfrm>
          <a:solidFill>
            <a:schemeClr val="accent1"/>
          </a:solidFill>
        </p:spPr>
        <p:txBody>
          <a:bodyPr>
            <a:normAutofit/>
          </a:bodyPr>
          <a:lstStyle/>
          <a:p>
            <a:pPr algn="ctr"/>
            <a:r>
              <a:rPr lang="bn-IN" sz="8000" dirty="0">
                <a:latin typeface="NikoshBAN" panose="02000000000000000000" pitchFamily="2" charset="0"/>
                <a:cs typeface="NikoshBAN" panose="02000000000000000000" pitchFamily="2" charset="0"/>
              </a:rPr>
              <a:t>পরিচিতি</a:t>
            </a:r>
            <a:endParaRPr lang="en-US" sz="8000" dirty="0">
              <a:latin typeface="NikoshBAN" panose="02000000000000000000" pitchFamily="2" charset="0"/>
              <a:cs typeface="NikoshBAN" panose="02000000000000000000" pitchFamily="2" charset="0"/>
            </a:endParaRPr>
          </a:p>
        </p:txBody>
      </p:sp>
      <p:sp>
        <p:nvSpPr>
          <p:cNvPr id="5" name="Text Placeholder 4"/>
          <p:cNvSpPr>
            <a:spLocks noGrp="1"/>
          </p:cNvSpPr>
          <p:nvPr>
            <p:ph type="body" idx="1"/>
          </p:nvPr>
        </p:nvSpPr>
        <p:spPr>
          <a:xfrm>
            <a:off x="1524000" y="1219200"/>
            <a:ext cx="4648200" cy="1066800"/>
          </a:xfrm>
          <a:solidFill>
            <a:schemeClr val="tx1"/>
          </a:solidFill>
        </p:spPr>
        <p:txBody>
          <a:bodyPr>
            <a:normAutofit/>
          </a:bodyPr>
          <a:lstStyle/>
          <a:p>
            <a:pPr algn="ctr"/>
            <a:r>
              <a:rPr lang="bn-IN" sz="4800" dirty="0">
                <a:solidFill>
                  <a:schemeClr val="bg1"/>
                </a:solidFill>
                <a:latin typeface="NikoshBAN" panose="02000000000000000000" pitchFamily="2" charset="0"/>
                <a:cs typeface="NikoshBAN" panose="02000000000000000000" pitchFamily="2" charset="0"/>
              </a:rPr>
              <a:t>শিক্ষক পরিচিতি</a:t>
            </a:r>
            <a:endParaRPr lang="en-US" sz="4800" dirty="0">
              <a:solidFill>
                <a:schemeClr val="bg1"/>
              </a:solidFill>
              <a:latin typeface="NikoshBAN" panose="02000000000000000000" pitchFamily="2" charset="0"/>
              <a:cs typeface="NikoshBAN" panose="02000000000000000000" pitchFamily="2" charset="0"/>
            </a:endParaRPr>
          </a:p>
        </p:txBody>
      </p:sp>
      <p:sp>
        <p:nvSpPr>
          <p:cNvPr id="6" name="Content Placeholder 5"/>
          <p:cNvSpPr>
            <a:spLocks noGrp="1"/>
          </p:cNvSpPr>
          <p:nvPr>
            <p:ph sz="half" idx="2"/>
          </p:nvPr>
        </p:nvSpPr>
        <p:spPr>
          <a:xfrm>
            <a:off x="1524000" y="2286000"/>
            <a:ext cx="4648200" cy="4800600"/>
          </a:xfrm>
          <a:solidFill>
            <a:schemeClr val="tx2">
              <a:lumMod val="40000"/>
              <a:lumOff val="60000"/>
            </a:schemeClr>
          </a:solidFill>
        </p:spPr>
        <p:txBody>
          <a:bodyPr>
            <a:normAutofit/>
          </a:bodyPr>
          <a:lstStyle/>
          <a:p>
            <a:pPr marL="0" indent="0">
              <a:lnSpc>
                <a:spcPct val="100000"/>
              </a:lnSpc>
              <a:spcBef>
                <a:spcPts val="0"/>
              </a:spcBef>
            </a:pPr>
            <a:endParaRPr lang="en-US" dirty="0" smtClean="0">
              <a:latin typeface="NikoshBAN" panose="02000000000000000000" pitchFamily="2" charset="0"/>
              <a:cs typeface="NikoshBAN" panose="02000000000000000000" pitchFamily="2" charset="0"/>
            </a:endParaRPr>
          </a:p>
          <a:p>
            <a:pPr marL="0" indent="0">
              <a:lnSpc>
                <a:spcPct val="100000"/>
              </a:lnSpc>
              <a:spcBef>
                <a:spcPts val="0"/>
              </a:spcBef>
            </a:pPr>
            <a:endParaRPr lang="en-US" dirty="0">
              <a:latin typeface="NikoshBAN" panose="02000000000000000000" pitchFamily="2" charset="0"/>
              <a:cs typeface="NikoshBAN" panose="02000000000000000000" pitchFamily="2" charset="0"/>
            </a:endParaRPr>
          </a:p>
          <a:p>
            <a:pPr marL="0" indent="0">
              <a:lnSpc>
                <a:spcPct val="100000"/>
              </a:lnSpc>
              <a:spcBef>
                <a:spcPts val="0"/>
              </a:spcBef>
            </a:pPr>
            <a:endParaRPr lang="en-US" dirty="0" smtClean="0">
              <a:latin typeface="NikoshBAN" panose="02000000000000000000" pitchFamily="2" charset="0"/>
              <a:cs typeface="NikoshBAN" panose="02000000000000000000" pitchFamily="2" charset="0"/>
            </a:endParaRPr>
          </a:p>
          <a:p>
            <a:pPr marL="0" indent="0">
              <a:lnSpc>
                <a:spcPct val="100000"/>
              </a:lnSpc>
              <a:spcBef>
                <a:spcPts val="0"/>
              </a:spcBef>
              <a:buNone/>
            </a:pPr>
            <a:endParaRPr lang="bn-IN" dirty="0">
              <a:latin typeface="NikoshBAN" panose="02000000000000000000" pitchFamily="2" charset="0"/>
              <a:cs typeface="NikoshBAN" panose="02000000000000000000" pitchFamily="2" charset="0"/>
            </a:endParaRPr>
          </a:p>
          <a:p>
            <a:pPr marL="0" indent="0">
              <a:lnSpc>
                <a:spcPct val="100000"/>
              </a:lnSpc>
              <a:spcBef>
                <a:spcPts val="0"/>
              </a:spcBef>
            </a:pPr>
            <a:r>
              <a:rPr lang="bn-IN" sz="2800" dirty="0">
                <a:latin typeface="NikoshBAN" panose="02000000000000000000" pitchFamily="2" charset="0"/>
                <a:cs typeface="NikoshBAN" panose="02000000000000000000" pitchFamily="2" charset="0"/>
              </a:rPr>
              <a:t>মুহাম্মদ মাহবুবুর রহমান</a:t>
            </a:r>
          </a:p>
          <a:p>
            <a:pPr marL="0" indent="0">
              <a:lnSpc>
                <a:spcPct val="100000"/>
              </a:lnSpc>
              <a:spcBef>
                <a:spcPts val="0"/>
              </a:spcBef>
            </a:pPr>
            <a:r>
              <a:rPr lang="bn-IN" sz="2800" dirty="0">
                <a:latin typeface="NikoshBAN" panose="02000000000000000000" pitchFamily="2" charset="0"/>
                <a:cs typeface="NikoshBAN" panose="02000000000000000000" pitchFamily="2" charset="0"/>
              </a:rPr>
              <a:t>সহকারী শিক্ষক(কম্পিউটার)</a:t>
            </a:r>
          </a:p>
          <a:p>
            <a:pPr marL="0" indent="0">
              <a:lnSpc>
                <a:spcPct val="100000"/>
              </a:lnSpc>
              <a:spcBef>
                <a:spcPts val="0"/>
              </a:spcBef>
            </a:pPr>
            <a:r>
              <a:rPr lang="bn-IN" sz="2800" dirty="0">
                <a:latin typeface="NikoshBAN" panose="02000000000000000000" pitchFamily="2" charset="0"/>
                <a:cs typeface="NikoshBAN" panose="02000000000000000000" pitchFamily="2" charset="0"/>
              </a:rPr>
              <a:t>খোচাবাড়ী মোস্তাকিয়া দাখিল মাদরাসা</a:t>
            </a:r>
          </a:p>
          <a:p>
            <a:pPr marL="0" indent="0">
              <a:lnSpc>
                <a:spcPct val="100000"/>
              </a:lnSpc>
              <a:spcBef>
                <a:spcPts val="0"/>
              </a:spcBef>
            </a:pPr>
            <a:r>
              <a:rPr lang="bn-IN" sz="2800" dirty="0">
                <a:latin typeface="NikoshBAN" panose="02000000000000000000" pitchFamily="2" charset="0"/>
                <a:cs typeface="NikoshBAN" panose="02000000000000000000" pitchFamily="2" charset="0"/>
              </a:rPr>
              <a:t>ফুলবাড়ী, কুড়িগ্রাম।</a:t>
            </a:r>
          </a:p>
          <a:p>
            <a:pPr marL="0" indent="0">
              <a:lnSpc>
                <a:spcPct val="100000"/>
              </a:lnSpc>
              <a:spcBef>
                <a:spcPts val="0"/>
              </a:spcBef>
            </a:pPr>
            <a:r>
              <a:rPr lang="en-US" sz="2400" dirty="0">
                <a:latin typeface="Times New Roman" panose="02020603050405020304" pitchFamily="18" charset="0"/>
                <a:cs typeface="Times New Roman" panose="02020603050405020304" pitchFamily="18" charset="0"/>
                <a:hlinkClick r:id="rId2"/>
              </a:rPr>
              <a:t>E-mail-mahbubtqi2@gmail.com</a:t>
            </a: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pPr>
            <a:r>
              <a:rPr lang="en-US" sz="2400" dirty="0">
                <a:latin typeface="Times New Roman" panose="02020603050405020304" pitchFamily="18" charset="0"/>
                <a:cs typeface="Times New Roman" panose="02020603050405020304" pitchFamily="18" charset="0"/>
              </a:rPr>
              <a:t>Mobile- 01725637480</a:t>
            </a:r>
            <a:endParaRPr lang="bn-IN" sz="2400" dirty="0">
              <a:latin typeface="Times New Roman" panose="02020603050405020304" pitchFamily="18"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sp>
        <p:nvSpPr>
          <p:cNvPr id="7" name="Text Placeholder 6"/>
          <p:cNvSpPr>
            <a:spLocks noGrp="1"/>
          </p:cNvSpPr>
          <p:nvPr>
            <p:ph type="body" sz="quarter" idx="3"/>
          </p:nvPr>
        </p:nvSpPr>
        <p:spPr>
          <a:xfrm>
            <a:off x="6187440" y="1219200"/>
            <a:ext cx="4480560" cy="1066800"/>
          </a:xfrm>
          <a:solidFill>
            <a:schemeClr val="tx1"/>
          </a:solidFill>
          <a:ln>
            <a:solidFill>
              <a:schemeClr val="accent6"/>
            </a:solidFill>
          </a:ln>
        </p:spPr>
        <p:txBody>
          <a:bodyPr>
            <a:noAutofit/>
          </a:bodyPr>
          <a:lstStyle/>
          <a:p>
            <a:pPr algn="ctr"/>
            <a:r>
              <a:rPr lang="bn-IN" sz="4800" dirty="0">
                <a:solidFill>
                  <a:schemeClr val="bg1"/>
                </a:solidFill>
                <a:latin typeface="NikoshBAN" panose="02000000000000000000" pitchFamily="2" charset="0"/>
                <a:cs typeface="NikoshBAN" panose="02000000000000000000" pitchFamily="2" charset="0"/>
              </a:rPr>
              <a:t>পাঠ পরিচিতি</a:t>
            </a:r>
            <a:endParaRPr lang="en-US" sz="4800" dirty="0">
              <a:solidFill>
                <a:schemeClr val="bg1"/>
              </a:solidFill>
              <a:latin typeface="NikoshBAN" panose="02000000000000000000" pitchFamily="2" charset="0"/>
              <a:cs typeface="NikoshBAN" panose="02000000000000000000" pitchFamily="2" charset="0"/>
            </a:endParaRPr>
          </a:p>
        </p:txBody>
      </p:sp>
      <p:sp>
        <p:nvSpPr>
          <p:cNvPr id="8" name="Content Placeholder 7"/>
          <p:cNvSpPr>
            <a:spLocks noGrp="1"/>
          </p:cNvSpPr>
          <p:nvPr>
            <p:ph sz="quarter" idx="4"/>
          </p:nvPr>
        </p:nvSpPr>
        <p:spPr>
          <a:xfrm>
            <a:off x="6172201" y="2286000"/>
            <a:ext cx="4475921" cy="4724400"/>
          </a:xfrm>
          <a:solidFill>
            <a:schemeClr val="tx2">
              <a:lumMod val="60000"/>
              <a:lumOff val="40000"/>
            </a:schemeClr>
          </a:solidFill>
        </p:spPr>
        <p:txBody>
          <a:bodyPr>
            <a:normAutofit/>
          </a:bodyPr>
          <a:lstStyle/>
          <a:p>
            <a:pPr marL="0" indent="0">
              <a:lnSpc>
                <a:spcPct val="100000"/>
              </a:lnSpc>
              <a:spcBef>
                <a:spcPts val="0"/>
              </a:spcBef>
            </a:pPr>
            <a:endParaRPr lang="bn-IN" sz="3600" dirty="0">
              <a:latin typeface="NikoshBAN" panose="02000000000000000000" pitchFamily="2" charset="0"/>
              <a:cs typeface="NikoshBAN" panose="02000000000000000000" pitchFamily="2" charset="0"/>
            </a:endParaRPr>
          </a:p>
          <a:p>
            <a:pPr marL="0" indent="0">
              <a:lnSpc>
                <a:spcPct val="100000"/>
              </a:lnSpc>
              <a:spcBef>
                <a:spcPts val="0"/>
              </a:spcBef>
            </a:pPr>
            <a:endParaRPr lang="bn-IN" sz="3600" dirty="0">
              <a:latin typeface="NikoshBAN" panose="02000000000000000000" pitchFamily="2" charset="0"/>
              <a:cs typeface="NikoshBAN" panose="02000000000000000000" pitchFamily="2" charset="0"/>
            </a:endParaRPr>
          </a:p>
          <a:p>
            <a:pPr marL="0" indent="0">
              <a:lnSpc>
                <a:spcPct val="100000"/>
              </a:lnSpc>
              <a:spcBef>
                <a:spcPts val="0"/>
              </a:spcBef>
            </a:pPr>
            <a:r>
              <a:rPr lang="bn-IN" sz="3600" dirty="0">
                <a:latin typeface="NikoshBAN" panose="02000000000000000000" pitchFamily="2" charset="0"/>
                <a:cs typeface="NikoshBAN" panose="02000000000000000000" pitchFamily="2" charset="0"/>
              </a:rPr>
              <a:t>শ্রেণী- </a:t>
            </a:r>
            <a:r>
              <a:rPr lang="bn-IN" sz="3600" dirty="0" smtClean="0">
                <a:latin typeface="NikoshBAN" panose="02000000000000000000" pitchFamily="2" charset="0"/>
                <a:cs typeface="NikoshBAN" panose="02000000000000000000" pitchFamily="2" charset="0"/>
              </a:rPr>
              <a:t>10</a:t>
            </a:r>
            <a:r>
              <a:rPr lang="bn-IN" sz="3600" dirty="0" smtClean="0">
                <a:latin typeface="NikoshBAN" panose="02000000000000000000" pitchFamily="2" charset="0"/>
                <a:cs typeface="NikoshBAN" panose="02000000000000000000" pitchFamily="2" charset="0"/>
              </a:rPr>
              <a:t>ম</a:t>
            </a:r>
            <a:endParaRPr lang="bn-IN" sz="3600" dirty="0">
              <a:latin typeface="NikoshBAN" panose="02000000000000000000" pitchFamily="2" charset="0"/>
              <a:cs typeface="NikoshBAN" panose="02000000000000000000" pitchFamily="2" charset="0"/>
            </a:endParaRPr>
          </a:p>
          <a:p>
            <a:pPr marL="0" indent="0">
              <a:lnSpc>
                <a:spcPct val="100000"/>
              </a:lnSpc>
              <a:spcBef>
                <a:spcPts val="0"/>
              </a:spcBef>
            </a:pPr>
            <a:r>
              <a:rPr lang="bn-IN" sz="3200" dirty="0">
                <a:latin typeface="NikoshBAN" panose="02000000000000000000" pitchFamily="2" charset="0"/>
                <a:cs typeface="NikoshBAN" panose="02000000000000000000" pitchFamily="2" charset="0"/>
              </a:rPr>
              <a:t>বিষয়- </a:t>
            </a:r>
            <a:r>
              <a:rPr lang="en-US" sz="3200" dirty="0" err="1" smtClean="0">
                <a:latin typeface="NikoshBAN" panose="02000000000000000000" pitchFamily="2" charset="0"/>
                <a:cs typeface="NikoshBAN" panose="02000000000000000000" pitchFamily="2" charset="0"/>
              </a:rPr>
              <a:t>আকাঈদ</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ফিকহ</a:t>
            </a:r>
            <a:endParaRPr lang="bn-IN" sz="3200" dirty="0">
              <a:latin typeface="NikoshBAN" panose="02000000000000000000" pitchFamily="2" charset="0"/>
              <a:cs typeface="NikoshBAN" panose="02000000000000000000" pitchFamily="2" charset="0"/>
            </a:endParaRPr>
          </a:p>
          <a:p>
            <a:pPr marL="0" indent="0">
              <a:lnSpc>
                <a:spcPct val="100000"/>
              </a:lnSpc>
              <a:spcBef>
                <a:spcPts val="0"/>
              </a:spcBef>
            </a:pPr>
            <a:r>
              <a:rPr lang="bn-IN" sz="3600" dirty="0">
                <a:latin typeface="NikoshBAN" panose="02000000000000000000" pitchFamily="2" charset="0"/>
                <a:cs typeface="NikoshBAN" panose="02000000000000000000" pitchFamily="2" charset="0"/>
              </a:rPr>
              <a:t>অধ্যায়- </a:t>
            </a:r>
            <a:r>
              <a:rPr lang="en-US" sz="3600" dirty="0" smtClean="0">
                <a:latin typeface="NikoshBAN" panose="02000000000000000000" pitchFamily="2" charset="0"/>
                <a:cs typeface="NikoshBAN" panose="02000000000000000000" pitchFamily="2" charset="0"/>
              </a:rPr>
              <a:t>৩য়</a:t>
            </a:r>
            <a:endParaRPr lang="bn-IN" sz="3600" dirty="0">
              <a:latin typeface="NikoshBAN" panose="02000000000000000000" pitchFamily="2" charset="0"/>
              <a:cs typeface="NikoshBAN" panose="02000000000000000000" pitchFamily="2" charset="0"/>
            </a:endParaRPr>
          </a:p>
          <a:p>
            <a:pPr marL="0" indent="0">
              <a:lnSpc>
                <a:spcPct val="100000"/>
              </a:lnSpc>
              <a:spcBef>
                <a:spcPts val="0"/>
              </a:spcBef>
            </a:pPr>
            <a:r>
              <a:rPr lang="bn-IN" sz="3600" dirty="0" smtClean="0">
                <a:latin typeface="NikoshBAN" panose="02000000000000000000" pitchFamily="2" charset="0"/>
                <a:cs typeface="NikoshBAN" panose="02000000000000000000" pitchFamily="2" charset="0"/>
              </a:rPr>
              <a:t>পাঠ-</a:t>
            </a:r>
            <a:r>
              <a:rPr lang="en-US" sz="3600" dirty="0" smtClean="0">
                <a:latin typeface="NikoshBAN" panose="02000000000000000000" pitchFamily="2" charset="0"/>
                <a:cs typeface="NikoshBAN" panose="02000000000000000000" pitchFamily="2" charset="0"/>
              </a:rPr>
              <a:t>৬ষ্ঠ</a:t>
            </a:r>
            <a:endParaRPr lang="bn-IN" sz="3600" dirty="0">
              <a:latin typeface="NikoshBAN" panose="02000000000000000000" pitchFamily="2" charset="0"/>
              <a:cs typeface="NikoshBAN" panose="02000000000000000000" pitchFamily="2" charset="0"/>
            </a:endParaRPr>
          </a:p>
          <a:p>
            <a:pPr marL="0" indent="0">
              <a:lnSpc>
                <a:spcPct val="100000"/>
              </a:lnSpc>
              <a:spcBef>
                <a:spcPts val="0"/>
              </a:spcBef>
            </a:pPr>
            <a:r>
              <a:rPr lang="bn-IN" sz="3600" dirty="0">
                <a:latin typeface="NikoshBAN" panose="02000000000000000000" pitchFamily="2" charset="0"/>
                <a:cs typeface="NikoshBAN" panose="02000000000000000000" pitchFamily="2" charset="0"/>
              </a:rPr>
              <a:t>সময়- ৪০ </a:t>
            </a:r>
            <a:r>
              <a:rPr lang="bn-IN" sz="3600" dirty="0" smtClean="0">
                <a:latin typeface="NikoshBAN" panose="02000000000000000000" pitchFamily="2" charset="0"/>
                <a:cs typeface="NikoshBAN" panose="02000000000000000000" pitchFamily="2" charset="0"/>
              </a:rPr>
              <a:t>মিনিট</a:t>
            </a:r>
            <a:endParaRPr lang="en-US" sz="3600" dirty="0" smtClean="0">
              <a:latin typeface="NikoshBAN" panose="02000000000000000000" pitchFamily="2" charset="0"/>
              <a:cs typeface="NikoshBAN" panose="02000000000000000000" pitchFamily="2" charset="0"/>
            </a:endParaRPr>
          </a:p>
          <a:p>
            <a:pPr marL="0" indent="0">
              <a:lnSpc>
                <a:spcPct val="100000"/>
              </a:lnSpc>
              <a:spcBef>
                <a:spcPts val="0"/>
              </a:spcBef>
            </a:pPr>
            <a:r>
              <a:rPr lang="en-US" sz="3600" dirty="0" err="1" smtClean="0">
                <a:latin typeface="NikoshBAN" panose="02000000000000000000" pitchFamily="2" charset="0"/>
                <a:cs typeface="NikoshBAN" panose="02000000000000000000" pitchFamily="2" charset="0"/>
              </a:rPr>
              <a:t>তারিখ</a:t>
            </a:r>
            <a:r>
              <a:rPr lang="en-US"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০৪</a:t>
            </a:r>
            <a:r>
              <a:rPr lang="en-US" sz="3600" dirty="0" smtClean="0">
                <a:latin typeface="NikoshBAN" panose="02000000000000000000" pitchFamily="2" charset="0"/>
                <a:cs typeface="NikoshBAN" panose="02000000000000000000" pitchFamily="2" charset="0"/>
              </a:rPr>
              <a:t>/০৮/২০২০</a:t>
            </a:r>
            <a:endParaRPr lang="bn-IN" sz="3600" dirty="0">
              <a:latin typeface="NikoshBAN" panose="02000000000000000000" pitchFamily="2" charset="0"/>
              <a:cs typeface="NikoshBAN" panose="02000000000000000000" pitchFamily="2" charset="0"/>
            </a:endParaRPr>
          </a:p>
          <a:p>
            <a:pPr marL="0" indent="0">
              <a:lnSpc>
                <a:spcPct val="100000"/>
              </a:lnSpc>
              <a:buNone/>
              <a:defRPr/>
            </a:pPr>
            <a:endParaRPr lang="en-US" sz="20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9965" y="2481469"/>
            <a:ext cx="1219200" cy="1544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3" name="Straight Connector 12"/>
          <p:cNvCxnSpPr/>
          <p:nvPr/>
        </p:nvCxnSpPr>
        <p:spPr>
          <a:xfrm>
            <a:off x="6172200" y="2362200"/>
            <a:ext cx="0" cy="4419600"/>
          </a:xfrm>
          <a:prstGeom prst="line">
            <a:avLst/>
          </a:prstGeom>
        </p:spPr>
        <p:style>
          <a:lnRef idx="3">
            <a:schemeClr val="dk1"/>
          </a:lnRef>
          <a:fillRef idx="0">
            <a:schemeClr val="dk1"/>
          </a:fillRef>
          <a:effectRef idx="2">
            <a:schemeClr val="dk1"/>
          </a:effectRef>
          <a:fontRef idx="minor">
            <a:schemeClr val="tx1"/>
          </a:fontRef>
        </p:style>
      </p:cxnSp>
      <p:cxnSp>
        <p:nvCxnSpPr>
          <p:cNvPr id="3" name="Straight Connector 2"/>
          <p:cNvCxnSpPr/>
          <p:nvPr/>
        </p:nvCxnSpPr>
        <p:spPr>
          <a:xfrm>
            <a:off x="168965" y="2295939"/>
            <a:ext cx="11953461" cy="695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2339" y="2398644"/>
            <a:ext cx="11953461" cy="695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2034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93" y="1391478"/>
            <a:ext cx="5724243" cy="426388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576" y="1371600"/>
            <a:ext cx="6032960" cy="4263887"/>
          </a:xfrm>
          <a:prstGeom prst="rect">
            <a:avLst/>
          </a:prstGeom>
        </p:spPr>
      </p:pic>
      <p:sp>
        <p:nvSpPr>
          <p:cNvPr id="2" name="TextBox 1"/>
          <p:cNvSpPr txBox="1"/>
          <p:nvPr/>
        </p:nvSpPr>
        <p:spPr>
          <a:xfrm>
            <a:off x="2892286" y="397566"/>
            <a:ext cx="4790662" cy="461665"/>
          </a:xfrm>
          <a:prstGeom prst="rect">
            <a:avLst/>
          </a:prstGeom>
          <a:solidFill>
            <a:schemeClr val="accent1">
              <a:lumMod val="60000"/>
              <a:lumOff val="40000"/>
            </a:schemeClr>
          </a:solidFill>
        </p:spPr>
        <p:txBody>
          <a:bodyPr wrap="square" rtlCol="0">
            <a:spAutoFit/>
          </a:bodyPr>
          <a:lstStyle/>
          <a:p>
            <a:pPr algn="ctr"/>
            <a:r>
              <a:rPr lang="bn-IN" sz="2400" dirty="0" smtClean="0"/>
              <a:t>নিচের ছবি গুলোর প্রতি লক্ষ্য কর</a:t>
            </a:r>
            <a:endParaRPr lang="en-US" sz="2400" dirty="0"/>
          </a:p>
        </p:txBody>
      </p:sp>
    </p:spTree>
    <p:extLst>
      <p:ext uri="{BB962C8B-B14F-4D97-AF65-F5344CB8AC3E}">
        <p14:creationId xmlns:p14="http://schemas.microsoft.com/office/powerpoint/2010/main" val="314159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1"/>
          <p:cNvSpPr/>
          <p:nvPr/>
        </p:nvSpPr>
        <p:spPr>
          <a:xfrm>
            <a:off x="5295700" y="168443"/>
            <a:ext cx="3669030" cy="1497330"/>
          </a:xfrm>
          <a:prstGeom prst="leftRightArrow">
            <a:avLst/>
          </a:prstGeom>
          <a:solidFill>
            <a:schemeClr val="accent4">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latin typeface="NikoshBAN" panose="02000000000000000000" pitchFamily="2" charset="0"/>
                <a:cs typeface="NikoshBAN" panose="02000000000000000000" pitchFamily="2" charset="0"/>
              </a:rPr>
              <a:t>আজকের</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err="1" smtClean="0">
                <a:solidFill>
                  <a:schemeClr val="tx1"/>
                </a:solidFill>
                <a:latin typeface="NikoshBAN" panose="02000000000000000000" pitchFamily="2" charset="0"/>
                <a:cs typeface="NikoshBAN" panose="02000000000000000000" pitchFamily="2" charset="0"/>
              </a:rPr>
              <a:t>পাঠ</a:t>
            </a:r>
            <a:endParaRPr lang="en-US" sz="4800" b="1" dirty="0">
              <a:solidFill>
                <a:schemeClr val="tx1"/>
              </a:solidFill>
              <a:latin typeface="NikoshBAN" panose="02000000000000000000" pitchFamily="2" charset="0"/>
              <a:cs typeface="NikoshBAN" panose="02000000000000000000" pitchFamily="2" charset="0"/>
            </a:endParaRPr>
          </a:p>
        </p:txBody>
      </p:sp>
      <p:sp>
        <p:nvSpPr>
          <p:cNvPr id="3" name="Double Wave 2"/>
          <p:cNvSpPr/>
          <p:nvPr/>
        </p:nvSpPr>
        <p:spPr>
          <a:xfrm>
            <a:off x="983975" y="1361660"/>
            <a:ext cx="10108096" cy="5247861"/>
          </a:xfrm>
          <a:prstGeom prst="doubleWave">
            <a:avLst/>
          </a:prstGeom>
          <a:ln w="762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bn-IN" sz="6000" dirty="0">
                <a:solidFill>
                  <a:schemeClr val="tx1"/>
                </a:solidFill>
                <a:latin typeface="NikoshBAN" panose="02000000000000000000" pitchFamily="2" charset="0"/>
                <a:cs typeface="NikoshBAN" panose="02000000000000000000" pitchFamily="2" charset="0"/>
              </a:rPr>
              <a:t>মানব জীবনে দোয়া ও মোনাজাতের গুরুত্ব </a:t>
            </a:r>
          </a:p>
        </p:txBody>
      </p:sp>
    </p:spTree>
    <p:extLst>
      <p:ext uri="{BB962C8B-B14F-4D97-AF65-F5344CB8AC3E}">
        <p14:creationId xmlns:p14="http://schemas.microsoft.com/office/powerpoint/2010/main" val="112550937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737610" y="104735"/>
            <a:ext cx="5417820" cy="1510135"/>
          </a:xfrm>
          <a:prstGeom prst="ellipse">
            <a:avLst/>
          </a:prstGeom>
          <a:solidFill>
            <a:schemeClr val="accent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chemeClr val="tx1"/>
                </a:solidFill>
                <a:latin typeface="NikoshBAN" panose="02000000000000000000" pitchFamily="2" charset="0"/>
                <a:cs typeface="NikoshBAN" panose="02000000000000000000" pitchFamily="2" charset="0"/>
              </a:rPr>
              <a:t>শিখনফল</a:t>
            </a:r>
            <a:endParaRPr lang="en-US" sz="4800" dirty="0">
              <a:solidFill>
                <a:schemeClr val="tx1"/>
              </a:solidFill>
              <a:latin typeface="NikoshBAN" panose="02000000000000000000" pitchFamily="2" charset="0"/>
              <a:cs typeface="NikoshBAN" panose="02000000000000000000" pitchFamily="2" charset="0"/>
            </a:endParaRPr>
          </a:p>
        </p:txBody>
      </p:sp>
      <p:sp>
        <p:nvSpPr>
          <p:cNvPr id="8" name="Trapezoid 7"/>
          <p:cNvSpPr/>
          <p:nvPr/>
        </p:nvSpPr>
        <p:spPr>
          <a:xfrm>
            <a:off x="536713" y="1832368"/>
            <a:ext cx="11171583" cy="4677508"/>
          </a:xfrm>
          <a:prstGeom prst="trapezoid">
            <a:avLst>
              <a:gd name="adj" fmla="val 0"/>
            </a:avLst>
          </a:prstGeom>
          <a:solidFill>
            <a:schemeClr val="tx2"/>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400" dirty="0" smtClean="0">
                <a:solidFill>
                  <a:schemeClr val="tx1"/>
                </a:solidFill>
                <a:latin typeface="NikoshBAN" panose="02000000000000000000" pitchFamily="2" charset="0"/>
                <a:cs typeface="NikoshBAN" panose="02000000000000000000" pitchFamily="2" charset="0"/>
              </a:rPr>
              <a:t>১। দোয়া ও মোনাজাতের গুরুত্ব বলতে পারবে ।</a:t>
            </a:r>
          </a:p>
          <a:p>
            <a:pPr algn="just"/>
            <a:r>
              <a:rPr lang="bn-IN" sz="4400" dirty="0" smtClean="0">
                <a:solidFill>
                  <a:schemeClr val="tx1"/>
                </a:solidFill>
                <a:latin typeface="NikoshBAN" panose="02000000000000000000" pitchFamily="2" charset="0"/>
                <a:cs typeface="NikoshBAN" panose="02000000000000000000" pitchFamily="2" charset="0"/>
              </a:rPr>
              <a:t>২</a:t>
            </a:r>
            <a:r>
              <a:rPr lang="bn-IN" sz="4400" dirty="0" smtClean="0">
                <a:solidFill>
                  <a:schemeClr val="tx1"/>
                </a:solidFill>
                <a:latin typeface="NikoshBAN" panose="02000000000000000000" pitchFamily="2" charset="0"/>
                <a:cs typeface="NikoshBAN" panose="02000000000000000000" pitchFamily="2" charset="0"/>
              </a:rPr>
              <a:t>। ইবাদতের মুল বিষয় সম্পর্কে জ্ঞান লাভ করতে পারবে ।</a:t>
            </a:r>
          </a:p>
          <a:p>
            <a:pPr algn="just"/>
            <a:r>
              <a:rPr lang="bn-IN" sz="4400" dirty="0" smtClean="0">
                <a:solidFill>
                  <a:schemeClr val="tx1"/>
                </a:solidFill>
                <a:latin typeface="NikoshBAN" panose="02000000000000000000" pitchFamily="2" charset="0"/>
                <a:cs typeface="NikoshBAN" panose="02000000000000000000" pitchFamily="2" charset="0"/>
              </a:rPr>
              <a:t>৩। দোয়ার আদব সম্পর্কে </a:t>
            </a:r>
            <a:r>
              <a:rPr lang="en-US" sz="44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জানতে </a:t>
            </a:r>
            <a:r>
              <a:rPr lang="en-US" sz="4400" dirty="0" err="1" smtClean="0">
                <a:solidFill>
                  <a:schemeClr val="tx1"/>
                </a:solidFill>
                <a:latin typeface="NikoshBAN" panose="02000000000000000000" pitchFamily="2" charset="0"/>
                <a:cs typeface="NikoshBAN" panose="02000000000000000000" pitchFamily="2" charset="0"/>
              </a:rPr>
              <a:t>পারবে</a:t>
            </a:r>
            <a:r>
              <a:rPr lang="en-US" sz="4400" dirty="0" smtClean="0">
                <a:solidFill>
                  <a:schemeClr val="tx1"/>
                </a:solidFill>
                <a:latin typeface="NikoshBAN" panose="02000000000000000000" pitchFamily="2" charset="0"/>
                <a:cs typeface="NikoshBAN" panose="02000000000000000000" pitchFamily="2" charset="0"/>
              </a:rPr>
              <a:t> </a:t>
            </a:r>
            <a:r>
              <a:rPr lang="en-US" sz="4400" dirty="0" smtClean="0">
                <a:solidFill>
                  <a:schemeClr val="tx1"/>
                </a:solidFill>
                <a:latin typeface="NikoshBAN" panose="02000000000000000000" pitchFamily="2" charset="0"/>
                <a:cs typeface="NikoshBAN" panose="02000000000000000000" pitchFamily="2" charset="0"/>
              </a:rPr>
              <a:t>। </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8019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1"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791" y="69988"/>
            <a:ext cx="7434469" cy="5568675"/>
          </a:xfrm>
          <a:prstGeom prst="rect">
            <a:avLst/>
          </a:prstGeom>
        </p:spPr>
      </p:pic>
    </p:spTree>
    <p:extLst>
      <p:ext uri="{BB962C8B-B14F-4D97-AF65-F5344CB8AC3E}">
        <p14:creationId xmlns:p14="http://schemas.microsoft.com/office/powerpoint/2010/main" val="1053295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47261" y="983973"/>
            <a:ext cx="5377069" cy="914400"/>
          </a:xfrm>
          <a:prstGeom prst="ellipse">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ysClr val="windowText" lastClr="000000"/>
                </a:solidFill>
                <a:latin typeface="NikoshBAN" panose="02000000000000000000" pitchFamily="2" charset="0"/>
                <a:cs typeface="NikoshBAN" panose="02000000000000000000" pitchFamily="2" charset="0"/>
              </a:rPr>
              <a:t>দোয়ার গুরুত্ব</a:t>
            </a:r>
            <a:endParaRPr lang="en-US" sz="3200" dirty="0">
              <a:solidFill>
                <a:sysClr val="windowText" lastClr="000000"/>
              </a:solidFill>
              <a:latin typeface="NikoshBAN" panose="02000000000000000000" pitchFamily="2" charset="0"/>
              <a:cs typeface="NikoshBAN" panose="02000000000000000000" pitchFamily="2" charset="0"/>
            </a:endParaRPr>
          </a:p>
        </p:txBody>
      </p:sp>
      <p:sp>
        <p:nvSpPr>
          <p:cNvPr id="3" name="Flowchart: Punched Tape 2"/>
          <p:cNvSpPr/>
          <p:nvPr/>
        </p:nvSpPr>
        <p:spPr>
          <a:xfrm>
            <a:off x="145772" y="914400"/>
            <a:ext cx="11817626" cy="5804452"/>
          </a:xfrm>
          <a:prstGeom prst="flowChartPunchedTape">
            <a:avLst/>
          </a:prstGeom>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bn-IN" sz="3600" dirty="0" smtClean="0">
                <a:solidFill>
                  <a:schemeClr val="tx1"/>
                </a:solidFill>
                <a:latin typeface="NikoshBAN" panose="02000000000000000000" pitchFamily="2" charset="0"/>
                <a:cs typeface="NikoshBAN" panose="02000000000000000000" pitchFamily="2" charset="0"/>
              </a:rPr>
              <a:t>	দোয়া একজন মুসলমানের অন্যতম গুরুত্ব পূর্ণ কর্তব্য। দোয়া ইবাদতের মগজ,মুমিনের সম্বল,দ্বীনের স্তম্ভ,আসমান জমিনের নুর।</a:t>
            </a:r>
          </a:p>
          <a:p>
            <a:pPr algn="just"/>
            <a:r>
              <a:rPr lang="bn-IN" sz="3600" dirty="0" smtClean="0">
                <a:solidFill>
                  <a:schemeClr val="tx1"/>
                </a:solidFill>
                <a:latin typeface="NikoshBAN" panose="02000000000000000000" pitchFamily="2" charset="0"/>
                <a:cs typeface="NikoshBAN" panose="02000000000000000000" pitchFamily="2" charset="0"/>
              </a:rPr>
              <a:t>	হাদিসে কুদসীতে আছে, ‘’আল্লাহ তায়ালা এরশাদ করেন,হে আদম সন্তান, তুমি যতক্ষন আমাকে ডাক এবং আমার কাছে আশা করো আমি তোমার অতীতের অপরাধ সমুহ ক্ষমা করে দেই এবং আমি কারো পরোয়া করি না’’।</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Right Arrow 4"/>
          <p:cNvSpPr/>
          <p:nvPr/>
        </p:nvSpPr>
        <p:spPr>
          <a:xfrm>
            <a:off x="417442" y="2504661"/>
            <a:ext cx="650417"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ight Arrow 5"/>
          <p:cNvSpPr/>
          <p:nvPr/>
        </p:nvSpPr>
        <p:spPr>
          <a:xfrm>
            <a:off x="367748" y="3601277"/>
            <a:ext cx="650417"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16222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2226365" y="228601"/>
            <a:ext cx="8537713" cy="978408"/>
          </a:xfrm>
          <a:prstGeom prst="downArrow">
            <a:avLst/>
          </a:prstGeom>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bn-IN" sz="5400" dirty="0" smtClean="0">
                <a:solidFill>
                  <a:schemeClr val="tx1"/>
                </a:solidFill>
                <a:latin typeface="NikoshBAN" panose="02000000000000000000" pitchFamily="2" charset="0"/>
                <a:cs typeface="NikoshBAN" panose="02000000000000000000" pitchFamily="2" charset="0"/>
              </a:rPr>
              <a:t>একক কাজ</a:t>
            </a:r>
            <a:endParaRPr lang="en-US" sz="5400" dirty="0">
              <a:solidFill>
                <a:schemeClr val="tx1"/>
              </a:solidFill>
              <a:latin typeface="NikoshBAN" panose="02000000000000000000" pitchFamily="2" charset="0"/>
              <a:cs typeface="NikoshBAN" panose="02000000000000000000" pitchFamily="2" charset="0"/>
            </a:endParaRPr>
          </a:p>
        </p:txBody>
      </p:sp>
      <p:sp>
        <p:nvSpPr>
          <p:cNvPr id="3" name="Bevel 2"/>
          <p:cNvSpPr/>
          <p:nvPr/>
        </p:nvSpPr>
        <p:spPr>
          <a:xfrm>
            <a:off x="198783" y="1630017"/>
            <a:ext cx="11867321" cy="4671392"/>
          </a:xfrm>
          <a:prstGeom prst="bevel">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dirty="0" smtClean="0">
                <a:solidFill>
                  <a:schemeClr val="tx1"/>
                </a:solidFill>
              </a:rPr>
              <a:t>.</a:t>
            </a:r>
            <a:r>
              <a:rPr lang="bn-IN" sz="4800" dirty="0" smtClean="0">
                <a:solidFill>
                  <a:schemeClr val="tx1"/>
                </a:solidFill>
                <a:latin typeface="NikoshBAN" panose="02000000000000000000" pitchFamily="2" charset="0"/>
                <a:cs typeface="NikoshBAN" panose="02000000000000000000" pitchFamily="2" charset="0"/>
              </a:rPr>
              <a:t>১। ইবাদতের মগজ কী।</a:t>
            </a:r>
          </a:p>
          <a:p>
            <a:pPr algn="just"/>
            <a:endParaRPr lang="bn-IN" sz="4800" dirty="0" smtClean="0">
              <a:solidFill>
                <a:schemeClr val="tx1"/>
              </a:solidFill>
              <a:latin typeface="NikoshBAN" panose="02000000000000000000" pitchFamily="2" charset="0"/>
              <a:cs typeface="NikoshBAN" panose="02000000000000000000" pitchFamily="2" charset="0"/>
            </a:endParaRPr>
          </a:p>
          <a:p>
            <a:pPr algn="just"/>
            <a:r>
              <a:rPr lang="bn-IN" sz="4800" dirty="0" smtClean="0">
                <a:solidFill>
                  <a:schemeClr val="tx1"/>
                </a:solidFill>
                <a:latin typeface="NikoshBAN" panose="02000000000000000000" pitchFamily="2" charset="0"/>
                <a:cs typeface="NikoshBAN" panose="02000000000000000000" pitchFamily="2" charset="0"/>
              </a:rPr>
              <a:t>২। আল্লাহ পাক মানুষকে কখন ক্ষমা করে দেন।</a:t>
            </a:r>
            <a:endParaRPr lang="en-US" sz="4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488403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51" y="196130"/>
            <a:ext cx="5288069" cy="579790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131" y="-106282"/>
            <a:ext cx="6511474" cy="6138592"/>
          </a:xfrm>
          <a:prstGeom prst="rect">
            <a:avLst/>
          </a:prstGeom>
        </p:spPr>
      </p:pic>
    </p:spTree>
    <p:extLst>
      <p:ext uri="{BB962C8B-B14F-4D97-AF65-F5344CB8AC3E}">
        <p14:creationId xmlns:p14="http://schemas.microsoft.com/office/powerpoint/2010/main" val="23024923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1240</TotalTime>
  <Words>179</Words>
  <Application>Microsoft Office PowerPoint</Application>
  <PresentationFormat>Widescreen</PresentationFormat>
  <Paragraphs>61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NikoshBAN</vt:lpstr>
      <vt:lpstr>Times New Roman</vt:lpstr>
      <vt:lpstr>Vrinda</vt:lpstr>
      <vt:lpstr>Office Theme</vt:lpstr>
      <vt:lpstr>PowerPoint Presentation</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OS</cp:lastModifiedBy>
  <cp:revision>263</cp:revision>
  <dcterms:created xsi:type="dcterms:W3CDTF">2015-08-31T15:13:56Z</dcterms:created>
  <dcterms:modified xsi:type="dcterms:W3CDTF">2020-08-04T07:29:12Z</dcterms:modified>
</cp:coreProperties>
</file>