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0" r:id="rId5"/>
    <p:sldId id="258" r:id="rId6"/>
    <p:sldId id="259" r:id="rId7"/>
    <p:sldId id="265" r:id="rId8"/>
    <p:sldId id="261" r:id="rId9"/>
    <p:sldId id="264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1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8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2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6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2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4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3CAA-6F93-49A2-9AC0-C9130167C91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6BB7-FC48-4481-A9C0-EC0F8ED18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2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4343"/>
          <a:stretch/>
        </p:blipFill>
        <p:spPr>
          <a:xfrm>
            <a:off x="770021" y="1708748"/>
            <a:ext cx="2454563" cy="3408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61" y="1708748"/>
            <a:ext cx="3154061" cy="3408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4" y="1708748"/>
            <a:ext cx="4643233" cy="3408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0935" y="4451028"/>
            <a:ext cx="1473472" cy="1101175"/>
          </a:xfrm>
          <a:prstGeom prst="rect">
            <a:avLst/>
          </a:prstGeom>
        </p:spPr>
      </p:pic>
      <p:pic>
        <p:nvPicPr>
          <p:cNvPr id="9" name="Picture 8" descr="wr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673" y="4573639"/>
            <a:ext cx="1070892" cy="1087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2569" y="5552206"/>
            <a:ext cx="736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গাড়ি চড়ার পরিবর্তে সাইকেল বা পায়ে হেঁটে।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021" y="385309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063" y="449477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" y="1772916"/>
            <a:ext cx="5280890" cy="347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23" y="1772915"/>
            <a:ext cx="4832910" cy="347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93022" y="5575045"/>
            <a:ext cx="468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গাছ লাগিয়ে ও গাছ না কেটে।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9550" y="4827813"/>
            <a:ext cx="1473472" cy="1101175"/>
          </a:xfrm>
          <a:prstGeom prst="rect">
            <a:avLst/>
          </a:prstGeom>
        </p:spPr>
      </p:pic>
      <p:pic>
        <p:nvPicPr>
          <p:cNvPr id="7" name="Picture 6" descr="w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498" y="4701974"/>
            <a:ext cx="1070892" cy="10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790" y="601877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2" y="2036618"/>
            <a:ext cx="4883361" cy="292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870" r="765"/>
          <a:stretch/>
        </p:blipFill>
        <p:spPr>
          <a:xfrm>
            <a:off x="6483926" y="2036618"/>
            <a:ext cx="4544291" cy="292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123" y="4265166"/>
            <a:ext cx="1473472" cy="1101175"/>
          </a:xfrm>
          <a:prstGeom prst="rect">
            <a:avLst/>
          </a:prstGeom>
        </p:spPr>
      </p:pic>
      <p:pic>
        <p:nvPicPr>
          <p:cNvPr id="6" name="Picture 5" descr="w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589" y="4214227"/>
            <a:ext cx="1070892" cy="1087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1" y="5519376"/>
            <a:ext cx="825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যেখানে সেখানে ময়লা না ফেলে নির্দিষ্ট স্থানে ফেলে।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3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858" y="587810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ean 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58" y="2152805"/>
            <a:ext cx="5346385" cy="264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65" y="2152805"/>
            <a:ext cx="5074319" cy="264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88456" y="5193384"/>
            <a:ext cx="756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কল-কারখানার দূষিত পানি পরিশোধন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4687" y="4092209"/>
            <a:ext cx="1473472" cy="1101175"/>
          </a:xfrm>
          <a:prstGeom prst="rect">
            <a:avLst/>
          </a:prstGeom>
        </p:spPr>
      </p:pic>
      <p:pic>
        <p:nvPicPr>
          <p:cNvPr id="9" name="Picture 8" descr="w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970" y="4105799"/>
            <a:ext cx="1070892" cy="10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58" y="587810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2" y="2009723"/>
            <a:ext cx="3440041" cy="304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64" y="2009723"/>
            <a:ext cx="3671713" cy="304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4"/>
          <a:stretch/>
        </p:blipFill>
        <p:spPr>
          <a:xfrm>
            <a:off x="8132889" y="2009723"/>
            <a:ext cx="3487025" cy="304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2977" y="5295258"/>
            <a:ext cx="355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জনসচেতনা বৃদ্ধি।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478" y="5295258"/>
            <a:ext cx="299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7940" y="5295258"/>
            <a:ext cx="355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7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875" y="597356"/>
            <a:ext cx="299815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sng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দলীয়</a:t>
            </a:r>
            <a:r>
              <a:rPr kumimoji="0" lang="bn-BD" sz="4400" i="0" u="sng" strike="noStrike" kern="0" cap="none" spc="0" normalizeH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i="0" u="sng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2545" y="1845759"/>
            <a:ext cx="842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kern="0" dirty="0" smtClean="0">
                <a:ln/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21400" y="2943523"/>
            <a:ext cx="10617203" cy="2373074"/>
            <a:chOff x="821400" y="2943523"/>
            <a:chExt cx="10617203" cy="2373074"/>
          </a:xfrm>
        </p:grpSpPr>
        <p:sp>
          <p:nvSpPr>
            <p:cNvPr id="4" name="Rectangle 3"/>
            <p:cNvSpPr/>
            <p:nvPr/>
          </p:nvSpPr>
          <p:spPr>
            <a:xfrm>
              <a:off x="821400" y="4837625"/>
              <a:ext cx="10609943" cy="478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600" b="1" kern="0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</a:t>
              </a:r>
              <a:endParaRPr lang="bn-BD" sz="36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660" y="4365923"/>
              <a:ext cx="10609943" cy="4789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600" b="1" kern="0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</a:t>
              </a:r>
              <a:endParaRPr lang="bn-BD" sz="36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8660" y="3886961"/>
              <a:ext cx="10609943" cy="478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b="1" kern="0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</a:t>
              </a:r>
              <a:endParaRPr lang="bn-BD" sz="36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1400" y="3415225"/>
              <a:ext cx="10609943" cy="478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600" b="1" kern="0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</a:t>
              </a:r>
              <a:endParaRPr lang="bn-BD" sz="36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660" y="2943523"/>
              <a:ext cx="10609943" cy="4789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IN" sz="4000" b="1" kern="0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 সংরক্ষণে আমরা কী কী করতে পারি?</a:t>
              </a:r>
              <a:endParaRPr lang="bn-BD" sz="40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77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5" y="379197"/>
            <a:ext cx="9559077" cy="81655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endParaRPr lang="bn-BD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 বিজ্ঞান; পৃষ্ঠা নম্বরঃ ১৩  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473120"/>
            <a:ext cx="4659085" cy="4869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3" y="1473120"/>
            <a:ext cx="5055789" cy="4869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22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95159" y="1345757"/>
            <a:ext cx="9250661" cy="612343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u="sng" dirty="0" smtClean="0">
                <a:latin typeface="NikoshBAN" pitchFamily="2" charset="0"/>
                <a:cs typeface="NikoshBAN" pitchFamily="2" charset="0"/>
              </a:rPr>
              <a:t>শূন্যস্থান পূরণ করিঃ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009" y="2873005"/>
            <a:ext cx="10236030" cy="29088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১.মাটি,পুকুর বা নদীতে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 ফেলা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_______থাকতে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সংরক্ষণের অন্যত্তম প্রধান উপায় হচ্ছে 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____________বৃদ্ধি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শেষে বাতি নিভিয়ে রেখে আমরা ______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অপচয় রোধ করতে পারি।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326" y="576316"/>
            <a:ext cx="299815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sng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4400" i="0" u="sng" strike="noStrike" kern="0" cap="none" spc="0" normalizeH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i="0" u="sng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3409" y="2660134"/>
            <a:ext cx="1972619" cy="78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বিরত 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249" y="3888397"/>
            <a:ext cx="2733960" cy="87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409" y="4361973"/>
            <a:ext cx="2150040" cy="87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বিদ্যুৎ 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6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322" y="2266373"/>
            <a:ext cx="8930246" cy="352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পরিবেশ সংরক্ষণ কী? পরিবেশ সংরক্ষণের ৫টি </a:t>
            </a:r>
          </a:p>
          <a:p>
            <a:r>
              <a:rPr lang="bn-BD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উপায় লেখ।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482" y="841809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476510" cy="695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6" y="2299855"/>
            <a:ext cx="2798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476510" cy="6952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7636" y="2299855"/>
            <a:ext cx="2798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3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1B1DF2-4270-4D1B-8A31-5390E0E26312}"/>
              </a:ext>
            </a:extLst>
          </p:cNvPr>
          <p:cNvSpPr txBox="1"/>
          <p:nvPr/>
        </p:nvSpPr>
        <p:spPr>
          <a:xfrm>
            <a:off x="562408" y="2989503"/>
            <a:ext cx="55680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E09A3-6203-4E23-B1BD-EF80507F0E48}"/>
              </a:ext>
            </a:extLst>
          </p:cNvPr>
          <p:cNvSpPr txBox="1"/>
          <p:nvPr/>
        </p:nvSpPr>
        <p:spPr>
          <a:xfrm>
            <a:off x="5786438" y="3399454"/>
            <a:ext cx="62436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GB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(পরিবেশ দূষণ),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্যাংশঃ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5F8D49-EB70-4A88-A442-3A217804B242}"/>
              </a:ext>
            </a:extLst>
          </p:cNvPr>
          <p:cNvGrpSpPr/>
          <p:nvPr/>
        </p:nvGrpSpPr>
        <p:grpSpPr>
          <a:xfrm>
            <a:off x="2386253" y="1494717"/>
            <a:ext cx="1780786" cy="1728192"/>
            <a:chOff x="198926" y="843558"/>
            <a:chExt cx="1564762" cy="1512168"/>
          </a:xfrm>
        </p:grpSpPr>
        <p:sp>
          <p:nvSpPr>
            <p:cNvPr id="9" name="椭圆 14">
              <a:extLst>
                <a:ext uri="{FF2B5EF4-FFF2-40B4-BE49-F238E27FC236}">
                  <a16:creationId xmlns:a16="http://schemas.microsoft.com/office/drawing/2014/main" id="{E0D9EB7D-906C-4CC4-825C-D5307EA08E35}"/>
                </a:ext>
              </a:extLst>
            </p:cNvPr>
            <p:cNvSpPr/>
            <p:nvPr/>
          </p:nvSpPr>
          <p:spPr>
            <a:xfrm>
              <a:off x="198926" y="843558"/>
              <a:ext cx="1564762" cy="151216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36112F-1B9A-4C3B-8A00-BCCFCB22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6" y="884884"/>
              <a:ext cx="1561016" cy="1470842"/>
            </a:xfrm>
            <a:custGeom>
              <a:avLst/>
              <a:gdLst>
                <a:gd name="connsiteX0" fmla="*/ 1556510 w 3113020"/>
                <a:gd name="connsiteY0" fmla="*/ 0 h 3028350"/>
                <a:gd name="connsiteX1" fmla="*/ 3113020 w 3113020"/>
                <a:gd name="connsiteY1" fmla="*/ 1514175 h 3028350"/>
                <a:gd name="connsiteX2" fmla="*/ 1556510 w 3113020"/>
                <a:gd name="connsiteY2" fmla="*/ 3028350 h 3028350"/>
                <a:gd name="connsiteX3" fmla="*/ 0 w 3113020"/>
                <a:gd name="connsiteY3" fmla="*/ 1514175 h 3028350"/>
                <a:gd name="connsiteX4" fmla="*/ 1556510 w 3113020"/>
                <a:gd name="connsiteY4" fmla="*/ 0 h 30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20" h="3028350">
                  <a:moveTo>
                    <a:pt x="1556510" y="0"/>
                  </a:moveTo>
                  <a:cubicBezTo>
                    <a:pt x="2416147" y="0"/>
                    <a:pt x="3113020" y="677919"/>
                    <a:pt x="3113020" y="1514175"/>
                  </a:cubicBezTo>
                  <a:cubicBezTo>
                    <a:pt x="3113020" y="2350431"/>
                    <a:pt x="2416147" y="3028350"/>
                    <a:pt x="1556510" y="3028350"/>
                  </a:cubicBezTo>
                  <a:cubicBezTo>
                    <a:pt x="696873" y="3028350"/>
                    <a:pt x="0" y="2350431"/>
                    <a:pt x="0" y="1514175"/>
                  </a:cubicBezTo>
                  <a:cubicBezTo>
                    <a:pt x="0" y="677919"/>
                    <a:pt x="696873" y="0"/>
                    <a:pt x="1556510" y="0"/>
                  </a:cubicBezTo>
                  <a:close/>
                </a:path>
              </a:pathLst>
            </a:cu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DC9C1-B6CC-4F11-BC3D-2A53819F355E}"/>
              </a:ext>
            </a:extLst>
          </p:cNvPr>
          <p:cNvSpPr/>
          <p:nvPr/>
        </p:nvSpPr>
        <p:spPr>
          <a:xfrm>
            <a:off x="5363034" y="533300"/>
            <a:ext cx="1675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6DB359-679A-4238-AE75-BF519CC84EDC}"/>
              </a:ext>
            </a:extLst>
          </p:cNvPr>
          <p:cNvGrpSpPr/>
          <p:nvPr/>
        </p:nvGrpSpPr>
        <p:grpSpPr>
          <a:xfrm>
            <a:off x="8093901" y="1445809"/>
            <a:ext cx="1935156" cy="1826008"/>
            <a:chOff x="179824" y="3150201"/>
            <a:chExt cx="1935156" cy="1826008"/>
          </a:xfrm>
        </p:grpSpPr>
        <p:sp>
          <p:nvSpPr>
            <p:cNvPr id="13" name="椭圆 14">
              <a:extLst>
                <a:ext uri="{FF2B5EF4-FFF2-40B4-BE49-F238E27FC236}">
                  <a16:creationId xmlns:a16="http://schemas.microsoft.com/office/drawing/2014/main" id="{E6ED5F8B-98E0-4FD6-B20E-0989A7B692A9}"/>
                </a:ext>
              </a:extLst>
            </p:cNvPr>
            <p:cNvSpPr/>
            <p:nvPr/>
          </p:nvSpPr>
          <p:spPr>
            <a:xfrm flipH="1">
              <a:off x="179824" y="3150201"/>
              <a:ext cx="1935156" cy="18260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34AC88-2FC9-4A07-93E8-41CBF1F8D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56" t="2625" r="8283" b="2631"/>
            <a:stretch>
              <a:fillRect/>
            </a:stretch>
          </p:blipFill>
          <p:spPr>
            <a:xfrm>
              <a:off x="351692" y="3334253"/>
              <a:ext cx="1593396" cy="1481870"/>
            </a:xfrm>
            <a:custGeom>
              <a:avLst/>
              <a:gdLst>
                <a:gd name="connsiteX0" fmla="*/ 2078201 w 4156402"/>
                <a:gd name="connsiteY0" fmla="*/ 0 h 3865486"/>
                <a:gd name="connsiteX1" fmla="*/ 4156402 w 4156402"/>
                <a:gd name="connsiteY1" fmla="*/ 1932743 h 3865486"/>
                <a:gd name="connsiteX2" fmla="*/ 2078201 w 4156402"/>
                <a:gd name="connsiteY2" fmla="*/ 3865486 h 3865486"/>
                <a:gd name="connsiteX3" fmla="*/ 0 w 4156402"/>
                <a:gd name="connsiteY3" fmla="*/ 1932743 h 3865486"/>
                <a:gd name="connsiteX4" fmla="*/ 2078201 w 4156402"/>
                <a:gd name="connsiteY4" fmla="*/ 0 h 38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402" h="3865486">
                  <a:moveTo>
                    <a:pt x="2078201" y="0"/>
                  </a:moveTo>
                  <a:cubicBezTo>
                    <a:pt x="3225960" y="0"/>
                    <a:pt x="4156402" y="865319"/>
                    <a:pt x="4156402" y="1932743"/>
                  </a:cubicBezTo>
                  <a:cubicBezTo>
                    <a:pt x="4156402" y="3000167"/>
                    <a:pt x="3225960" y="3865486"/>
                    <a:pt x="2078201" y="3865486"/>
                  </a:cubicBezTo>
                  <a:cubicBezTo>
                    <a:pt x="930442" y="3865486"/>
                    <a:pt x="0" y="3000167"/>
                    <a:pt x="0" y="1932743"/>
                  </a:cubicBezTo>
                  <a:cubicBezTo>
                    <a:pt x="0" y="865319"/>
                    <a:pt x="930442" y="0"/>
                    <a:pt x="2078201" y="0"/>
                  </a:cubicBezTo>
                  <a:close/>
                </a:path>
              </a:pathLst>
            </a:custGeom>
            <a:ln w="76200">
              <a:solidFill>
                <a:srgbClr val="2E8892"/>
              </a:solidFill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B5DF20-AAA2-4468-826B-44806E65814F}"/>
                </a:ext>
              </a:extLst>
            </p:cNvPr>
            <p:cNvSpPr/>
            <p:nvPr/>
          </p:nvSpPr>
          <p:spPr>
            <a:xfrm>
              <a:off x="327257" y="3310806"/>
              <a:ext cx="1629554" cy="1537381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34" y="1796716"/>
            <a:ext cx="2382982" cy="42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26411" y="3005918"/>
            <a:ext cx="10607964" cy="1248228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পরিবেশ সংরক্ষণ বলতে কী বুঝায়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মানুষ ও অন্যান্য জীবের বেঁচে থাকার জন্য পরিবেশ সংরক্ষণের 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 ব্যাখ্যা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১.৩.৩ অন্যকে পরিবেশ সংরক্ষণে উদ্বুদ্ধ করবে ও নিজে সক্রিয় অংশগ্রহণ করবে।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1870" y="750515"/>
            <a:ext cx="190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99262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378" y="309060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75" y="1182817"/>
            <a:ext cx="8262031" cy="493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91544" y="309060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623" y="474931"/>
            <a:ext cx="7976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বৃক্ষরোপণ হচ্ছে পরিবেশ সংরক্ষণের একটি উপায়।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3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0838" y="770122"/>
            <a:ext cx="8657324" cy="4912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সংরক্ষণ।</a:t>
            </a:r>
            <a:endParaRPr lang="en-US" sz="60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1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58" y="1106906"/>
            <a:ext cx="712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558" y="2366210"/>
            <a:ext cx="941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প্রাকৃতিক পরিবেশের সুরক্ষা ও যথাযথ ব্যবহারই হচ্ছে পরিবেশের সংরক্ষণ। </a:t>
            </a:r>
            <a:endParaRPr lang="en-GB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5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021" y="385309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3" b="14544"/>
          <a:stretch/>
        </p:blipFill>
        <p:spPr>
          <a:xfrm>
            <a:off x="1229433" y="1708748"/>
            <a:ext cx="4549367" cy="362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96" y="1682929"/>
            <a:ext cx="4572088" cy="3651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10131" y="5767660"/>
            <a:ext cx="554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রান্না শেষে চুলা নিভিয়ে রেখে।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0726" y="4783675"/>
            <a:ext cx="1473472" cy="1101175"/>
          </a:xfrm>
          <a:prstGeom prst="rect">
            <a:avLst/>
          </a:prstGeom>
        </p:spPr>
      </p:pic>
      <p:pic>
        <p:nvPicPr>
          <p:cNvPr id="7" name="Picture 6" descr="w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821" y="4707345"/>
            <a:ext cx="1070892" cy="12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1708747"/>
            <a:ext cx="4588042" cy="3938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1708748"/>
            <a:ext cx="4681083" cy="3938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6968" y="5759007"/>
            <a:ext cx="467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অযথা বাতি না জ্বালিয়ে।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3378" y="5019902"/>
            <a:ext cx="1667179" cy="1253837"/>
          </a:xfrm>
          <a:prstGeom prst="rect">
            <a:avLst/>
          </a:prstGeom>
        </p:spPr>
      </p:pic>
      <p:pic>
        <p:nvPicPr>
          <p:cNvPr id="7" name="Picture 6" descr="w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418" y="5019902"/>
            <a:ext cx="884718" cy="1253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021" y="385309"/>
            <a:ext cx="107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বলার চেষ্টা করি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উপায়ে পরিবেশ সংরক্ষণ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364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方正正中黑简体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32</cp:revision>
  <dcterms:created xsi:type="dcterms:W3CDTF">2020-08-02T10:36:43Z</dcterms:created>
  <dcterms:modified xsi:type="dcterms:W3CDTF">2020-08-04T06:10:56Z</dcterms:modified>
</cp:coreProperties>
</file>