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96DD-84AC-4E30-AA54-AB8E05E1AE7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3AFFC-0EF0-4CE9-A0B7-37997FBDE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গ্যাসীয় পদার্থের</a:t>
            </a:r>
            <a:r>
              <a:rPr lang="bn-BD" baseline="0" dirty="0"/>
              <a:t> একটি অবস্থা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4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1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7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87B58F-E711-4221-BCCF-0657CC373CB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609376-2021-480F-8235-8F7B6F664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5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DE1503-BB9A-4C90-A723-9797F0BB27F2}"/>
              </a:ext>
            </a:extLst>
          </p:cNvPr>
          <p:cNvSpPr/>
          <p:nvPr userDrawn="1"/>
        </p:nvSpPr>
        <p:spPr>
          <a:xfrm>
            <a:off x="130630" y="104503"/>
            <a:ext cx="8882742" cy="663593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ahangir.icttang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113937-3863-4BFF-9F22-B779B766CB1A}"/>
                  </a:ext>
                </a:extLst>
              </p:cNvPr>
              <p:cNvSpPr txBox="1"/>
              <p:nvPr/>
            </p:nvSpPr>
            <p:spPr>
              <a:xfrm flipH="1">
                <a:off x="731520" y="1603951"/>
                <a:ext cx="768096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নির্দেশনা স্লাইডের নিচে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র</a:t>
                </a:r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 নোটে দেয়া আছে, যা ক্লাস শুরুর পূর্বে শিক্ষক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অনুগ্রহপূর্বক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দেখে নিলে ভালো হয়। 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1"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/>
                    <a:cs typeface="Kalpurush" panose="02000600000000000000" pitchFamily="2" charset="0"/>
                  </a:rPr>
                  <a:t>চেপে শিক্ষক কন্টেন্টটি শ্রেণিতে শুরু করতে পারেন। শিক্ষককে কন্টেন্টটি পাঠ্যবইয়ের সাথে মিলিয়ে নেয়ার অনুরোধ রইল।</a:t>
                </a:r>
                <a:endParaRPr lang="en-US" sz="3200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113937-3863-4BFF-9F22-B779B766C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1520" y="1603951"/>
                <a:ext cx="7680960" cy="4031873"/>
              </a:xfrm>
              <a:prstGeom prst="rect">
                <a:avLst/>
              </a:prstGeom>
              <a:blipFill>
                <a:blip r:embed="rId2"/>
                <a:stretch>
                  <a:fillRect l="-3651" t="-5438" r="-4683" b="-7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4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EBF15-D4CA-418E-B925-F9CC68203DFE}"/>
              </a:ext>
            </a:extLst>
          </p:cNvPr>
          <p:cNvSpPr txBox="1"/>
          <p:nvPr/>
        </p:nvSpPr>
        <p:spPr>
          <a:xfrm>
            <a:off x="3210992" y="390287"/>
            <a:ext cx="272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1EDDE-8883-4A77-B8F0-369F89E04776}"/>
              </a:ext>
            </a:extLst>
          </p:cNvPr>
          <p:cNvGrpSpPr/>
          <p:nvPr/>
        </p:nvGrpSpPr>
        <p:grpSpPr>
          <a:xfrm>
            <a:off x="389744" y="1711375"/>
            <a:ext cx="8364512" cy="3134618"/>
            <a:chOff x="0" y="1138832"/>
            <a:chExt cx="12192000" cy="4179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987787-5356-4223-92D7-08B6D1429320}"/>
                </a:ext>
              </a:extLst>
            </p:cNvPr>
            <p:cNvSpPr txBox="1"/>
            <p:nvPr/>
          </p:nvSpPr>
          <p:spPr>
            <a:xfrm>
              <a:off x="0" y="1138832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১। বেঞ্চ, টেবিল ধাক্কা দাও। দেখ কি ঘটে-পর্যবেক্ষণ কর। এগুলো জায়গা দখল করে কি না?</a:t>
              </a:r>
              <a:endParaRPr lang="en-US" sz="1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6D6FDC-DF08-4328-8A5B-C4934C8FAE64}"/>
                </a:ext>
              </a:extLst>
            </p:cNvPr>
            <p:cNvSpPr txBox="1"/>
            <p:nvPr/>
          </p:nvSpPr>
          <p:spPr>
            <a:xfrm>
              <a:off x="0" y="2510432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২। জগ থেকে এক চা কাপ পানি নাও, পানি গ্লাসে এবং বাটিতে ঢালো, দেখ কেমন আকার ধারণ করে।</a:t>
              </a:r>
              <a:endParaRPr lang="en-US" sz="1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CD726B-4C94-43B2-B377-33DE54F96AB1}"/>
                </a:ext>
              </a:extLst>
            </p:cNvPr>
            <p:cNvSpPr txBox="1"/>
            <p:nvPr/>
          </p:nvSpPr>
          <p:spPr>
            <a:xfrm>
              <a:off x="0" y="3882032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২। হ্যাপি বার্থডের বিভিন্ন আকারের বেলুন ফুঁ দিয়ে ফুলাও, দেখ আয়তনের কি পরিবর্তন ঘটে।</a:t>
              </a:r>
              <a:endParaRPr lang="en-US" sz="1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1FE7D9-707A-47AD-8211-1FDAEAA466D0}"/>
              </a:ext>
            </a:extLst>
          </p:cNvPr>
          <p:cNvSpPr txBox="1"/>
          <p:nvPr/>
        </p:nvSpPr>
        <p:spPr>
          <a:xfrm>
            <a:off x="6572165" y="669247"/>
            <a:ext cx="21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সময়ঃ ১৫ মিনিট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9B4B0-60DC-40E5-9037-B9B0B93C6E47}"/>
              </a:ext>
            </a:extLst>
          </p:cNvPr>
          <p:cNvSpPr txBox="1"/>
          <p:nvPr/>
        </p:nvSpPr>
        <p:spPr>
          <a:xfrm>
            <a:off x="1313081" y="5533787"/>
            <a:ext cx="525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কাজের সিদ্ধান্ত সমূহ লিখ।</a:t>
            </a:r>
            <a:endParaRPr lang="en-US" sz="32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2974922-F7F5-40A7-AF0E-9B7ED008A40C}"/>
              </a:ext>
            </a:extLst>
          </p:cNvPr>
          <p:cNvSpPr/>
          <p:nvPr/>
        </p:nvSpPr>
        <p:spPr>
          <a:xfrm>
            <a:off x="3411051" y="2402857"/>
            <a:ext cx="2433604" cy="146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F306A-C1EE-44D5-8DCB-F0927B716A36}"/>
              </a:ext>
            </a:extLst>
          </p:cNvPr>
          <p:cNvSpPr txBox="1"/>
          <p:nvPr/>
        </p:nvSpPr>
        <p:spPr>
          <a:xfrm>
            <a:off x="3944119" y="2749201"/>
            <a:ext cx="15177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495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8DB26-3C70-4E41-A5B4-572902F4FEC0}"/>
              </a:ext>
            </a:extLst>
          </p:cNvPr>
          <p:cNvGrpSpPr/>
          <p:nvPr/>
        </p:nvGrpSpPr>
        <p:grpSpPr>
          <a:xfrm>
            <a:off x="6035040" y="1184795"/>
            <a:ext cx="2470928" cy="1564405"/>
            <a:chOff x="8046719" y="436728"/>
            <a:chExt cx="3294571" cy="12555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0E54AD-8C97-4ECE-AEAF-AB4D5384FB9D}"/>
                </a:ext>
              </a:extLst>
            </p:cNvPr>
            <p:cNvSpPr txBox="1"/>
            <p:nvPr/>
          </p:nvSpPr>
          <p:spPr>
            <a:xfrm>
              <a:off x="8075408" y="684531"/>
              <a:ext cx="326588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পদার্থ জায়গা দখল করে</a:t>
              </a:r>
              <a:endParaRPr lang="en-US" sz="28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Oval Callout 8">
              <a:extLst>
                <a:ext uri="{FF2B5EF4-FFF2-40B4-BE49-F238E27FC236}">
                  <a16:creationId xmlns:a16="http://schemas.microsoft.com/office/drawing/2014/main" id="{EEE552A0-A78A-46F3-942D-62942029E7CC}"/>
                </a:ext>
              </a:extLst>
            </p:cNvPr>
            <p:cNvSpPr/>
            <p:nvPr/>
          </p:nvSpPr>
          <p:spPr>
            <a:xfrm>
              <a:off x="8046719" y="436728"/>
              <a:ext cx="3294571" cy="1255594"/>
            </a:xfrm>
            <a:prstGeom prst="wedgeEllipseCallout">
              <a:avLst>
                <a:gd name="adj1" fmla="val -59016"/>
                <a:gd name="adj2" fmla="val 5667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C73EC-8976-4081-9EEC-B8CAB8EE1D77}"/>
              </a:ext>
            </a:extLst>
          </p:cNvPr>
          <p:cNvGrpSpPr/>
          <p:nvPr/>
        </p:nvGrpSpPr>
        <p:grpSpPr>
          <a:xfrm>
            <a:off x="5358295" y="4194246"/>
            <a:ext cx="2575859" cy="1906751"/>
            <a:chOff x="8046719" y="4733169"/>
            <a:chExt cx="3434479" cy="1558447"/>
          </a:xfrm>
        </p:grpSpPr>
        <p:sp>
          <p:nvSpPr>
            <p:cNvPr id="8" name="Oval Callout 9">
              <a:extLst>
                <a:ext uri="{FF2B5EF4-FFF2-40B4-BE49-F238E27FC236}">
                  <a16:creationId xmlns:a16="http://schemas.microsoft.com/office/drawing/2014/main" id="{B27DCAA5-F556-4086-BC8F-20937DE89529}"/>
                </a:ext>
              </a:extLst>
            </p:cNvPr>
            <p:cNvSpPr/>
            <p:nvPr/>
          </p:nvSpPr>
          <p:spPr>
            <a:xfrm>
              <a:off x="8046719" y="4733169"/>
              <a:ext cx="2912434" cy="1558447"/>
            </a:xfrm>
            <a:prstGeom prst="wedgeEllipseCallout">
              <a:avLst>
                <a:gd name="adj1" fmla="val -44599"/>
                <a:gd name="adj2" fmla="val -7605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0F9886-6E4A-4052-9482-8C3F56DAD584}"/>
                </a:ext>
              </a:extLst>
            </p:cNvPr>
            <p:cNvSpPr txBox="1"/>
            <p:nvPr/>
          </p:nvSpPr>
          <p:spPr>
            <a:xfrm>
              <a:off x="8215316" y="5155137"/>
              <a:ext cx="3265882" cy="7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পদার্থের ওজন আছে</a:t>
              </a:r>
              <a:endParaRPr lang="en-US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D77B3F-9D82-4763-A1FF-D960FFDA83F8}"/>
              </a:ext>
            </a:extLst>
          </p:cNvPr>
          <p:cNvGrpSpPr/>
          <p:nvPr/>
        </p:nvGrpSpPr>
        <p:grpSpPr>
          <a:xfrm>
            <a:off x="669319" y="1004342"/>
            <a:ext cx="2397721" cy="2099926"/>
            <a:chOff x="684504" y="499024"/>
            <a:chExt cx="3196961" cy="23605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93FD38-92AA-4A77-9141-8C22ED4A0BEB}"/>
                </a:ext>
              </a:extLst>
            </p:cNvPr>
            <p:cNvSpPr txBox="1"/>
            <p:nvPr/>
          </p:nvSpPr>
          <p:spPr>
            <a:xfrm>
              <a:off x="684505" y="1072557"/>
              <a:ext cx="3006593" cy="1349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পদার্থকে বল প্রয়োগ করলে বাধার সৃষ্টি করে</a:t>
              </a:r>
              <a:endParaRPr lang="en-US" sz="24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Oval Callout 12">
              <a:extLst>
                <a:ext uri="{FF2B5EF4-FFF2-40B4-BE49-F238E27FC236}">
                  <a16:creationId xmlns:a16="http://schemas.microsoft.com/office/drawing/2014/main" id="{D358F936-0B6F-4E07-8A27-61AE7BD714D3}"/>
                </a:ext>
              </a:extLst>
            </p:cNvPr>
            <p:cNvSpPr/>
            <p:nvPr/>
          </p:nvSpPr>
          <p:spPr>
            <a:xfrm>
              <a:off x="684504" y="499024"/>
              <a:ext cx="3196961" cy="2360519"/>
            </a:xfrm>
            <a:prstGeom prst="wedgeEllipseCallout">
              <a:avLst>
                <a:gd name="adj1" fmla="val 65673"/>
                <a:gd name="adj2" fmla="val 407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2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EDB9E-80F0-43CC-8599-136658D06508}"/>
              </a:ext>
            </a:extLst>
          </p:cNvPr>
          <p:cNvGrpSpPr/>
          <p:nvPr/>
        </p:nvGrpSpPr>
        <p:grpSpPr>
          <a:xfrm>
            <a:off x="412259" y="1547447"/>
            <a:ext cx="8211236" cy="2682366"/>
            <a:chOff x="0" y="267838"/>
            <a:chExt cx="11887200" cy="3608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6E112-71DF-4CFC-877B-E7704DAD3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0" r="19129"/>
            <a:stretch/>
          </p:blipFill>
          <p:spPr>
            <a:xfrm>
              <a:off x="8766412" y="267838"/>
              <a:ext cx="3120788" cy="36081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BB1ED6-E463-449F-AD12-2575E7CF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3735"/>
              <a:ext cx="3424806" cy="32320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EAEDDD-1499-4791-8566-E6B17DE4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767" y="493735"/>
              <a:ext cx="4671799" cy="318791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9346BC-88D2-4D5D-970B-A14D34D755FB}"/>
              </a:ext>
            </a:extLst>
          </p:cNvPr>
          <p:cNvGrpSpPr/>
          <p:nvPr/>
        </p:nvGrpSpPr>
        <p:grpSpPr>
          <a:xfrm>
            <a:off x="203868" y="4721899"/>
            <a:ext cx="8736264" cy="1048460"/>
            <a:chOff x="327005" y="3987394"/>
            <a:chExt cx="11648351" cy="165161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8292F5-194E-40F9-81F6-4DFC9DBFD4DD}"/>
                </a:ext>
              </a:extLst>
            </p:cNvPr>
            <p:cNvSpPr/>
            <p:nvPr/>
          </p:nvSpPr>
          <p:spPr>
            <a:xfrm>
              <a:off x="327005" y="3987395"/>
              <a:ext cx="3297101" cy="1648550"/>
            </a:xfrm>
            <a:custGeom>
              <a:avLst/>
              <a:gdLst>
                <a:gd name="connsiteX0" fmla="*/ 0 w 3297101"/>
                <a:gd name="connsiteY0" fmla="*/ 0 h 1648550"/>
                <a:gd name="connsiteX1" fmla="*/ 3297101 w 3297101"/>
                <a:gd name="connsiteY1" fmla="*/ 0 h 1648550"/>
                <a:gd name="connsiteX2" fmla="*/ 3297101 w 3297101"/>
                <a:gd name="connsiteY2" fmla="*/ 1648550 h 1648550"/>
                <a:gd name="connsiteX3" fmla="*/ 0 w 3297101"/>
                <a:gd name="connsiteY3" fmla="*/ 1648550 h 1648550"/>
                <a:gd name="connsiteX4" fmla="*/ 0 w 3297101"/>
                <a:gd name="connsiteY4" fmla="*/ 0 h 164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7101" h="1648550">
                  <a:moveTo>
                    <a:pt x="0" y="0"/>
                  </a:moveTo>
                  <a:lnTo>
                    <a:pt x="3297101" y="0"/>
                  </a:lnTo>
                  <a:lnTo>
                    <a:pt x="3297101" y="1648550"/>
                  </a:lnTo>
                  <a:lnTo>
                    <a:pt x="0" y="1648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56" tIns="30956" rIns="30956" bIns="30956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4875" dirty="0">
                  <a:latin typeface="Kalpurush" panose="02000600000000000000" pitchFamily="2" charset="0"/>
                  <a:cs typeface="Kalpurush" panose="02000600000000000000" pitchFamily="2" charset="0"/>
                </a:rPr>
                <a:t>কঠিন</a:t>
              </a:r>
              <a:endParaRPr lang="en-US" sz="4875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1E4303-C004-45C1-890A-9E04175A6B4B}"/>
                </a:ext>
              </a:extLst>
            </p:cNvPr>
            <p:cNvGrpSpPr/>
            <p:nvPr/>
          </p:nvGrpSpPr>
          <p:grpSpPr>
            <a:xfrm>
              <a:off x="4597727" y="3987394"/>
              <a:ext cx="7377629" cy="1651619"/>
              <a:chOff x="4597727" y="3987394"/>
              <a:chExt cx="7377629" cy="16516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5B4CC0-AD14-405F-87F1-C7C8603EDC4D}"/>
                  </a:ext>
                </a:extLst>
              </p:cNvPr>
              <p:cNvSpPr/>
              <p:nvPr/>
            </p:nvSpPr>
            <p:spPr>
              <a:xfrm>
                <a:off x="8678255" y="3987394"/>
                <a:ext cx="3297101" cy="1648551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s-IN" sz="4875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বায়বীয়</a:t>
                </a:r>
                <a:endParaRPr lang="en-US" sz="4875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FEDCB99-006A-4A69-9964-BC8EE1300617}"/>
                  </a:ext>
                </a:extLst>
              </p:cNvPr>
              <p:cNvSpPr/>
              <p:nvPr/>
            </p:nvSpPr>
            <p:spPr>
              <a:xfrm>
                <a:off x="4597727" y="3990463"/>
                <a:ext cx="3297101" cy="1648550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875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তরল</a:t>
                </a:r>
                <a:endParaRPr lang="en-US" sz="4875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CF9223-7859-4D42-B7CE-8B297D0478F6}"/>
              </a:ext>
            </a:extLst>
          </p:cNvPr>
          <p:cNvSpPr txBox="1"/>
          <p:nvPr/>
        </p:nvSpPr>
        <p:spPr>
          <a:xfrm>
            <a:off x="2057325" y="320190"/>
            <a:ext cx="524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</a:t>
            </a:r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র্থের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endParaRPr lang="en-US" sz="6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3E2D59-2E59-46AA-A30A-A958AAA88EE0}"/>
              </a:ext>
            </a:extLst>
          </p:cNvPr>
          <p:cNvGrpSpPr/>
          <p:nvPr/>
        </p:nvGrpSpPr>
        <p:grpSpPr>
          <a:xfrm>
            <a:off x="709270" y="1269821"/>
            <a:ext cx="7351458" cy="4456985"/>
            <a:chOff x="945696" y="550093"/>
            <a:chExt cx="9801942" cy="59426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9397E0-867A-4AB3-B3C3-D8752F23F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59" y="550093"/>
              <a:ext cx="2770125" cy="250879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152435-BC0D-477D-ADA4-3C4AAA864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001" y="550093"/>
              <a:ext cx="3134637" cy="255526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AAB712-CE92-47E5-9E92-EA24651BC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96" y="3983946"/>
              <a:ext cx="2755729" cy="250879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A6E41A-03C0-4B2A-8A54-7D84D1C8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532" y="3983946"/>
              <a:ext cx="2705567" cy="250879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C45B38-7A62-4CD0-AFDE-3BCB60D07A39}"/>
              </a:ext>
            </a:extLst>
          </p:cNvPr>
          <p:cNvSpPr txBox="1"/>
          <p:nvPr/>
        </p:nvSpPr>
        <p:spPr>
          <a:xfrm>
            <a:off x="5878034" y="3291213"/>
            <a:ext cx="2364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ভাত-কম দৃঢ় </a:t>
            </a:r>
            <a:endParaRPr lang="en-US" sz="3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99DB5-B4AB-4B24-813B-FFE68D2B1F64}"/>
              </a:ext>
            </a:extLst>
          </p:cNvPr>
          <p:cNvSpPr txBox="1"/>
          <p:nvPr/>
        </p:nvSpPr>
        <p:spPr>
          <a:xfrm>
            <a:off x="715340" y="3246967"/>
            <a:ext cx="236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লোহা-অধিক দৃঢ় 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A6178-D2A4-45F7-BC3A-F6FD7045262D}"/>
              </a:ext>
            </a:extLst>
          </p:cNvPr>
          <p:cNvSpPr txBox="1"/>
          <p:nvPr/>
        </p:nvSpPr>
        <p:spPr>
          <a:xfrm>
            <a:off x="835917" y="5565885"/>
            <a:ext cx="2027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কলা-কম দৃঢ় </a:t>
            </a:r>
            <a:endParaRPr lang="en-US" sz="3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7780B-1BB0-4A1D-BFCD-51BC82711A9E}"/>
              </a:ext>
            </a:extLst>
          </p:cNvPr>
          <p:cNvSpPr txBox="1"/>
          <p:nvPr/>
        </p:nvSpPr>
        <p:spPr>
          <a:xfrm>
            <a:off x="5940849" y="5726804"/>
            <a:ext cx="2364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সরিষা-কম দৃঢ় </a:t>
            </a:r>
            <a:endParaRPr lang="en-US" sz="3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5EFF4-53E8-40D4-AF4D-280B2BF7A848}"/>
              </a:ext>
            </a:extLst>
          </p:cNvPr>
          <p:cNvSpPr txBox="1"/>
          <p:nvPr/>
        </p:nvSpPr>
        <p:spPr>
          <a:xfrm>
            <a:off x="2057325" y="320190"/>
            <a:ext cx="524288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কঠিন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র্থের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দৃঢ়তা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DD2530-250F-4EB8-9084-04B25DD9607A}"/>
              </a:ext>
            </a:extLst>
          </p:cNvPr>
          <p:cNvGrpSpPr/>
          <p:nvPr/>
        </p:nvGrpSpPr>
        <p:grpSpPr>
          <a:xfrm>
            <a:off x="2702378" y="716688"/>
            <a:ext cx="3739243" cy="1139956"/>
            <a:chOff x="2253343" y="1162373"/>
            <a:chExt cx="3739243" cy="113995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E10AFB8-67CD-48DA-9838-717F1F3B114A}"/>
                </a:ext>
              </a:extLst>
            </p:cNvPr>
            <p:cNvSpPr/>
            <p:nvPr/>
          </p:nvSpPr>
          <p:spPr>
            <a:xfrm>
              <a:off x="2253343" y="1162373"/>
              <a:ext cx="3739243" cy="11399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B1F233-3BCD-45CC-ADF5-45BB269857A9}"/>
                </a:ext>
              </a:extLst>
            </p:cNvPr>
            <p:cNvSpPr txBox="1"/>
            <p:nvPr/>
          </p:nvSpPr>
          <p:spPr>
            <a:xfrm>
              <a:off x="2604467" y="1481058"/>
              <a:ext cx="30468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4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জ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োড়ায়</a:t>
              </a:r>
              <a:r>
                <a:rPr lang="en-US" sz="44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D754D1-B846-4E66-9744-90E1FBE222C7}"/>
              </a:ext>
            </a:extLst>
          </p:cNvPr>
          <p:cNvSpPr txBox="1"/>
          <p:nvPr/>
        </p:nvSpPr>
        <p:spPr>
          <a:xfrm>
            <a:off x="584616" y="2422755"/>
            <a:ext cx="7974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কঠিন, তরল ও বায়বীয় পদার্থের ক্ষেত্রে কোন কোন পদার্থ অধিক দৃঢ়, এবং কোন গুলি দৃঢ় নয় তার একটি তালিকা তৈরী কর-</a:t>
            </a:r>
            <a:endParaRPr lang="en-US" sz="3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84AE48-AB53-473F-851D-71EE09DBCDAE}"/>
              </a:ext>
            </a:extLst>
          </p:cNvPr>
          <p:cNvGrpSpPr/>
          <p:nvPr/>
        </p:nvGrpSpPr>
        <p:grpSpPr>
          <a:xfrm>
            <a:off x="2702378" y="716688"/>
            <a:ext cx="3739243" cy="1139956"/>
            <a:chOff x="2253343" y="1162373"/>
            <a:chExt cx="3739243" cy="113995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1C8A04-5F4F-459D-8E0C-26522F25607C}"/>
                </a:ext>
              </a:extLst>
            </p:cNvPr>
            <p:cNvSpPr/>
            <p:nvPr/>
          </p:nvSpPr>
          <p:spPr>
            <a:xfrm>
              <a:off x="2253343" y="1162373"/>
              <a:ext cx="3739243" cy="11399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27E75-C0B4-4B60-B81F-99C9E02E5F52}"/>
                </a:ext>
              </a:extLst>
            </p:cNvPr>
            <p:cNvSpPr txBox="1"/>
            <p:nvPr/>
          </p:nvSpPr>
          <p:spPr>
            <a:xfrm>
              <a:off x="2604467" y="1481058"/>
              <a:ext cx="30468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44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B1B484-F8C4-449D-8E6D-ECEF0DB3D64D}"/>
              </a:ext>
            </a:extLst>
          </p:cNvPr>
          <p:cNvSpPr txBox="1"/>
          <p:nvPr/>
        </p:nvSpPr>
        <p:spPr>
          <a:xfrm>
            <a:off x="584615" y="2797509"/>
            <a:ext cx="797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তরল পদার্থের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তার একটি তালিকা তৈরী কর-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11925-04E8-4E5A-9CC8-C9D8E699D4AB}"/>
              </a:ext>
            </a:extLst>
          </p:cNvPr>
          <p:cNvSpPr txBox="1"/>
          <p:nvPr/>
        </p:nvSpPr>
        <p:spPr>
          <a:xfrm>
            <a:off x="238740" y="2116862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১) পদার্থের বৈশিষ্ট্য কয়টি? </a:t>
            </a:r>
            <a:endParaRPr lang="en-US" sz="24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11B06-3039-4F30-ACFA-63179D231355}"/>
              </a:ext>
            </a:extLst>
          </p:cNvPr>
          <p:cNvSpPr txBox="1"/>
          <p:nvPr/>
        </p:nvSpPr>
        <p:spPr>
          <a:xfrm>
            <a:off x="238739" y="3011475"/>
            <a:ext cx="352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</a:t>
            </a:r>
            <a:r>
              <a:rPr lang="bn-BD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পদার্থ কয়টি অবস্থায় থাকে? </a:t>
            </a:r>
            <a:endParaRPr lang="en-US" sz="24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FEE5F-6AD4-4F02-ADF5-39A9529F5892}"/>
              </a:ext>
            </a:extLst>
          </p:cNvPr>
          <p:cNvSpPr txBox="1"/>
          <p:nvPr/>
        </p:nvSpPr>
        <p:spPr>
          <a:xfrm>
            <a:off x="211344" y="4045528"/>
            <a:ext cx="37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BD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কোন পদার্থের দৃঢ়তা কম? </a:t>
            </a:r>
            <a:endParaRPr lang="en-US" sz="24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CA3038-962B-4170-913D-8E3056946A9A}"/>
              </a:ext>
            </a:extLst>
          </p:cNvPr>
          <p:cNvGrpSpPr/>
          <p:nvPr/>
        </p:nvGrpSpPr>
        <p:grpSpPr>
          <a:xfrm>
            <a:off x="3415932" y="2007771"/>
            <a:ext cx="5315224" cy="539974"/>
            <a:chOff x="4554576" y="1534032"/>
            <a:chExt cx="7086965" cy="7199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378D19-62D3-4082-9650-8DEBB7472595}"/>
                </a:ext>
              </a:extLst>
            </p:cNvPr>
            <p:cNvSpPr txBox="1"/>
            <p:nvPr/>
          </p:nvSpPr>
          <p:spPr>
            <a:xfrm>
              <a:off x="10290412" y="1587148"/>
              <a:ext cx="135112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Kalpurush" panose="02000600000000000000" pitchFamily="2" charset="0"/>
                  <a:cs typeface="Kalpurush" panose="02000600000000000000" pitchFamily="2" charset="0"/>
                </a:rPr>
                <a:t>ঘ)  পাঁচ </a:t>
              </a:r>
              <a:endParaRPr lang="en-US" sz="2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1E052B-4EB1-4D62-A5DB-5E406D113FF1}"/>
                </a:ext>
              </a:extLst>
            </p:cNvPr>
            <p:cNvSpPr/>
            <p:nvPr/>
          </p:nvSpPr>
          <p:spPr>
            <a:xfrm>
              <a:off x="4554576" y="1534032"/>
              <a:ext cx="1588469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ক) দুই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246C94-E8AF-4B7B-BE42-089090975F8B}"/>
                </a:ext>
              </a:extLst>
            </p:cNvPr>
            <p:cNvSpPr/>
            <p:nvPr/>
          </p:nvSpPr>
          <p:spPr>
            <a:xfrm>
              <a:off x="6357128" y="1556371"/>
              <a:ext cx="1671825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খ)  তিন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078142-E31A-45B1-B332-41645565D364}"/>
                </a:ext>
              </a:extLst>
            </p:cNvPr>
            <p:cNvSpPr/>
            <p:nvPr/>
          </p:nvSpPr>
          <p:spPr>
            <a:xfrm>
              <a:off x="8154870" y="1556371"/>
              <a:ext cx="1391835" cy="615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গ)  চার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6EFAA6D-B2D9-4FA5-8732-8B7F2CA969BA}"/>
              </a:ext>
            </a:extLst>
          </p:cNvPr>
          <p:cNvSpPr/>
          <p:nvPr/>
        </p:nvSpPr>
        <p:spPr>
          <a:xfrm>
            <a:off x="4819027" y="2116862"/>
            <a:ext cx="325484" cy="3144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3DE9D9-48B0-4A00-8025-A1E6637D5FF2}"/>
              </a:ext>
            </a:extLst>
          </p:cNvPr>
          <p:cNvGrpSpPr/>
          <p:nvPr/>
        </p:nvGrpSpPr>
        <p:grpSpPr>
          <a:xfrm>
            <a:off x="3686150" y="2982384"/>
            <a:ext cx="5105366" cy="546303"/>
            <a:chOff x="4834394" y="1556371"/>
            <a:chExt cx="6807149" cy="7284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5403BF-6484-4638-A78F-59803C68AE9F}"/>
                </a:ext>
              </a:extLst>
            </p:cNvPr>
            <p:cNvSpPr txBox="1"/>
            <p:nvPr/>
          </p:nvSpPr>
          <p:spPr>
            <a:xfrm>
              <a:off x="9987159" y="1587148"/>
              <a:ext cx="1654384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ঘ)  পাঁচ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429685-724C-4914-83E3-D687E791A353}"/>
                </a:ext>
              </a:extLst>
            </p:cNvPr>
            <p:cNvSpPr/>
            <p:nvPr/>
          </p:nvSpPr>
          <p:spPr>
            <a:xfrm>
              <a:off x="4834394" y="1574006"/>
              <a:ext cx="1588468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ক) দুই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376882-9D5E-4DB7-97FB-626CA77C9970}"/>
                </a:ext>
              </a:extLst>
            </p:cNvPr>
            <p:cNvSpPr/>
            <p:nvPr/>
          </p:nvSpPr>
          <p:spPr>
            <a:xfrm>
              <a:off x="6357128" y="1556371"/>
              <a:ext cx="1671825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খ)  তিন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0E959A-24C2-416F-BD9F-C9EDAECB0E03}"/>
                </a:ext>
              </a:extLst>
            </p:cNvPr>
            <p:cNvSpPr/>
            <p:nvPr/>
          </p:nvSpPr>
          <p:spPr>
            <a:xfrm>
              <a:off x="8154870" y="1556371"/>
              <a:ext cx="1584194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গ)  চার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061EB8-581B-4868-BDEF-14989D50C8F4}"/>
              </a:ext>
            </a:extLst>
          </p:cNvPr>
          <p:cNvGrpSpPr/>
          <p:nvPr/>
        </p:nvGrpSpPr>
        <p:grpSpPr>
          <a:xfrm>
            <a:off x="3539448" y="4069006"/>
            <a:ext cx="5469099" cy="563057"/>
            <a:chOff x="4554576" y="1534032"/>
            <a:chExt cx="7292132" cy="7507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6ECA39-8004-499B-803F-A90FC6484D4F}"/>
                </a:ext>
              </a:extLst>
            </p:cNvPr>
            <p:cNvSpPr txBox="1"/>
            <p:nvPr/>
          </p:nvSpPr>
          <p:spPr>
            <a:xfrm>
              <a:off x="10125724" y="1587148"/>
              <a:ext cx="1720984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ঘ)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কাঠ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142D97-1D38-43D1-97E9-BFBF049CB697}"/>
                </a:ext>
              </a:extLst>
            </p:cNvPr>
            <p:cNvSpPr/>
            <p:nvPr/>
          </p:nvSpPr>
          <p:spPr>
            <a:xfrm>
              <a:off x="4554576" y="1534032"/>
              <a:ext cx="1569233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ক) ইট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939402-5360-454D-BB10-2FE7D0625852}"/>
                </a:ext>
              </a:extLst>
            </p:cNvPr>
            <p:cNvSpPr/>
            <p:nvPr/>
          </p:nvSpPr>
          <p:spPr>
            <a:xfrm>
              <a:off x="6357128" y="1556371"/>
              <a:ext cx="187914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খ)  লোহা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8E6A4E-2E77-4C51-BC80-07EDEE492E36}"/>
                </a:ext>
              </a:extLst>
            </p:cNvPr>
            <p:cNvSpPr/>
            <p:nvPr/>
          </p:nvSpPr>
          <p:spPr>
            <a:xfrm>
              <a:off x="8154870" y="1556371"/>
              <a:ext cx="1720984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গ)  কলা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8F39A23-6393-43F7-95F5-66B6CBD67670}"/>
              </a:ext>
            </a:extLst>
          </p:cNvPr>
          <p:cNvSpPr/>
          <p:nvPr/>
        </p:nvSpPr>
        <p:spPr>
          <a:xfrm>
            <a:off x="4876253" y="3036517"/>
            <a:ext cx="356489" cy="33255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2BA86-3B7C-453B-9E10-7CBA550EFBFC}"/>
              </a:ext>
            </a:extLst>
          </p:cNvPr>
          <p:cNvSpPr/>
          <p:nvPr/>
        </p:nvSpPr>
        <p:spPr>
          <a:xfrm>
            <a:off x="6297208" y="4168051"/>
            <a:ext cx="346253" cy="3328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5E7096-36E6-438E-AECC-D37188E55E1D}"/>
              </a:ext>
            </a:extLst>
          </p:cNvPr>
          <p:cNvSpPr txBox="1"/>
          <p:nvPr/>
        </p:nvSpPr>
        <p:spPr>
          <a:xfrm>
            <a:off x="2606273" y="706332"/>
            <a:ext cx="403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animBg="1"/>
      <p:bldP spid="1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35703-325E-4F2C-8294-32FFD445FAC9}"/>
              </a:ext>
            </a:extLst>
          </p:cNvPr>
          <p:cNvSpPr txBox="1"/>
          <p:nvPr/>
        </p:nvSpPr>
        <p:spPr>
          <a:xfrm>
            <a:off x="555255" y="3020901"/>
            <a:ext cx="7989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কঠিন পদার্থের আকার আছে, তরলের আকার নাই, আবার গ্যাসীয় পদার্থের আয়তন নাই তা কিভাবে প্রমান করা যায়, তা পোস্টার পেপার অথবা ক্যালেন্ডারের পাতায় লিখে নিয়ে আসবে।</a:t>
            </a:r>
            <a:endParaRPr lang="en-US" sz="3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78474-85F8-4311-8455-6BA7F3D9A2FE}"/>
              </a:ext>
            </a:extLst>
          </p:cNvPr>
          <p:cNvSpPr txBox="1"/>
          <p:nvPr/>
        </p:nvSpPr>
        <p:spPr>
          <a:xfrm>
            <a:off x="2553406" y="766330"/>
            <a:ext cx="403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B7BBC-8623-4FA9-9F2D-2BBC16451F18}"/>
              </a:ext>
            </a:extLst>
          </p:cNvPr>
          <p:cNvSpPr txBox="1"/>
          <p:nvPr/>
        </p:nvSpPr>
        <p:spPr>
          <a:xfrm>
            <a:off x="2045310" y="1609590"/>
            <a:ext cx="4756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গুরু</a:t>
            </a:r>
            <a:r>
              <a:rPr lang="en-US" sz="44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ত্বপূর্ণ</a:t>
            </a:r>
            <a:r>
              <a:rPr lang="bn-BD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শব্দ</a:t>
            </a:r>
            <a:endParaRPr lang="en-US" sz="4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5D2B4-F69E-4D54-BBC3-57A10B678F0E}"/>
              </a:ext>
            </a:extLst>
          </p:cNvPr>
          <p:cNvSpPr txBox="1"/>
          <p:nvPr/>
        </p:nvSpPr>
        <p:spPr>
          <a:xfrm>
            <a:off x="449704" y="2967335"/>
            <a:ext cx="7944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কঠিন, তরল, গ্যাসীয়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012D7-7DF5-44F8-B8C7-B2FEBB4F7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762000" y="3472016"/>
            <a:ext cx="7696200" cy="168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5CCF3A-CAA8-4E3D-BC67-11524C65B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92080"/>
            <a:ext cx="3584458" cy="25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8624" y="566649"/>
            <a:ext cx="632674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900" b="1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4900" b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D7317-672B-46E6-BCDE-31E6693EF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71" y="2487243"/>
            <a:ext cx="6853652" cy="38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C8AD793-781F-4278-AD81-DB5CF49C44EC}"/>
              </a:ext>
            </a:extLst>
          </p:cNvPr>
          <p:cNvSpPr/>
          <p:nvPr/>
        </p:nvSpPr>
        <p:spPr>
          <a:xfrm>
            <a:off x="3276600" y="533400"/>
            <a:ext cx="4869180" cy="32004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ঞ</a:t>
            </a:r>
            <a:r>
              <a:rPr lang="as-IN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bn-BD" sz="40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en-US" sz="2800" dirty="0" err="1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ষষ্ঠ</a:t>
            </a:r>
            <a:endParaRPr lang="en-US" sz="2800" dirty="0">
              <a:solidFill>
                <a:srgbClr val="05040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 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 (</a:t>
            </a:r>
            <a:r>
              <a:rPr lang="en-US" sz="2800" dirty="0" err="1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পদা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sz="2800" dirty="0">
              <a:solidFill>
                <a:srgbClr val="05040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৪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183F57E-CCBE-486D-8E86-11FD130588BB}"/>
              </a:ext>
            </a:extLst>
          </p:cNvPr>
          <p:cNvSpPr/>
          <p:nvPr/>
        </p:nvSpPr>
        <p:spPr>
          <a:xfrm>
            <a:off x="381000" y="4038600"/>
            <a:ext cx="7543800" cy="2514600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ঙ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আলম</a:t>
            </a:r>
            <a:endParaRPr lang="bn-BD" sz="48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bn-BD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AU" sz="28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 নম্বরঃ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০১৭১০-৫</a:t>
            </a:r>
            <a:r>
              <a:rPr lang="as-IN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০৭৬৯।</a:t>
            </a:r>
            <a:endParaRPr lang="en-AU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AU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Email :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jahangir.icttang</a:t>
            </a:r>
            <a:r>
              <a:rPr lang="en-AU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AU" sz="24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gmail.com</a:t>
            </a:r>
            <a:endParaRPr lang="en-AU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03B093-F9E7-4D77-AB84-078D2A5AF0A2}"/>
              </a:ext>
            </a:extLst>
          </p:cNvPr>
          <p:cNvSpPr/>
          <p:nvPr/>
        </p:nvSpPr>
        <p:spPr>
          <a:xfrm>
            <a:off x="685800" y="381000"/>
            <a:ext cx="2438400" cy="838200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9D510-76F7-4088-A966-66402DB87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3878"/>
            <a:ext cx="1762539" cy="22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32188-9F15-4617-B154-B2146F6E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67" y="2682573"/>
            <a:ext cx="2476488" cy="2476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31912-ADAD-44C7-9A4D-7AB7AEA3D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" y="2886001"/>
            <a:ext cx="2591662" cy="1941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A9964C-3028-4373-80B0-3FAB74E9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7" y="2891771"/>
            <a:ext cx="2821196" cy="2058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5307A-F9CD-4FCA-9A20-4958D12135D7}"/>
              </a:ext>
            </a:extLst>
          </p:cNvPr>
          <p:cNvSpPr txBox="1"/>
          <p:nvPr/>
        </p:nvSpPr>
        <p:spPr>
          <a:xfrm>
            <a:off x="1529180" y="382058"/>
            <a:ext cx="674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চিত্রগু</a:t>
            </a:r>
            <a:r>
              <a:rPr lang="bn-BD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লো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নির্দেশ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2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B43679-7B03-4175-BB5C-F3058897647F}"/>
              </a:ext>
            </a:extLst>
          </p:cNvPr>
          <p:cNvGrpSpPr/>
          <p:nvPr/>
        </p:nvGrpSpPr>
        <p:grpSpPr>
          <a:xfrm>
            <a:off x="1530015" y="996262"/>
            <a:ext cx="6084988" cy="2902251"/>
            <a:chOff x="2325992" y="951292"/>
            <a:chExt cx="4523014" cy="4733900"/>
          </a:xfrm>
        </p:grpSpPr>
        <p:sp>
          <p:nvSpPr>
            <p:cNvPr id="3" name="Vertical Scroll 1">
              <a:extLst>
                <a:ext uri="{FF2B5EF4-FFF2-40B4-BE49-F238E27FC236}">
                  <a16:creationId xmlns:a16="http://schemas.microsoft.com/office/drawing/2014/main" id="{F9D1BF59-7458-461E-8AB4-4DB0B7D1A1C3}"/>
                </a:ext>
              </a:extLst>
            </p:cNvPr>
            <p:cNvSpPr/>
            <p:nvPr/>
          </p:nvSpPr>
          <p:spPr>
            <a:xfrm>
              <a:off x="2325992" y="951292"/>
              <a:ext cx="4523014" cy="4733900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58598D-F261-4DA4-BA16-96157B02AB44}"/>
                </a:ext>
              </a:extLst>
            </p:cNvPr>
            <p:cNvSpPr txBox="1"/>
            <p:nvPr/>
          </p:nvSpPr>
          <p:spPr>
            <a:xfrm>
              <a:off x="2818682" y="2791121"/>
              <a:ext cx="3506637" cy="1656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FF000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পদার্থের বৈশিষ্ট্য</a:t>
              </a:r>
              <a:endParaRPr lang="en-US" sz="60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6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A1BDE-5561-47FF-AD5E-AB1FDDBED8BC}"/>
              </a:ext>
            </a:extLst>
          </p:cNvPr>
          <p:cNvSpPr txBox="1"/>
          <p:nvPr/>
        </p:nvSpPr>
        <p:spPr>
          <a:xfrm>
            <a:off x="1646393" y="1688427"/>
            <a:ext cx="641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শিক্ষার্থীরা-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AD09A7-1911-45DE-9D4C-DF0E70E05124}"/>
              </a:ext>
            </a:extLst>
          </p:cNvPr>
          <p:cNvGrpSpPr/>
          <p:nvPr/>
        </p:nvGrpSpPr>
        <p:grpSpPr>
          <a:xfrm>
            <a:off x="326268" y="2944626"/>
            <a:ext cx="8491463" cy="1964986"/>
            <a:chOff x="912251" y="2383243"/>
            <a:chExt cx="11321951" cy="26199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AD7112-FCE9-4BE0-8654-38F7B47ECD86}"/>
                </a:ext>
              </a:extLst>
            </p:cNvPr>
            <p:cNvSpPr txBox="1"/>
            <p:nvPr/>
          </p:nvSpPr>
          <p:spPr>
            <a:xfrm>
              <a:off x="912251" y="2383243"/>
              <a:ext cx="101544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১। পদার্থের প্রধান বৈশিষ্ট্যসমূহ চিহ্নিত করতে পারবে।</a:t>
              </a:r>
              <a:endParaRPr lang="en-US" sz="3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36617D-A557-4F3C-B720-246D587EAB3A}"/>
                </a:ext>
              </a:extLst>
            </p:cNvPr>
            <p:cNvSpPr txBox="1"/>
            <p:nvPr/>
          </p:nvSpPr>
          <p:spPr>
            <a:xfrm>
              <a:off x="912251" y="3649007"/>
              <a:ext cx="1132195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২। বিভিন্ন বৈশিষ্ট্যের –এর উপর ভিত্তি করে পদার্থের শ্রেণি বিন্যাস  ব্যাখ্যাকরতে পারবে।</a:t>
              </a:r>
              <a:endParaRPr lang="en-US" sz="3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8E0A65-46AE-4C16-A959-8D8E774A343C}"/>
              </a:ext>
            </a:extLst>
          </p:cNvPr>
          <p:cNvSpPr txBox="1"/>
          <p:nvPr/>
        </p:nvSpPr>
        <p:spPr>
          <a:xfrm>
            <a:off x="1481503" y="649344"/>
            <a:ext cx="674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54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A6396-FABD-4DDE-A981-15A08D73E254}"/>
              </a:ext>
            </a:extLst>
          </p:cNvPr>
          <p:cNvSpPr txBox="1"/>
          <p:nvPr/>
        </p:nvSpPr>
        <p:spPr>
          <a:xfrm>
            <a:off x="2135753" y="5345847"/>
            <a:ext cx="4293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জায়গা দখল করে</a:t>
            </a:r>
            <a:endParaRPr lang="en-US" sz="4400" b="1" dirty="0">
              <a:solidFill>
                <a:srgbClr val="00B05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98092-DDD4-4C4C-B6A1-219702BA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721" y="442209"/>
            <a:ext cx="5246558" cy="47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57AD5-534E-40E2-B59C-71F66103E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1"/>
          <a:stretch/>
        </p:blipFill>
        <p:spPr>
          <a:xfrm>
            <a:off x="2144888" y="1009707"/>
            <a:ext cx="4854224" cy="4042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D3CAC7-7D94-4762-B256-04E3A2888597}"/>
              </a:ext>
            </a:extLst>
          </p:cNvPr>
          <p:cNvSpPr txBox="1"/>
          <p:nvPr/>
        </p:nvSpPr>
        <p:spPr>
          <a:xfrm>
            <a:off x="986365" y="5257267"/>
            <a:ext cx="717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পাত্রের আকার ধারণ করে</a:t>
            </a:r>
            <a:endParaRPr lang="en-US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5E26F-E57C-4749-A7D5-EB1C9D01B981}"/>
              </a:ext>
            </a:extLst>
          </p:cNvPr>
          <p:cNvGrpSpPr/>
          <p:nvPr/>
        </p:nvGrpSpPr>
        <p:grpSpPr>
          <a:xfrm>
            <a:off x="2210705" y="1646262"/>
            <a:ext cx="4722590" cy="3033492"/>
            <a:chOff x="7765576" y="1233926"/>
            <a:chExt cx="4098107" cy="28432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F452A4-5FBE-4685-A02A-A1061C66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576" y="1233926"/>
              <a:ext cx="2133600" cy="28432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782204-7A35-4BF6-BD3C-F34E96C7A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558" y="1568736"/>
              <a:ext cx="2143125" cy="214312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2D39866-144B-405E-8225-61EE82AB4C6F}"/>
              </a:ext>
            </a:extLst>
          </p:cNvPr>
          <p:cNvSpPr txBox="1"/>
          <p:nvPr/>
        </p:nvSpPr>
        <p:spPr>
          <a:xfrm>
            <a:off x="986365" y="5257267"/>
            <a:ext cx="717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আয়তন</a:t>
            </a: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endParaRPr lang="en-US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451</Words>
  <Application>Microsoft Office PowerPoint</Application>
  <PresentationFormat>On-screen Show (4:3)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hp</cp:lastModifiedBy>
  <cp:revision>32</cp:revision>
  <dcterms:created xsi:type="dcterms:W3CDTF">2019-10-29T01:22:17Z</dcterms:created>
  <dcterms:modified xsi:type="dcterms:W3CDTF">2020-08-05T14:01:46Z</dcterms:modified>
</cp:coreProperties>
</file>