
<file path=[Content_Types].xml><?xml version="1.0" encoding="utf-8"?>
<Types xmlns="http://schemas.openxmlformats.org/package/2006/content-types">
  <Default Extension="tmp" ContentType="image/png"/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9" r:id="rId4"/>
    <p:sldId id="282" r:id="rId5"/>
    <p:sldId id="283" r:id="rId6"/>
    <p:sldId id="258" r:id="rId7"/>
    <p:sldId id="260" r:id="rId8"/>
    <p:sldId id="285" r:id="rId9"/>
    <p:sldId id="262" r:id="rId10"/>
    <p:sldId id="261" r:id="rId11"/>
    <p:sldId id="265" r:id="rId12"/>
    <p:sldId id="264" r:id="rId13"/>
    <p:sldId id="266" r:id="rId14"/>
    <p:sldId id="278" r:id="rId15"/>
    <p:sldId id="277" r:id="rId16"/>
    <p:sldId id="279" r:id="rId17"/>
    <p:sldId id="280" r:id="rId18"/>
    <p:sldId id="281" r:id="rId19"/>
    <p:sldId id="276" r:id="rId20"/>
    <p:sldId id="268" r:id="rId21"/>
    <p:sldId id="272" r:id="rId22"/>
    <p:sldId id="27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FB"/>
    <a:srgbClr val="AFB57B"/>
    <a:srgbClr val="011C01"/>
    <a:srgbClr val="5F0101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33" autoAdjust="0"/>
    <p:restoredTop sz="94660"/>
  </p:normalViewPr>
  <p:slideViewPr>
    <p:cSldViewPr snapToGrid="0">
      <p:cViewPr varScale="1">
        <p:scale>
          <a:sx n="74" d="100"/>
          <a:sy n="74" d="100"/>
        </p:scale>
        <p:origin x="4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A36A58-6FB0-4CEF-A113-2B0A2B0C8063}" type="doc">
      <dgm:prSet loTypeId="urn:microsoft.com/office/officeart/2005/8/layout/radial5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DEAC052-FCB1-4D71-B759-BA8E82676656}">
      <dgm:prSet phldrT="[Text]"/>
      <dgm:spPr>
        <a:solidFill>
          <a:srgbClr val="00B0F0"/>
        </a:solidFill>
      </dgm:spPr>
      <dgm:t>
        <a:bodyPr/>
        <a:lstStyle/>
        <a:p>
          <a:pPr rtl="0"/>
          <a:r>
            <a:rPr lang="bn-BD" b="1" dirty="0" smtClean="0">
              <a:solidFill>
                <a:srgbClr val="FBFBFB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বয়ঃসন্ধিকাল</a:t>
          </a:r>
          <a:endParaRPr lang="en-US" dirty="0"/>
        </a:p>
      </dgm:t>
    </dgm:pt>
    <dgm:pt modelId="{BEAED742-37AC-48E6-894D-ACD84BDF8F7A}" type="parTrans" cxnId="{3D7524E7-2E8E-4B68-B622-F4562998C30B}">
      <dgm:prSet/>
      <dgm:spPr/>
      <dgm:t>
        <a:bodyPr/>
        <a:lstStyle/>
        <a:p>
          <a:endParaRPr lang="en-US"/>
        </a:p>
      </dgm:t>
    </dgm:pt>
    <dgm:pt modelId="{F0A07AA7-BB0F-4C66-B921-83848CC6F746}" type="sibTrans" cxnId="{3D7524E7-2E8E-4B68-B622-F4562998C30B}">
      <dgm:prSet/>
      <dgm:spPr/>
      <dgm:t>
        <a:bodyPr/>
        <a:lstStyle/>
        <a:p>
          <a:endParaRPr lang="en-US"/>
        </a:p>
      </dgm:t>
    </dgm:pt>
    <dgm:pt modelId="{5EC0C5F7-69C6-4CDA-9F65-E04890FA3C5E}">
      <dgm:prSet phldrT="[Text]"/>
      <dgm:spPr/>
      <dgm:t>
        <a:bodyPr/>
        <a:lstStyle/>
        <a:p>
          <a:r>
            <a:rPr kumimoji="0" lang="bn-BD" b="1" i="0" u="none" strike="noStrike" cap="none" normalizeH="0" baseline="0" dirty="0" smtClean="0">
              <a:ln>
                <a:noFill/>
              </a:ln>
              <a:solidFill>
                <a:srgbClr val="FBFBFB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শারীরিক </a:t>
          </a:r>
        </a:p>
        <a:p>
          <a:pPr rtl="0"/>
          <a:r>
            <a:rPr kumimoji="0" lang="bn-BD" b="1" i="0" u="none" strike="noStrike" cap="none" normalizeH="0" baseline="0" dirty="0" smtClean="0">
              <a:ln>
                <a:noFill/>
              </a:ln>
              <a:solidFill>
                <a:srgbClr val="FBFBFB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পরিবর্তন</a:t>
          </a:r>
          <a:endParaRPr lang="en-US" dirty="0"/>
        </a:p>
      </dgm:t>
    </dgm:pt>
    <dgm:pt modelId="{106DBA0B-72AB-41FB-BAC5-26385843F852}" type="parTrans" cxnId="{8887E1FF-C609-4B27-9CED-A1F893621BA4}">
      <dgm:prSet/>
      <dgm:spPr/>
      <dgm:t>
        <a:bodyPr/>
        <a:lstStyle/>
        <a:p>
          <a:endParaRPr lang="en-US"/>
        </a:p>
      </dgm:t>
    </dgm:pt>
    <dgm:pt modelId="{71A1B81D-BD2C-4DBE-A7BC-17A7B9459C20}" type="sibTrans" cxnId="{8887E1FF-C609-4B27-9CED-A1F893621BA4}">
      <dgm:prSet/>
      <dgm:spPr/>
      <dgm:t>
        <a:bodyPr/>
        <a:lstStyle/>
        <a:p>
          <a:endParaRPr lang="en-US"/>
        </a:p>
      </dgm:t>
    </dgm:pt>
    <dgm:pt modelId="{24D18D8F-FFE7-49E4-B3E1-59948EB9E0A0}">
      <dgm:prSet phldrT="[Text]"/>
      <dgm:spPr/>
      <dgm:t>
        <a:bodyPr/>
        <a:lstStyle/>
        <a:p>
          <a:r>
            <a:rPr kumimoji="0" lang="bn-BD" b="1" i="0" u="none" strike="noStrike" cap="none" normalizeH="0" baseline="0" dirty="0" smtClean="0">
              <a:ln>
                <a:noFill/>
              </a:ln>
              <a:solidFill>
                <a:srgbClr val="FBFBFB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মানসিক</a:t>
          </a:r>
        </a:p>
        <a:p>
          <a:pPr rtl="0"/>
          <a:r>
            <a:rPr kumimoji="0" lang="bn-BD" b="1" i="0" u="none" strike="noStrike" cap="none" normalizeH="0" baseline="0" dirty="0" smtClean="0">
              <a:ln>
                <a:noFill/>
              </a:ln>
              <a:solidFill>
                <a:srgbClr val="FBFBFB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পরিবর্তন</a:t>
          </a:r>
          <a:endParaRPr lang="en-US" dirty="0"/>
        </a:p>
      </dgm:t>
    </dgm:pt>
    <dgm:pt modelId="{8A21EB91-1CD9-48FA-86B3-230622580598}" type="parTrans" cxnId="{92305B84-4A14-43F6-B133-A31B2B812C06}">
      <dgm:prSet/>
      <dgm:spPr/>
      <dgm:t>
        <a:bodyPr/>
        <a:lstStyle/>
        <a:p>
          <a:endParaRPr lang="en-US"/>
        </a:p>
      </dgm:t>
    </dgm:pt>
    <dgm:pt modelId="{6A312FA1-8C13-4C84-B114-8F7C916A7A65}" type="sibTrans" cxnId="{92305B84-4A14-43F6-B133-A31B2B812C06}">
      <dgm:prSet/>
      <dgm:spPr/>
      <dgm:t>
        <a:bodyPr/>
        <a:lstStyle/>
        <a:p>
          <a:endParaRPr lang="en-US"/>
        </a:p>
      </dgm:t>
    </dgm:pt>
    <dgm:pt modelId="{811AC169-0BD5-47BC-A63E-0FB0BE12235A}">
      <dgm:prSet phldrT="[Text]"/>
      <dgm:spPr/>
      <dgm:t>
        <a:bodyPr/>
        <a:lstStyle/>
        <a:p>
          <a:r>
            <a:rPr kumimoji="0" lang="bn-BD" b="1" i="0" u="none" strike="noStrike" cap="none" normalizeH="0" baseline="0" dirty="0" smtClean="0">
              <a:ln>
                <a:noFill/>
              </a:ln>
              <a:solidFill>
                <a:srgbClr val="FBFBFB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আচরনিক </a:t>
          </a:r>
        </a:p>
        <a:p>
          <a:pPr rtl="0"/>
          <a:r>
            <a:rPr kumimoji="0" lang="bn-BD" b="1" i="0" u="none" strike="noStrike" cap="none" normalizeH="0" baseline="0" dirty="0" smtClean="0">
              <a:ln>
                <a:noFill/>
              </a:ln>
              <a:solidFill>
                <a:srgbClr val="FBFBFB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পরিবর্তন</a:t>
          </a:r>
          <a:endParaRPr lang="en-US" dirty="0"/>
        </a:p>
      </dgm:t>
    </dgm:pt>
    <dgm:pt modelId="{1A2813F3-8921-434E-B9FD-BCBA678B0077}" type="parTrans" cxnId="{C3209D2F-9FE1-4307-9C8E-6CE415307CD3}">
      <dgm:prSet/>
      <dgm:spPr/>
      <dgm:t>
        <a:bodyPr/>
        <a:lstStyle/>
        <a:p>
          <a:endParaRPr lang="en-US"/>
        </a:p>
      </dgm:t>
    </dgm:pt>
    <dgm:pt modelId="{D25ED2D3-7F43-4CC4-8288-87A0BDB0A72E}" type="sibTrans" cxnId="{C3209D2F-9FE1-4307-9C8E-6CE415307CD3}">
      <dgm:prSet/>
      <dgm:spPr/>
      <dgm:t>
        <a:bodyPr/>
        <a:lstStyle/>
        <a:p>
          <a:endParaRPr lang="en-US"/>
        </a:p>
      </dgm:t>
    </dgm:pt>
    <dgm:pt modelId="{B3AED2B3-B301-4048-84A1-0B08D259EE7D}" type="pres">
      <dgm:prSet presAssocID="{FCA36A58-6FB0-4CEF-A113-2B0A2B0C806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F3C9118-A9E2-47C2-A2B9-BAD8F8C1C12E}" type="pres">
      <dgm:prSet presAssocID="{EDEAC052-FCB1-4D71-B759-BA8E82676656}" presName="centerShape" presStyleLbl="node0" presStyleIdx="0" presStyleCnt="1"/>
      <dgm:spPr/>
      <dgm:t>
        <a:bodyPr/>
        <a:lstStyle/>
        <a:p>
          <a:endParaRPr lang="en-US"/>
        </a:p>
      </dgm:t>
    </dgm:pt>
    <dgm:pt modelId="{3BE74CE8-9CBD-4D2E-AAEF-2121D7919F24}" type="pres">
      <dgm:prSet presAssocID="{106DBA0B-72AB-41FB-BAC5-26385843F852}" presName="parTrans" presStyleLbl="sibTrans2D1" presStyleIdx="0" presStyleCnt="3"/>
      <dgm:spPr/>
      <dgm:t>
        <a:bodyPr/>
        <a:lstStyle/>
        <a:p>
          <a:endParaRPr lang="en-US"/>
        </a:p>
      </dgm:t>
    </dgm:pt>
    <dgm:pt modelId="{DE25203A-3AEC-4826-B6A4-D1EC3D1AE7E0}" type="pres">
      <dgm:prSet presAssocID="{106DBA0B-72AB-41FB-BAC5-26385843F852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74369EBF-6062-4E17-A4CA-1DA70EC678A2}" type="pres">
      <dgm:prSet presAssocID="{5EC0C5F7-69C6-4CDA-9F65-E04890FA3C5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0BB1C5-E453-464E-A699-65CD7C37795B}" type="pres">
      <dgm:prSet presAssocID="{8A21EB91-1CD9-48FA-86B3-230622580598}" presName="parTrans" presStyleLbl="sibTrans2D1" presStyleIdx="1" presStyleCnt="3"/>
      <dgm:spPr/>
      <dgm:t>
        <a:bodyPr/>
        <a:lstStyle/>
        <a:p>
          <a:endParaRPr lang="en-US"/>
        </a:p>
      </dgm:t>
    </dgm:pt>
    <dgm:pt modelId="{6B904D4D-4E1D-44D9-BCA8-72F536706607}" type="pres">
      <dgm:prSet presAssocID="{8A21EB91-1CD9-48FA-86B3-230622580598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8EBF3FF7-7CBF-48F1-B1AE-D65495D8CA14}" type="pres">
      <dgm:prSet presAssocID="{24D18D8F-FFE7-49E4-B3E1-59948EB9E0A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FB08FB-06FF-4E47-9D56-D42425A969EC}" type="pres">
      <dgm:prSet presAssocID="{1A2813F3-8921-434E-B9FD-BCBA678B0077}" presName="parTrans" presStyleLbl="sibTrans2D1" presStyleIdx="2" presStyleCnt="3"/>
      <dgm:spPr/>
      <dgm:t>
        <a:bodyPr/>
        <a:lstStyle/>
        <a:p>
          <a:endParaRPr lang="en-US"/>
        </a:p>
      </dgm:t>
    </dgm:pt>
    <dgm:pt modelId="{616B715F-8871-489E-A521-646E83AD0A7B}" type="pres">
      <dgm:prSet presAssocID="{1A2813F3-8921-434E-B9FD-BCBA678B0077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B3FB1127-A1AA-412B-851B-E0EAAE46CA09}" type="pres">
      <dgm:prSet presAssocID="{811AC169-0BD5-47BC-A63E-0FB0BE12235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1CF4A7-E345-4D72-9726-73C1F3CC912D}" type="presOf" srcId="{1A2813F3-8921-434E-B9FD-BCBA678B0077}" destId="{D6FB08FB-06FF-4E47-9D56-D42425A969EC}" srcOrd="0" destOrd="0" presId="urn:microsoft.com/office/officeart/2005/8/layout/radial5"/>
    <dgm:cxn modelId="{92305B84-4A14-43F6-B133-A31B2B812C06}" srcId="{EDEAC052-FCB1-4D71-B759-BA8E82676656}" destId="{24D18D8F-FFE7-49E4-B3E1-59948EB9E0A0}" srcOrd="1" destOrd="0" parTransId="{8A21EB91-1CD9-48FA-86B3-230622580598}" sibTransId="{6A312FA1-8C13-4C84-B114-8F7C916A7A65}"/>
    <dgm:cxn modelId="{4CE514AC-9B12-4745-B927-7E2081BD99F5}" type="presOf" srcId="{8A21EB91-1CD9-48FA-86B3-230622580598}" destId="{FC0BB1C5-E453-464E-A699-65CD7C37795B}" srcOrd="0" destOrd="0" presId="urn:microsoft.com/office/officeart/2005/8/layout/radial5"/>
    <dgm:cxn modelId="{3D7524E7-2E8E-4B68-B622-F4562998C30B}" srcId="{FCA36A58-6FB0-4CEF-A113-2B0A2B0C8063}" destId="{EDEAC052-FCB1-4D71-B759-BA8E82676656}" srcOrd="0" destOrd="0" parTransId="{BEAED742-37AC-48E6-894D-ACD84BDF8F7A}" sibTransId="{F0A07AA7-BB0F-4C66-B921-83848CC6F746}"/>
    <dgm:cxn modelId="{D98A5622-38D0-43B1-8DE3-0D0856909D45}" type="presOf" srcId="{811AC169-0BD5-47BC-A63E-0FB0BE12235A}" destId="{B3FB1127-A1AA-412B-851B-E0EAAE46CA09}" srcOrd="0" destOrd="0" presId="urn:microsoft.com/office/officeart/2005/8/layout/radial5"/>
    <dgm:cxn modelId="{913DAB42-73F1-4B2A-B2F6-E41A316F2308}" type="presOf" srcId="{24D18D8F-FFE7-49E4-B3E1-59948EB9E0A0}" destId="{8EBF3FF7-7CBF-48F1-B1AE-D65495D8CA14}" srcOrd="0" destOrd="0" presId="urn:microsoft.com/office/officeart/2005/8/layout/radial5"/>
    <dgm:cxn modelId="{41A7A46B-FAC8-498B-ACE4-D4D7054080C8}" type="presOf" srcId="{FCA36A58-6FB0-4CEF-A113-2B0A2B0C8063}" destId="{B3AED2B3-B301-4048-84A1-0B08D259EE7D}" srcOrd="0" destOrd="0" presId="urn:microsoft.com/office/officeart/2005/8/layout/radial5"/>
    <dgm:cxn modelId="{3E61CFEA-3186-4175-A5E9-F64075C9FDF5}" type="presOf" srcId="{1A2813F3-8921-434E-B9FD-BCBA678B0077}" destId="{616B715F-8871-489E-A521-646E83AD0A7B}" srcOrd="1" destOrd="0" presId="urn:microsoft.com/office/officeart/2005/8/layout/radial5"/>
    <dgm:cxn modelId="{F2FC4C97-BDA6-4FA0-998A-22053E8B1E60}" type="presOf" srcId="{106DBA0B-72AB-41FB-BAC5-26385843F852}" destId="{3BE74CE8-9CBD-4D2E-AAEF-2121D7919F24}" srcOrd="0" destOrd="0" presId="urn:microsoft.com/office/officeart/2005/8/layout/radial5"/>
    <dgm:cxn modelId="{F5F739F3-A6B6-47D8-808D-008B27698BBF}" type="presOf" srcId="{EDEAC052-FCB1-4D71-B759-BA8E82676656}" destId="{0F3C9118-A9E2-47C2-A2B9-BAD8F8C1C12E}" srcOrd="0" destOrd="0" presId="urn:microsoft.com/office/officeart/2005/8/layout/radial5"/>
    <dgm:cxn modelId="{C3209D2F-9FE1-4307-9C8E-6CE415307CD3}" srcId="{EDEAC052-FCB1-4D71-B759-BA8E82676656}" destId="{811AC169-0BD5-47BC-A63E-0FB0BE12235A}" srcOrd="2" destOrd="0" parTransId="{1A2813F3-8921-434E-B9FD-BCBA678B0077}" sibTransId="{D25ED2D3-7F43-4CC4-8288-87A0BDB0A72E}"/>
    <dgm:cxn modelId="{C65D5E2E-0B09-4761-9F49-C036F803967B}" type="presOf" srcId="{8A21EB91-1CD9-48FA-86B3-230622580598}" destId="{6B904D4D-4E1D-44D9-BCA8-72F536706607}" srcOrd="1" destOrd="0" presId="urn:microsoft.com/office/officeart/2005/8/layout/radial5"/>
    <dgm:cxn modelId="{793DA329-D44F-42CE-848B-C7F0811C8BCD}" type="presOf" srcId="{5EC0C5F7-69C6-4CDA-9F65-E04890FA3C5E}" destId="{74369EBF-6062-4E17-A4CA-1DA70EC678A2}" srcOrd="0" destOrd="0" presId="urn:microsoft.com/office/officeart/2005/8/layout/radial5"/>
    <dgm:cxn modelId="{8887E1FF-C609-4B27-9CED-A1F893621BA4}" srcId="{EDEAC052-FCB1-4D71-B759-BA8E82676656}" destId="{5EC0C5F7-69C6-4CDA-9F65-E04890FA3C5E}" srcOrd="0" destOrd="0" parTransId="{106DBA0B-72AB-41FB-BAC5-26385843F852}" sibTransId="{71A1B81D-BD2C-4DBE-A7BC-17A7B9459C20}"/>
    <dgm:cxn modelId="{4190F5D1-C36E-4592-81F0-E8691EE1469C}" type="presOf" srcId="{106DBA0B-72AB-41FB-BAC5-26385843F852}" destId="{DE25203A-3AEC-4826-B6A4-D1EC3D1AE7E0}" srcOrd="1" destOrd="0" presId="urn:microsoft.com/office/officeart/2005/8/layout/radial5"/>
    <dgm:cxn modelId="{33AF9025-55C5-4498-BEE5-8C060AE3147A}" type="presParOf" srcId="{B3AED2B3-B301-4048-84A1-0B08D259EE7D}" destId="{0F3C9118-A9E2-47C2-A2B9-BAD8F8C1C12E}" srcOrd="0" destOrd="0" presId="urn:microsoft.com/office/officeart/2005/8/layout/radial5"/>
    <dgm:cxn modelId="{EDB02438-A801-4755-ABB2-27708815FE31}" type="presParOf" srcId="{B3AED2B3-B301-4048-84A1-0B08D259EE7D}" destId="{3BE74CE8-9CBD-4D2E-AAEF-2121D7919F24}" srcOrd="1" destOrd="0" presId="urn:microsoft.com/office/officeart/2005/8/layout/radial5"/>
    <dgm:cxn modelId="{86BE64F6-15B8-44B8-A976-876886A42D8F}" type="presParOf" srcId="{3BE74CE8-9CBD-4D2E-AAEF-2121D7919F24}" destId="{DE25203A-3AEC-4826-B6A4-D1EC3D1AE7E0}" srcOrd="0" destOrd="0" presId="urn:microsoft.com/office/officeart/2005/8/layout/radial5"/>
    <dgm:cxn modelId="{1A90CEFC-89A5-4ED5-B977-B3AD0817769F}" type="presParOf" srcId="{B3AED2B3-B301-4048-84A1-0B08D259EE7D}" destId="{74369EBF-6062-4E17-A4CA-1DA70EC678A2}" srcOrd="2" destOrd="0" presId="urn:microsoft.com/office/officeart/2005/8/layout/radial5"/>
    <dgm:cxn modelId="{285F6AF9-C3F6-4804-BE33-E9F56EB4783E}" type="presParOf" srcId="{B3AED2B3-B301-4048-84A1-0B08D259EE7D}" destId="{FC0BB1C5-E453-464E-A699-65CD7C37795B}" srcOrd="3" destOrd="0" presId="urn:microsoft.com/office/officeart/2005/8/layout/radial5"/>
    <dgm:cxn modelId="{AD0E5517-A8B9-4A25-AF20-9E79409A1FAE}" type="presParOf" srcId="{FC0BB1C5-E453-464E-A699-65CD7C37795B}" destId="{6B904D4D-4E1D-44D9-BCA8-72F536706607}" srcOrd="0" destOrd="0" presId="urn:microsoft.com/office/officeart/2005/8/layout/radial5"/>
    <dgm:cxn modelId="{A1063523-F832-4788-AAF3-C80263D55481}" type="presParOf" srcId="{B3AED2B3-B301-4048-84A1-0B08D259EE7D}" destId="{8EBF3FF7-7CBF-48F1-B1AE-D65495D8CA14}" srcOrd="4" destOrd="0" presId="urn:microsoft.com/office/officeart/2005/8/layout/radial5"/>
    <dgm:cxn modelId="{8BA9CCEE-6B5B-48B8-AA4C-461FEA6CC498}" type="presParOf" srcId="{B3AED2B3-B301-4048-84A1-0B08D259EE7D}" destId="{D6FB08FB-06FF-4E47-9D56-D42425A969EC}" srcOrd="5" destOrd="0" presId="urn:microsoft.com/office/officeart/2005/8/layout/radial5"/>
    <dgm:cxn modelId="{7C38C524-76CE-4395-A826-C5DC7B16D909}" type="presParOf" srcId="{D6FB08FB-06FF-4E47-9D56-D42425A969EC}" destId="{616B715F-8871-489E-A521-646E83AD0A7B}" srcOrd="0" destOrd="0" presId="urn:microsoft.com/office/officeart/2005/8/layout/radial5"/>
    <dgm:cxn modelId="{08D08D0B-8A68-42CD-A1B4-F41AD3A1BDCB}" type="presParOf" srcId="{B3AED2B3-B301-4048-84A1-0B08D259EE7D}" destId="{B3FB1127-A1AA-412B-851B-E0EAAE46CA09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3C9118-A9E2-47C2-A2B9-BAD8F8C1C12E}">
      <dsp:nvSpPr>
        <dsp:cNvPr id="0" name=""/>
        <dsp:cNvSpPr/>
      </dsp:nvSpPr>
      <dsp:spPr>
        <a:xfrm>
          <a:off x="3190874" y="2447145"/>
          <a:ext cx="1746249" cy="1746249"/>
        </a:xfrm>
        <a:prstGeom prst="ellipse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300" b="1" kern="1200" dirty="0" smtClean="0">
              <a:solidFill>
                <a:srgbClr val="FBFBFB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বয়ঃসন্ধিকাল</a:t>
          </a:r>
          <a:endParaRPr lang="en-US" sz="2300" kern="1200" dirty="0"/>
        </a:p>
      </dsp:txBody>
      <dsp:txXfrm>
        <a:off x="3446606" y="2702877"/>
        <a:ext cx="1234785" cy="1234785"/>
      </dsp:txXfrm>
    </dsp:sp>
    <dsp:sp modelId="{3BE74CE8-9CBD-4D2E-AAEF-2121D7919F24}">
      <dsp:nvSpPr>
        <dsp:cNvPr id="0" name=""/>
        <dsp:cNvSpPr/>
      </dsp:nvSpPr>
      <dsp:spPr>
        <a:xfrm rot="16200000">
          <a:off x="3879163" y="1811996"/>
          <a:ext cx="369673" cy="5937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3934614" y="1986192"/>
        <a:ext cx="258771" cy="356234"/>
      </dsp:txXfrm>
    </dsp:sp>
    <dsp:sp modelId="{74369EBF-6062-4E17-A4CA-1DA70EC678A2}">
      <dsp:nvSpPr>
        <dsp:cNvPr id="0" name=""/>
        <dsp:cNvSpPr/>
      </dsp:nvSpPr>
      <dsp:spPr>
        <a:xfrm>
          <a:off x="3190874" y="3398"/>
          <a:ext cx="1746249" cy="174624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bn-BD" sz="2300" b="1" i="0" u="none" strike="noStrike" kern="1200" cap="none" normalizeH="0" baseline="0" dirty="0" smtClean="0">
              <a:ln>
                <a:noFill/>
              </a:ln>
              <a:solidFill>
                <a:srgbClr val="FBFBFB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শারীরিক </a:t>
          </a: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bn-BD" sz="2300" b="1" i="0" u="none" strike="noStrike" kern="1200" cap="none" normalizeH="0" baseline="0" dirty="0" smtClean="0">
              <a:ln>
                <a:noFill/>
              </a:ln>
              <a:solidFill>
                <a:srgbClr val="FBFBFB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পরিবর্তন</a:t>
          </a:r>
          <a:endParaRPr lang="en-US" sz="2300" kern="1200" dirty="0"/>
        </a:p>
      </dsp:txBody>
      <dsp:txXfrm>
        <a:off x="3446606" y="259130"/>
        <a:ext cx="1234785" cy="1234785"/>
      </dsp:txXfrm>
    </dsp:sp>
    <dsp:sp modelId="{FC0BB1C5-E453-464E-A699-65CD7C37795B}">
      <dsp:nvSpPr>
        <dsp:cNvPr id="0" name=""/>
        <dsp:cNvSpPr/>
      </dsp:nvSpPr>
      <dsp:spPr>
        <a:xfrm rot="1800000">
          <a:off x="4928275" y="3629113"/>
          <a:ext cx="369673" cy="5937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935704" y="3720133"/>
        <a:ext cx="258771" cy="356234"/>
      </dsp:txXfrm>
    </dsp:sp>
    <dsp:sp modelId="{8EBF3FF7-7CBF-48F1-B1AE-D65495D8CA14}">
      <dsp:nvSpPr>
        <dsp:cNvPr id="0" name=""/>
        <dsp:cNvSpPr/>
      </dsp:nvSpPr>
      <dsp:spPr>
        <a:xfrm>
          <a:off x="5307221" y="3669018"/>
          <a:ext cx="1746249" cy="1746249"/>
        </a:xfrm>
        <a:prstGeom prst="ellipse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bn-BD" sz="2300" b="1" i="0" u="none" strike="noStrike" kern="1200" cap="none" normalizeH="0" baseline="0" dirty="0" smtClean="0">
              <a:ln>
                <a:noFill/>
              </a:ln>
              <a:solidFill>
                <a:srgbClr val="FBFBFB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মানসিক</a:t>
          </a: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bn-BD" sz="2300" b="1" i="0" u="none" strike="noStrike" kern="1200" cap="none" normalizeH="0" baseline="0" dirty="0" smtClean="0">
              <a:ln>
                <a:noFill/>
              </a:ln>
              <a:solidFill>
                <a:srgbClr val="FBFBFB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পরিবর্তন</a:t>
          </a:r>
          <a:endParaRPr lang="en-US" sz="2300" kern="1200" dirty="0"/>
        </a:p>
      </dsp:txBody>
      <dsp:txXfrm>
        <a:off x="5562953" y="3924750"/>
        <a:ext cx="1234785" cy="1234785"/>
      </dsp:txXfrm>
    </dsp:sp>
    <dsp:sp modelId="{D6FB08FB-06FF-4E47-9D56-D42425A969EC}">
      <dsp:nvSpPr>
        <dsp:cNvPr id="0" name=""/>
        <dsp:cNvSpPr/>
      </dsp:nvSpPr>
      <dsp:spPr>
        <a:xfrm rot="9000000">
          <a:off x="2830050" y="3629113"/>
          <a:ext cx="369673" cy="5937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933523" y="3720133"/>
        <a:ext cx="258771" cy="356234"/>
      </dsp:txXfrm>
    </dsp:sp>
    <dsp:sp modelId="{B3FB1127-A1AA-412B-851B-E0EAAE46CA09}">
      <dsp:nvSpPr>
        <dsp:cNvPr id="0" name=""/>
        <dsp:cNvSpPr/>
      </dsp:nvSpPr>
      <dsp:spPr>
        <a:xfrm>
          <a:off x="1074528" y="3669018"/>
          <a:ext cx="1746249" cy="1746249"/>
        </a:xfrm>
        <a:prstGeom prst="ellipse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bn-BD" sz="2300" b="1" i="0" u="none" strike="noStrike" kern="1200" cap="none" normalizeH="0" baseline="0" dirty="0" smtClean="0">
              <a:ln>
                <a:noFill/>
              </a:ln>
              <a:solidFill>
                <a:srgbClr val="FBFBFB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আচরনিক </a:t>
          </a: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bn-BD" sz="2300" b="1" i="0" u="none" strike="noStrike" kern="1200" cap="none" normalizeH="0" baseline="0" dirty="0" smtClean="0">
              <a:ln>
                <a:noFill/>
              </a:ln>
              <a:solidFill>
                <a:srgbClr val="FBFBFB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পরিবর্তন</a:t>
          </a:r>
          <a:endParaRPr lang="en-US" sz="2300" kern="1200" dirty="0"/>
        </a:p>
      </dsp:txBody>
      <dsp:txXfrm>
        <a:off x="1330260" y="3924750"/>
        <a:ext cx="1234785" cy="1234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87CEA-0D8D-44F7-B71C-D61868FB9B96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997008-4AF0-4AE9-A21A-ECD0D8D6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347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dirty="0" smtClean="0"/>
              <a:t>প্রশ্ন-উত্তরের</a:t>
            </a:r>
            <a:r>
              <a:rPr lang="bn-BD" sz="1200" baseline="0" dirty="0" smtClean="0"/>
              <a:t> মাধ্যমে মূল্যায়ন করা যেতে পারে-</a:t>
            </a: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42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704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02B44-B008-42FF-AD29-154748E4559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459A-82BE-461A-9C0C-9588F6F5E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32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02B44-B008-42FF-AD29-154748E4559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459A-82BE-461A-9C0C-9588F6F5E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55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02B44-B008-42FF-AD29-154748E4559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459A-82BE-461A-9C0C-9588F6F5E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303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58" y="0"/>
            <a:ext cx="12133943" cy="6879771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6"/>
          <p:cNvSpPr/>
          <p:nvPr userDrawn="1"/>
        </p:nvSpPr>
        <p:spPr>
          <a:xfrm>
            <a:off x="203200" y="152400"/>
            <a:ext cx="117856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2720504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02B44-B008-42FF-AD29-154748E4559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459A-82BE-461A-9C0C-9588F6F5E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949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02B44-B008-42FF-AD29-154748E4559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459A-82BE-461A-9C0C-9588F6F5E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528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02B44-B008-42FF-AD29-154748E4559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459A-82BE-461A-9C0C-9588F6F5E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0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02B44-B008-42FF-AD29-154748E4559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459A-82BE-461A-9C0C-9588F6F5E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13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02B44-B008-42FF-AD29-154748E4559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459A-82BE-461A-9C0C-9588F6F5E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503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02B44-B008-42FF-AD29-154748E4559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459A-82BE-461A-9C0C-9588F6F5E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77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02B44-B008-42FF-AD29-154748E4559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459A-82BE-461A-9C0C-9588F6F5E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4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02B44-B008-42FF-AD29-154748E4559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459A-82BE-461A-9C0C-9588F6F5E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28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02B44-B008-42FF-AD29-154748E4559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5459A-82BE-461A-9C0C-9588F6F5E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699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zahir.suman@gmail.com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mp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1C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9149" y="399246"/>
            <a:ext cx="9144000" cy="1024340"/>
          </a:xfrm>
        </p:spPr>
        <p:txBody>
          <a:bodyPr/>
          <a:lstStyle/>
          <a:p>
            <a:r>
              <a:rPr lang="bn-BD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E:\Images\Gif\Rose Animati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166" y="1423586"/>
            <a:ext cx="7534141" cy="538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45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176729" y="4994248"/>
            <a:ext cx="20970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ysClr val="windowText" lastClr="000000">
                    <a:alpha val="95000"/>
                  </a:sys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চিত্রটি কিসের?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262" y="0"/>
            <a:ext cx="7554510" cy="46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779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257" y="819584"/>
            <a:ext cx="2628900" cy="1743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157" y="604096"/>
            <a:ext cx="3224429" cy="217404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358157" y="4401820"/>
            <a:ext cx="29770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ysClr val="windowText" lastClr="000000">
                    <a:alpha val="95000"/>
                  </a:sys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চিত্রটি কিসের</a:t>
            </a:r>
            <a:r>
              <a:rPr lang="bn-BD" sz="3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ysClr val="windowText" lastClr="000000">
                    <a:alpha val="95000"/>
                  </a:sys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প্রকাশ</a:t>
            </a:r>
            <a:r>
              <a:rPr lang="bn-IN" sz="3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ysClr val="windowText" lastClr="000000">
                    <a:alpha val="95000"/>
                  </a:sys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031" y="442964"/>
            <a:ext cx="3328416" cy="249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0351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0818" y="1239485"/>
            <a:ext cx="11690776" cy="68480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bn-BD" sz="2800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বয়ঃসন্ধিকালে মানসিক ও আচরনিক কী কী পরিবর্তনগুলো দেখতে পাই তার এর একটি তালিকা তৈরি কর।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22507" y="2139043"/>
            <a:ext cx="3476298" cy="4718957"/>
            <a:chOff x="2619702" y="1404257"/>
            <a:chExt cx="2866698" cy="4718957"/>
          </a:xfrm>
        </p:grpSpPr>
        <p:pic>
          <p:nvPicPr>
            <p:cNvPr id="6" name="Picture 2" descr="http://thumbs.dreamstime.com/z/note-pad-white-pages-pen-1144592.jpg"/>
            <p:cNvPicPr>
              <a:picLocks noChangeAspect="1" noChangeArrowheads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619702" y="1404257"/>
              <a:ext cx="2866698" cy="47189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2667000" y="1828800"/>
              <a:ext cx="5334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১.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67000" y="2590800"/>
              <a:ext cx="5334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২.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619702" y="3467785"/>
              <a:ext cx="6858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৩.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619702" y="4267200"/>
              <a:ext cx="6858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৪.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619702" y="5105400"/>
              <a:ext cx="6858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3600" dirty="0">
                  <a:latin typeface="NikoshBAN" pitchFamily="2" charset="0"/>
                  <a:cs typeface="NikoshBAN" pitchFamily="2" charset="0"/>
                </a:rPr>
                <a:t>৫</a:t>
              </a:r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.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37224" y="230647"/>
            <a:ext cx="11704522" cy="876936"/>
            <a:chOff x="337224" y="230647"/>
            <a:chExt cx="8458200" cy="83615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grpSpPr>
        <p:sp>
          <p:nvSpPr>
            <p:cNvPr id="13" name="Rounded Rectangle 12"/>
            <p:cNvSpPr/>
            <p:nvPr/>
          </p:nvSpPr>
          <p:spPr>
            <a:xfrm>
              <a:off x="337224" y="230647"/>
              <a:ext cx="8458200" cy="836154"/>
            </a:xfrm>
            <a:prstGeom prst="roundRect">
              <a:avLst>
                <a:gd name="adj" fmla="val 0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sz="5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দলীয় কাজ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086600" y="594852"/>
              <a:ext cx="1708824" cy="4401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সময়: ১০ মিনিট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891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7224" y="230647"/>
            <a:ext cx="11704522" cy="876936"/>
            <a:chOff x="337224" y="230647"/>
            <a:chExt cx="8458200" cy="83615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grpSpPr>
        <p:sp>
          <p:nvSpPr>
            <p:cNvPr id="13" name="Rounded Rectangle 12"/>
            <p:cNvSpPr/>
            <p:nvPr/>
          </p:nvSpPr>
          <p:spPr>
            <a:xfrm>
              <a:off x="337224" y="230647"/>
              <a:ext cx="8458200" cy="836154"/>
            </a:xfrm>
            <a:prstGeom prst="roundRect">
              <a:avLst>
                <a:gd name="adj" fmla="val 0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sz="5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জোড়ায় কাজ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086600" y="594852"/>
              <a:ext cx="1708824" cy="4401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সময়: ১০ মিনিট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3"/>
          <a:stretch/>
        </p:blipFill>
        <p:spPr>
          <a:xfrm>
            <a:off x="878822" y="2685143"/>
            <a:ext cx="10672905" cy="310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81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9944"/>
            <a:ext cx="4121412" cy="25744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143" y="2989944"/>
            <a:ext cx="3733800" cy="25545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012" y="2989943"/>
            <a:ext cx="3980263" cy="25690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9314" y="5849258"/>
            <a:ext cx="3352800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বমি বমি ভাব বা বমি হওয়া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28457" y="5892801"/>
            <a:ext cx="3352800" cy="5232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মাথা ঘোড়া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47314" y="5849258"/>
            <a:ext cx="3352800" cy="5232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ঘনঘন প্রসাব হওয়া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0" y="159657"/>
            <a:ext cx="7112000" cy="76944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চিত্রগুলো ভালো করে লক্ষ্যকরি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73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75429" y="362857"/>
            <a:ext cx="6110514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গর্ভধারন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46843" y="5461363"/>
            <a:ext cx="20970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ysClr val="windowText" lastClr="000000">
                    <a:alpha val="95000"/>
                  </a:sys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চিত্রটি কিসের?</a:t>
            </a:r>
            <a:endParaRPr lang="en-US" sz="3200" dirty="0"/>
          </a:p>
        </p:txBody>
      </p:sp>
      <p:pic>
        <p:nvPicPr>
          <p:cNvPr id="5" name="Picture 4" descr="গর্ভবতী - Google Search - Mozilla Firefox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4" t="37783" r="68214" b="15116"/>
          <a:stretch/>
        </p:blipFill>
        <p:spPr>
          <a:xfrm>
            <a:off x="4078514" y="1132114"/>
            <a:ext cx="2859315" cy="420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33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nal Outlined Version 280312 - N41_0.pdf - Mozilla Firefox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t="34908" r="29643" b="23519"/>
          <a:stretch/>
        </p:blipFill>
        <p:spPr>
          <a:xfrm>
            <a:off x="986973" y="638628"/>
            <a:ext cx="9906460" cy="41946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2514" y="5297714"/>
            <a:ext cx="4223657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পুষ্ঠিকর খাবার খেতে দেওয়া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21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gnant_mother_poster.pdf - Mozilla Firefox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52" t="28053" r="17381" b="37008"/>
          <a:stretch/>
        </p:blipFill>
        <p:spPr>
          <a:xfrm>
            <a:off x="2206171" y="449942"/>
            <a:ext cx="6691086" cy="47196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2514" y="5297714"/>
            <a:ext cx="4223657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পর্যাপ্ত পরিমানের বিশ্রাম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28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gnant_mother_poster.pdf - Mozilla Firefox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5" t="41542" r="57619" b="23741"/>
          <a:stretch/>
        </p:blipFill>
        <p:spPr>
          <a:xfrm>
            <a:off x="2830284" y="333830"/>
            <a:ext cx="6154060" cy="45148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9199" y="5268686"/>
            <a:ext cx="5283201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ডাক্তারের পরামর্শে ঔষধ সেবন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96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394" y="310444"/>
            <a:ext cx="5123908" cy="4416102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2781838" y="3490175"/>
            <a:ext cx="746974" cy="6954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X</a:t>
            </a:r>
            <a:endParaRPr lang="en-US" sz="4000" dirty="0"/>
          </a:p>
        </p:txBody>
      </p:sp>
      <p:sp>
        <p:nvSpPr>
          <p:cNvPr id="11" name="Oval 10"/>
          <p:cNvSpPr/>
          <p:nvPr/>
        </p:nvSpPr>
        <p:spPr>
          <a:xfrm>
            <a:off x="3915178" y="3490175"/>
            <a:ext cx="746974" cy="6954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Y</a:t>
            </a:r>
            <a:endParaRPr lang="en-US" sz="4000" dirty="0"/>
          </a:p>
        </p:txBody>
      </p:sp>
      <p:sp>
        <p:nvSpPr>
          <p:cNvPr id="12" name="Oval 11"/>
          <p:cNvSpPr/>
          <p:nvPr/>
        </p:nvSpPr>
        <p:spPr>
          <a:xfrm>
            <a:off x="5125793" y="3541690"/>
            <a:ext cx="746974" cy="6954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X</a:t>
            </a:r>
            <a:endParaRPr lang="en-US" sz="4000" dirty="0"/>
          </a:p>
        </p:txBody>
      </p:sp>
      <p:sp>
        <p:nvSpPr>
          <p:cNvPr id="13" name="Oval 12"/>
          <p:cNvSpPr/>
          <p:nvPr/>
        </p:nvSpPr>
        <p:spPr>
          <a:xfrm>
            <a:off x="6349286" y="3554568"/>
            <a:ext cx="746974" cy="6954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X</a:t>
            </a:r>
            <a:endParaRPr lang="en-US" sz="40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757" y="5705314"/>
            <a:ext cx="943107" cy="11526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933" y="5781525"/>
            <a:ext cx="714475" cy="1076475"/>
          </a:xfrm>
          <a:prstGeom prst="rect">
            <a:avLst/>
          </a:prstGeom>
        </p:spPr>
      </p:pic>
      <p:sp>
        <p:nvSpPr>
          <p:cNvPr id="17" name="Left Arrow 16"/>
          <p:cNvSpPr/>
          <p:nvPr/>
        </p:nvSpPr>
        <p:spPr>
          <a:xfrm>
            <a:off x="8374743" y="174171"/>
            <a:ext cx="3672114" cy="2293258"/>
          </a:xfrm>
          <a:prstGeom prst="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সন্তানের লিঙ্গ নির্ধারণ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18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7 L 0.02592 0.237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7037E-7 L -0.11771 0.209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81" y="1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5899 0.2740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1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7037E-7 L 0.00925 0.2733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1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69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5" descr="C:\Users\user\Desktop\tissue culture\treeline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477000"/>
            <a:ext cx="8991600" cy="381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28599" y="2427425"/>
            <a:ext cx="5214257" cy="285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4000" b="1" dirty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bn-BD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মোঃ জহিরুল ইসলাম খান</a:t>
            </a:r>
            <a:endParaRPr lang="en-US" sz="36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28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2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28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জগদীশ সারস্বত গার্লস স্কুল এন্ড কলেজ, 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bn-BD" sz="2400" b="1" dirty="0" smtClean="0">
                <a:solidFill>
                  <a:srgbClr val="5F0101"/>
                </a:solidFill>
                <a:latin typeface="NikoshBAN" pitchFamily="2" charset="0"/>
                <a:cs typeface="NikoshBAN" pitchFamily="2" charset="0"/>
              </a:rPr>
              <a:t>কালীবাড়ী রোড, বরিশাল।</a:t>
            </a:r>
            <a:endParaRPr lang="en-US" sz="2400" b="1" dirty="0">
              <a:solidFill>
                <a:srgbClr val="5F0101"/>
              </a:solidFill>
              <a:latin typeface="NikoshBAN" pitchFamily="2" charset="0"/>
              <a:cs typeface="NikoshBAN" pitchFamily="2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2000" b="1" dirty="0">
                <a:latin typeface="Arial Narrow" pitchFamily="34" charset="0"/>
                <a:cs typeface="Times New Roman" pitchFamily="18" charset="0"/>
              </a:rPr>
              <a:t>E-mail: </a:t>
            </a:r>
            <a:r>
              <a:rPr lang="en-US" sz="2000" b="1" dirty="0" smtClean="0">
                <a:latin typeface="Arial Narrow" pitchFamily="34" charset="0"/>
                <a:cs typeface="Times New Roman" pitchFamily="18" charset="0"/>
                <a:hlinkClick r:id="rId3"/>
              </a:rPr>
              <a:t>zahir.suman@gmail.com</a:t>
            </a:r>
            <a:r>
              <a:rPr lang="en-US" sz="2000" b="1" dirty="0" smtClean="0">
                <a:latin typeface="Arial Narrow" pitchFamily="34" charset="0"/>
                <a:cs typeface="Times New Roman" pitchFamily="18" charset="0"/>
              </a:rPr>
              <a:t>  </a:t>
            </a:r>
            <a:endParaRPr lang="en-US" sz="2000" b="1" dirty="0">
              <a:latin typeface="Arial Narrow" pitchFamily="34" charset="0"/>
              <a:cs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2000" b="1" dirty="0">
                <a:latin typeface="Arial Narrow" pitchFamily="34" charset="0"/>
                <a:cs typeface="Times New Roman" pitchFamily="18" charset="0"/>
              </a:rPr>
              <a:t>	Mob: </a:t>
            </a:r>
            <a:r>
              <a:rPr lang="en-US" sz="2000" b="1" dirty="0" smtClean="0">
                <a:latin typeface="Arial Narrow" pitchFamily="34" charset="0"/>
                <a:cs typeface="Times New Roman" pitchFamily="18" charset="0"/>
              </a:rPr>
              <a:t>01712-618288</a:t>
            </a:r>
            <a:endParaRPr lang="en-US" sz="2000" b="1" dirty="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4273202" y="477340"/>
            <a:ext cx="3252788" cy="66566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Wave 7"/>
          <p:cNvSpPr/>
          <p:nvPr/>
        </p:nvSpPr>
        <p:spPr>
          <a:xfrm rot="5400000">
            <a:off x="3789071" y="3848100"/>
            <a:ext cx="4114800" cy="228600"/>
          </a:xfrm>
          <a:prstGeom prst="wave">
            <a:avLst>
              <a:gd name="adj1" fmla="val 20000"/>
              <a:gd name="adj2" fmla="val -1000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662057" y="2286000"/>
            <a:ext cx="4432019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-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নবম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600" dirty="0" err="1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- </a:t>
            </a:r>
            <a:r>
              <a:rPr lang="bn-BD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</a:p>
          <a:p>
            <a:pPr lvl="0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-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চতুর্থ অধ্যায়</a:t>
            </a:r>
          </a:p>
          <a:p>
            <a:pPr lvl="0"/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(নবজীবনের সুচনা)</a:t>
            </a:r>
            <a:endParaRPr lang="en-US" sz="3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সময়ঃ ৫০ মি.</a:t>
            </a:r>
          </a:p>
          <a:p>
            <a:pPr lvl="0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তারিখঃ ২০-০৫-২০১৯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92" y="464369"/>
            <a:ext cx="1905000" cy="1905000"/>
          </a:xfrm>
          <a:prstGeom prst="rect">
            <a:avLst/>
          </a:prstGeom>
        </p:spPr>
      </p:pic>
      <p:pic>
        <p:nvPicPr>
          <p:cNvPr id="2" name="Picture 1" descr="Secondary - (B.Version.) - Class-9-10 Science OPT.pdf - Adobe Reader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9" t="13016" r="39047" b="743"/>
          <a:stretch/>
        </p:blipFill>
        <p:spPr>
          <a:xfrm>
            <a:off x="9550400" y="529456"/>
            <a:ext cx="2235200" cy="270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302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828801" y="243115"/>
            <a:ext cx="8534400" cy="810603"/>
          </a:xfrm>
          <a:custGeom>
            <a:avLst/>
            <a:gdLst>
              <a:gd name="connsiteX0" fmla="*/ 0 w 8350996"/>
              <a:gd name="connsiteY0" fmla="*/ 73994 h 739937"/>
              <a:gd name="connsiteX1" fmla="*/ 73994 w 8350996"/>
              <a:gd name="connsiteY1" fmla="*/ 0 h 739937"/>
              <a:gd name="connsiteX2" fmla="*/ 8277002 w 8350996"/>
              <a:gd name="connsiteY2" fmla="*/ 0 h 739937"/>
              <a:gd name="connsiteX3" fmla="*/ 8350996 w 8350996"/>
              <a:gd name="connsiteY3" fmla="*/ 73994 h 739937"/>
              <a:gd name="connsiteX4" fmla="*/ 8350996 w 8350996"/>
              <a:gd name="connsiteY4" fmla="*/ 665943 h 739937"/>
              <a:gd name="connsiteX5" fmla="*/ 8277002 w 8350996"/>
              <a:gd name="connsiteY5" fmla="*/ 739937 h 739937"/>
              <a:gd name="connsiteX6" fmla="*/ 73994 w 8350996"/>
              <a:gd name="connsiteY6" fmla="*/ 739937 h 739937"/>
              <a:gd name="connsiteX7" fmla="*/ 0 w 8350996"/>
              <a:gd name="connsiteY7" fmla="*/ 665943 h 739937"/>
              <a:gd name="connsiteX8" fmla="*/ 0 w 8350996"/>
              <a:gd name="connsiteY8" fmla="*/ 73994 h 739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50996" h="739937">
                <a:moveTo>
                  <a:pt x="0" y="73994"/>
                </a:moveTo>
                <a:cubicBezTo>
                  <a:pt x="0" y="33128"/>
                  <a:pt x="33128" y="0"/>
                  <a:pt x="73994" y="0"/>
                </a:cubicBezTo>
                <a:lnTo>
                  <a:pt x="8277002" y="0"/>
                </a:lnTo>
                <a:cubicBezTo>
                  <a:pt x="8317868" y="0"/>
                  <a:pt x="8350996" y="33128"/>
                  <a:pt x="8350996" y="73994"/>
                </a:cubicBezTo>
                <a:lnTo>
                  <a:pt x="8350996" y="665943"/>
                </a:lnTo>
                <a:cubicBezTo>
                  <a:pt x="8350996" y="706809"/>
                  <a:pt x="8317868" y="739937"/>
                  <a:pt x="8277002" y="739937"/>
                </a:cubicBezTo>
                <a:lnTo>
                  <a:pt x="73994" y="739937"/>
                </a:lnTo>
                <a:cubicBezTo>
                  <a:pt x="33128" y="739937"/>
                  <a:pt x="0" y="706809"/>
                  <a:pt x="0" y="665943"/>
                </a:cubicBezTo>
                <a:lnTo>
                  <a:pt x="0" y="73994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24542" tIns="90252" rIns="124542" bIns="90252" numCol="1" spcCol="1270" anchor="ctr" anchorCtr="0">
            <a:noAutofit/>
          </a:bodyPr>
          <a:lstStyle/>
          <a:p>
            <a:pPr algn="ctr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73200" y="4063425"/>
            <a:ext cx="4112023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৪। সেক্স ক্রমোজম কাকে বলে?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73200" y="3382596"/>
            <a:ext cx="4870244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 মানুষের শরীরে কতটি ক্রমোজম?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73200" y="2698399"/>
            <a:ext cx="7888698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মেয়েদের শারীরে বিভিন্ন পরিবর্তনের দায়ী হরমোন কে কে?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73200" y="2006999"/>
            <a:ext cx="5660524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১১ থেকে ১৯ বছর সময়কালকে কী বলে?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037605"/>
              </p:ext>
            </p:extLst>
          </p:nvPr>
        </p:nvGraphicFramePr>
        <p:xfrm>
          <a:off x="10107561" y="159630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107561" y="159630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97376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63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62400" y="247650"/>
            <a:ext cx="3677516" cy="5225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76400" y="5147079"/>
            <a:ext cx="8763000" cy="9649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অপরিনতি বয়সে গর্ভধারনে সমস্যা থেকে </a:t>
            </a:r>
            <a:r>
              <a:rPr lang="en-US" sz="24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 তোমার </a:t>
            </a:r>
            <a:r>
              <a:rPr lang="en-US" sz="24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পরিবারের</a:t>
            </a:r>
            <a:r>
              <a:rPr lang="en-US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করণীয় </a:t>
            </a:r>
            <a:r>
              <a:rPr lang="en-US" sz="24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 </a:t>
            </a:r>
            <a:r>
              <a:rPr lang="en-US" sz="24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810" y="980849"/>
            <a:ext cx="6115504" cy="376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7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628572" y="957943"/>
            <a:ext cx="3904342" cy="923330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5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53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00152" y="304800"/>
            <a:ext cx="3505200" cy="6096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 চিত্র গুলো লক্ষ্য কর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6"/>
          <a:stretch/>
        </p:blipFill>
        <p:spPr>
          <a:xfrm>
            <a:off x="442450" y="869265"/>
            <a:ext cx="3176513" cy="41236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694" y="1492550"/>
            <a:ext cx="5662688" cy="31838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04963" y="4832208"/>
            <a:ext cx="3000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শারীরিক পরিবর্তন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0317" y="5232318"/>
            <a:ext cx="3000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ছেলেমেয়ারা দ্রুত বেড়ে উঠছে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4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05" y="168727"/>
            <a:ext cx="7204679" cy="25744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218" y="-350609"/>
            <a:ext cx="4577896" cy="45778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43" y="3608613"/>
            <a:ext cx="6233886" cy="22216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99020" y="3119522"/>
            <a:ext cx="30007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ধরনের শারীরিক পরিবর্তন ও বেড়ে উঠা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2732" y="5855269"/>
            <a:ext cx="9633398" cy="5334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ছেলেমেয়ারা দ্রুত বেড়ে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উঠা এবং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শারীরিক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পরিবর্তন সময়কে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 ...।</a:t>
            </a:r>
          </a:p>
        </p:txBody>
      </p:sp>
    </p:spTree>
    <p:extLst>
      <p:ext uri="{BB962C8B-B14F-4D97-AF65-F5344CB8AC3E}">
        <p14:creationId xmlns:p14="http://schemas.microsoft.com/office/powerpoint/2010/main" val="230454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049486" y="419283"/>
            <a:ext cx="3650676" cy="145306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93143" y="3033486"/>
            <a:ext cx="5370286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বযঃসন্ধিকাল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0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9868" y="2133600"/>
            <a:ext cx="9214594" cy="6096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বয়ঃসন্ধিকাল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 বলতে পারবে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Callout 4"/>
          <p:cNvSpPr/>
          <p:nvPr/>
        </p:nvSpPr>
        <p:spPr>
          <a:xfrm>
            <a:off x="2929228" y="658969"/>
            <a:ext cx="4673600" cy="990600"/>
          </a:xfrm>
          <a:prstGeom prst="downArrowCallou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পা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ঠ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...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49868" y="5613579"/>
            <a:ext cx="9214594" cy="6858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৪। বয়ঃসন্ধিকালীন বিবাহ ও গর্ভধারণের সমস্যাগুলো ব্যাখ্যা করতে পারবে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9868" y="3227231"/>
            <a:ext cx="9214594" cy="85537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 বয়ঃসন্ধিকাল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সময়ে শারীরিক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মানসিক ও আচরনিক পরিবর্তন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গুলো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 করতে পারবে।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49868" y="4468969"/>
            <a:ext cx="9214594" cy="7947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সন্তানের লিঙ্গ নির্ধারণ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কিভাবে হয় তা ব্যাখ্যা করতে পারবে।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5767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32764" y="5032886"/>
            <a:ext cx="20970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ysClr val="windowText" lastClr="000000">
                    <a:alpha val="95000"/>
                  </a:sys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চিত্রটি কিসের?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16" y="151792"/>
            <a:ext cx="6858000" cy="4572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700065" y="3176834"/>
            <a:ext cx="44919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ysClr val="windowText" lastClr="000000">
                    <a:alpha val="95000"/>
                  </a:sys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ভিডিওটি মনোযোগ সহকারে দেখি</a:t>
            </a:r>
            <a:endParaRPr lang="en-US" sz="3200" dirty="0"/>
          </a:p>
        </p:txBody>
      </p:sp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1208225"/>
              </p:ext>
            </p:extLst>
          </p:nvPr>
        </p:nvGraphicFramePr>
        <p:xfrm>
          <a:off x="8987307" y="135451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87307" y="135451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597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2763765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12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3C9118-A9E2-47C2-A2B9-BAD8F8C1C1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0F3C9118-A9E2-47C2-A2B9-BAD8F8C1C1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E74CE8-9CBD-4D2E-AAEF-2121D7919F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3BE74CE8-9CBD-4D2E-AAEF-2121D7919F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369EBF-6062-4E17-A4CA-1DA70EC67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74369EBF-6062-4E17-A4CA-1DA70EC67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0BB1C5-E453-464E-A699-65CD7C3779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graphicEl>
                                              <a:dgm id="{FC0BB1C5-E453-464E-A699-65CD7C3779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BF3FF7-7CBF-48F1-B1AE-D65495D8CA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graphicEl>
                                              <a:dgm id="{8EBF3FF7-7CBF-48F1-B1AE-D65495D8CA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FB08FB-06FF-4E47-9D56-D42425A969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">
                                            <p:graphicEl>
                                              <a:dgm id="{D6FB08FB-06FF-4E47-9D56-D42425A969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FB1127-A1AA-412B-851B-E0EAAE46CA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>
                                            <p:graphicEl>
                                              <a:dgm id="{B3FB1127-A1AA-412B-851B-E0EAAE46CA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8174" y="2412815"/>
            <a:ext cx="46015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bn-BD" sz="3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বয়ঃসন্ধিকালে শারীরিক কী কী পরিবর্তনগুলো দেখতে পাই তার এর একটি তালিকা তৈরি কর।</a:t>
            </a:r>
            <a:endParaRPr lang="en-US" sz="3600" dirty="0"/>
          </a:p>
        </p:txBody>
      </p:sp>
      <p:grpSp>
        <p:nvGrpSpPr>
          <p:cNvPr id="5" name="Group 4"/>
          <p:cNvGrpSpPr/>
          <p:nvPr/>
        </p:nvGrpSpPr>
        <p:grpSpPr>
          <a:xfrm>
            <a:off x="7205960" y="1761496"/>
            <a:ext cx="3476298" cy="4718957"/>
            <a:chOff x="2619702" y="1404257"/>
            <a:chExt cx="2866698" cy="4718957"/>
          </a:xfrm>
        </p:grpSpPr>
        <p:pic>
          <p:nvPicPr>
            <p:cNvPr id="6" name="Picture 2" descr="http://thumbs.dreamstime.com/z/note-pad-white-pages-pen-1144592.jpg"/>
            <p:cNvPicPr>
              <a:picLocks noChangeAspect="1" noChangeArrowheads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619702" y="1404257"/>
              <a:ext cx="2866698" cy="47189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2667000" y="1828800"/>
              <a:ext cx="5334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১.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67000" y="2590800"/>
              <a:ext cx="5334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২.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619702" y="3467785"/>
              <a:ext cx="6858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৩.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619702" y="4267200"/>
              <a:ext cx="6858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৪.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619702" y="5105400"/>
              <a:ext cx="6858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3600" dirty="0">
                  <a:latin typeface="NikoshBAN" pitchFamily="2" charset="0"/>
                  <a:cs typeface="NikoshBAN" pitchFamily="2" charset="0"/>
                </a:rPr>
                <a:t>৫</a:t>
              </a:r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.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37224" y="230647"/>
            <a:ext cx="11704522" cy="876936"/>
            <a:chOff x="337224" y="230647"/>
            <a:chExt cx="8458200" cy="836154"/>
          </a:xfrm>
          <a:solidFill>
            <a:srgbClr val="66CCFF"/>
          </a:solidFill>
        </p:grpSpPr>
        <p:sp>
          <p:nvSpPr>
            <p:cNvPr id="13" name="Rounded Rectangle 12"/>
            <p:cNvSpPr/>
            <p:nvPr/>
          </p:nvSpPr>
          <p:spPr>
            <a:xfrm>
              <a:off x="337224" y="230647"/>
              <a:ext cx="8458200" cy="836154"/>
            </a:xfrm>
            <a:prstGeom prst="roundRect">
              <a:avLst>
                <a:gd name="adj" fmla="val 0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sz="5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একক কাজ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086600" y="594852"/>
              <a:ext cx="170882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সময়: ৫ মিনিট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836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311</Words>
  <Application>Microsoft Office PowerPoint</Application>
  <PresentationFormat>Widescreen</PresentationFormat>
  <Paragraphs>80</Paragraphs>
  <Slides>22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Arial Narrow</vt:lpstr>
      <vt:lpstr>Calibri</vt:lpstr>
      <vt:lpstr>Calibri Light</vt:lpstr>
      <vt:lpstr>NikoshBAN</vt:lpstr>
      <vt:lpstr>Times New Roman</vt:lpstr>
      <vt:lpstr>Vrinda</vt:lpstr>
      <vt:lpstr>Office Theme</vt:lpstr>
      <vt:lpstr>Package</vt:lpstr>
      <vt:lpstr>স্বাগতম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User</dc:creator>
  <cp:lastModifiedBy>User</cp:lastModifiedBy>
  <cp:revision>65</cp:revision>
  <dcterms:created xsi:type="dcterms:W3CDTF">2019-05-16T08:48:33Z</dcterms:created>
  <dcterms:modified xsi:type="dcterms:W3CDTF">2019-05-22T04:34:07Z</dcterms:modified>
</cp:coreProperties>
</file>