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  <p:sldId id="277" r:id="rId17"/>
    <p:sldId id="271" r:id="rId18"/>
    <p:sldId id="273" r:id="rId19"/>
    <p:sldId id="274" r:id="rId20"/>
    <p:sldId id="275" r:id="rId21"/>
    <p:sldId id="276" r:id="rId22"/>
    <p:sldId id="278" r:id="rId23"/>
    <p:sldId id="281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B8A53-BD00-4905-8662-8F5BBC3F117F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F7F2-E654-4787-B5DF-DFC3CAC3F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8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1F7F2-E654-4787-B5DF-DFC3CAC3F1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79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21F7F2-E654-4787-B5DF-DFC3CAC3F1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CA20B-7935-4F53-897B-7D0C5AEBF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BB524-C2CC-484E-8C33-61D434C2D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531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352A2C5E-6FBC-4CD6-8DE2-3ADAD5248238}"/>
              </a:ext>
            </a:extLst>
          </p:cNvPr>
          <p:cNvSpPr/>
          <p:nvPr userDrawn="1"/>
        </p:nvSpPr>
        <p:spPr>
          <a:xfrm>
            <a:off x="461554" y="222069"/>
            <a:ext cx="11268892" cy="6387737"/>
          </a:xfrm>
          <a:prstGeom prst="frame">
            <a:avLst>
              <a:gd name="adj1" fmla="val 2275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FE12C3-27BA-417A-8CC3-81F802725341}"/>
              </a:ext>
            </a:extLst>
          </p:cNvPr>
          <p:cNvSpPr txBox="1"/>
          <p:nvPr userDrawn="1"/>
        </p:nvSpPr>
        <p:spPr>
          <a:xfrm>
            <a:off x="3918858" y="94305"/>
            <a:ext cx="8830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ICT 4E Dist. Ambassador, </a:t>
            </a:r>
            <a:r>
              <a:rPr lang="en-US" sz="1400" dirty="0" err="1"/>
              <a:t>Sunamganj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A212A-2F7E-4868-91A5-F53A03F2F026}"/>
              </a:ext>
            </a:extLst>
          </p:cNvPr>
          <p:cNvSpPr txBox="1"/>
          <p:nvPr userDrawn="1"/>
        </p:nvSpPr>
        <p:spPr>
          <a:xfrm>
            <a:off x="2873827" y="6367343"/>
            <a:ext cx="9757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Ranada</a:t>
            </a:r>
            <a:r>
              <a:rPr lang="en-US" sz="1400" dirty="0"/>
              <a:t> </a:t>
            </a:r>
            <a:r>
              <a:rPr lang="en-US" sz="1400" dirty="0" err="1"/>
              <a:t>Ganguly</a:t>
            </a:r>
            <a:r>
              <a:rPr lang="en-US" sz="1400" dirty="0"/>
              <a:t>, Assist. Teacher, Madhya </a:t>
            </a:r>
            <a:r>
              <a:rPr lang="en-US" sz="1400" dirty="0" err="1"/>
              <a:t>Tahirpur</a:t>
            </a:r>
            <a:r>
              <a:rPr lang="en-US" sz="1400" dirty="0"/>
              <a:t> Govt. Primary School, </a:t>
            </a:r>
            <a:r>
              <a:rPr lang="en-US" sz="1400" dirty="0" err="1"/>
              <a:t>Tahirpur</a:t>
            </a:r>
            <a:r>
              <a:rPr lang="en-US" sz="1400" dirty="0"/>
              <a:t>, </a:t>
            </a:r>
            <a:r>
              <a:rPr lang="en-US" sz="1400" dirty="0" err="1"/>
              <a:t>Sunamganj</a:t>
            </a:r>
            <a:r>
              <a:rPr lang="en-US" sz="14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2E13A8-8391-4D13-A513-92145D5F6F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3" y="402082"/>
            <a:ext cx="679269" cy="407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5BD9403-F229-45D1-95E0-54E96CD18F0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303" y="375212"/>
            <a:ext cx="461553" cy="4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64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microsoft.com/office/2007/relationships/hdphoto" Target="../media/hdphoto7.wdp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microsoft.com/office/2007/relationships/hdphoto" Target="../media/hdphoto10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12.wdp"/><Relationship Id="rId7" Type="http://schemas.microsoft.com/office/2007/relationships/hdphoto" Target="../media/hdphoto1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18.png"/><Relationship Id="rId9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microsoft.com/office/2007/relationships/hdphoto" Target="../media/hdphoto15.wdp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6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07/relationships/hdphoto" Target="../media/hdphoto9.wdp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8.wdp"/><Relationship Id="rId4" Type="http://schemas.openxmlformats.org/officeDocument/2006/relationships/image" Target="../media/image32.png"/><Relationship Id="rId9" Type="http://schemas.microsoft.com/office/2007/relationships/hdphoto" Target="../media/hdphoto1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microsoft.com/office/2007/relationships/hdphoto" Target="../media/hdphoto20.wdp"/><Relationship Id="rId7" Type="http://schemas.microsoft.com/office/2007/relationships/hdphoto" Target="../media/hdphoto22.wdp"/><Relationship Id="rId12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23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13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32.png"/><Relationship Id="rId12" Type="http://schemas.microsoft.com/office/2007/relationships/hdphoto" Target="../media/hdphoto2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6.wdp"/><Relationship Id="rId11" Type="http://schemas.openxmlformats.org/officeDocument/2006/relationships/image" Target="../media/image47.png"/><Relationship Id="rId5" Type="http://schemas.openxmlformats.org/officeDocument/2006/relationships/image" Target="../media/image46.png"/><Relationship Id="rId15" Type="http://schemas.openxmlformats.org/officeDocument/2006/relationships/image" Target="../media/image50.png"/><Relationship Id="rId10" Type="http://schemas.microsoft.com/office/2007/relationships/hdphoto" Target="../media/hdphoto9.wdp"/><Relationship Id="rId4" Type="http://schemas.microsoft.com/office/2007/relationships/hdphoto" Target="../media/hdphoto25.wdp"/><Relationship Id="rId9" Type="http://schemas.openxmlformats.org/officeDocument/2006/relationships/image" Target="../media/image19.png"/><Relationship Id="rId1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hdphoto" Target="../media/hdphoto3.wdp"/><Relationship Id="rId7" Type="http://schemas.microsoft.com/office/2007/relationships/hdphoto" Target="../media/hdphoto29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microsoft.com/office/2007/relationships/hdphoto" Target="../media/hdphoto28.wdp"/><Relationship Id="rId4" Type="http://schemas.openxmlformats.org/officeDocument/2006/relationships/image" Target="../media/image52.png"/><Relationship Id="rId9" Type="http://schemas.microsoft.com/office/2007/relationships/hdphoto" Target="../media/hdphoto3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663EEE-6019-4230-8912-2FBF26994143}"/>
              </a:ext>
            </a:extLst>
          </p:cNvPr>
          <p:cNvSpPr txBox="1"/>
          <p:nvPr/>
        </p:nvSpPr>
        <p:spPr>
          <a:xfrm>
            <a:off x="2118360" y="455414"/>
            <a:ext cx="79552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মাল্টিমিডিয়া ক্লাসে </a:t>
            </a:r>
            <a:r>
              <a:rPr lang="en-US" sz="4000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A598C-137A-4A8B-A5A6-A469076A0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1163300"/>
            <a:ext cx="9973994" cy="4984282"/>
          </a:xfrm>
          <a:prstGeom prst="roundRect">
            <a:avLst>
              <a:gd name="adj" fmla="val 83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95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187DEC-CD5B-4C77-8FC5-3C3AA1A81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8" b="90000" l="9764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76" y="1191787"/>
            <a:ext cx="3515388" cy="2012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67F37C-15E2-41FF-8097-E1789D559F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9" b="100000" l="9455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093" y="1191787"/>
            <a:ext cx="3254989" cy="1845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06B621-BC3A-494D-A72D-C5A1E630D4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64" y="3574758"/>
            <a:ext cx="2857500" cy="1600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5ECD65-93E8-4563-9D62-10AF7A2687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751" y="3421911"/>
            <a:ext cx="2857500" cy="1600200"/>
          </a:xfrm>
          <a:prstGeom prst="rect">
            <a:avLst/>
          </a:prstGeom>
        </p:spPr>
      </p:pic>
      <p:sp>
        <p:nvSpPr>
          <p:cNvPr id="7" name="Snip Same Side Corner Rectangle 9">
            <a:extLst>
              <a:ext uri="{FF2B5EF4-FFF2-40B4-BE49-F238E27FC236}">
                <a16:creationId xmlns:a16="http://schemas.microsoft.com/office/drawing/2014/main" id="{D576453A-81CD-4745-BC2C-4770636CF657}"/>
              </a:ext>
            </a:extLst>
          </p:cNvPr>
          <p:cNvSpPr/>
          <p:nvPr/>
        </p:nvSpPr>
        <p:spPr>
          <a:xfrm>
            <a:off x="4174378" y="5640885"/>
            <a:ext cx="5332743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A0C6D8-8E57-405E-A527-88520E2A2A13}"/>
              </a:ext>
            </a:extLst>
          </p:cNvPr>
          <p:cNvCxnSpPr>
            <a:cxnSpLocks/>
          </p:cNvCxnSpPr>
          <p:nvPr/>
        </p:nvCxnSpPr>
        <p:spPr>
          <a:xfrm>
            <a:off x="1650563" y="433137"/>
            <a:ext cx="0" cy="5943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37FBC1-6625-4410-B324-DDF569B094A8}"/>
              </a:ext>
            </a:extLst>
          </p:cNvPr>
          <p:cNvCxnSpPr>
            <a:cxnSpLocks/>
          </p:cNvCxnSpPr>
          <p:nvPr/>
        </p:nvCxnSpPr>
        <p:spPr>
          <a:xfrm flipH="1">
            <a:off x="1694930" y="770021"/>
            <a:ext cx="17095" cy="5155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6592589-A909-453D-AEA5-C0148F5DCEE3}"/>
              </a:ext>
            </a:extLst>
          </p:cNvPr>
          <p:cNvSpPr txBox="1"/>
          <p:nvPr/>
        </p:nvSpPr>
        <p:spPr>
          <a:xfrm rot="16200000">
            <a:off x="-447892" y="2696130"/>
            <a:ext cx="32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Snip Same Side Corner Rectangle 12">
            <a:extLst>
              <a:ext uri="{FF2B5EF4-FFF2-40B4-BE49-F238E27FC236}">
                <a16:creationId xmlns:a16="http://schemas.microsoft.com/office/drawing/2014/main" id="{09618419-DD6D-4C5D-9CD0-7E25025813AF}"/>
              </a:ext>
            </a:extLst>
          </p:cNvPr>
          <p:cNvSpPr/>
          <p:nvPr/>
        </p:nvSpPr>
        <p:spPr>
          <a:xfrm>
            <a:off x="5824408" y="5174958"/>
            <a:ext cx="2032681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5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893F89-5553-42CE-A03D-E50D1F3DD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661" l="26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83" y="1444916"/>
            <a:ext cx="2924435" cy="29244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A4D541-6143-4F00-AF22-2EF74EB35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100000" l="9375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323" y="1444916"/>
            <a:ext cx="2767840" cy="2780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5EA7F-FC19-4CAB-83B4-28D86389E1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69" l="2326" r="992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55" y="1761361"/>
            <a:ext cx="3005796" cy="26213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ED02D6-C821-4D0C-B53F-4BACAD3DC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09" b="89840" l="2593" r="985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645" y="1992039"/>
            <a:ext cx="3579051" cy="2570818"/>
          </a:xfrm>
          <a:prstGeom prst="rect">
            <a:avLst/>
          </a:prstGeom>
        </p:spPr>
      </p:pic>
      <p:sp>
        <p:nvSpPr>
          <p:cNvPr id="6" name="Snip Same Side Corner Rectangle 18">
            <a:extLst>
              <a:ext uri="{FF2B5EF4-FFF2-40B4-BE49-F238E27FC236}">
                <a16:creationId xmlns:a16="http://schemas.microsoft.com/office/drawing/2014/main" id="{F890053F-E496-449C-9019-0BF9C84F3E0E}"/>
              </a:ext>
            </a:extLst>
          </p:cNvPr>
          <p:cNvSpPr/>
          <p:nvPr/>
        </p:nvSpPr>
        <p:spPr>
          <a:xfrm>
            <a:off x="3914163" y="5225752"/>
            <a:ext cx="5643867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Snip Same Side Corner Rectangle 19">
            <a:extLst>
              <a:ext uri="{FF2B5EF4-FFF2-40B4-BE49-F238E27FC236}">
                <a16:creationId xmlns:a16="http://schemas.microsoft.com/office/drawing/2014/main" id="{3656DEEA-FDB6-43F3-9B07-911E51876B75}"/>
              </a:ext>
            </a:extLst>
          </p:cNvPr>
          <p:cNvSpPr/>
          <p:nvPr/>
        </p:nvSpPr>
        <p:spPr>
          <a:xfrm>
            <a:off x="5719755" y="4995074"/>
            <a:ext cx="2032681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81354A-4411-49ED-9B1A-4A7255B9B770}"/>
              </a:ext>
            </a:extLst>
          </p:cNvPr>
          <p:cNvCxnSpPr>
            <a:cxnSpLocks/>
          </p:cNvCxnSpPr>
          <p:nvPr/>
        </p:nvCxnSpPr>
        <p:spPr>
          <a:xfrm>
            <a:off x="1714594" y="656115"/>
            <a:ext cx="0" cy="54679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E9E714-41C0-4FC7-A49A-E49BA215330C}"/>
              </a:ext>
            </a:extLst>
          </p:cNvPr>
          <p:cNvCxnSpPr>
            <a:cxnSpLocks/>
          </p:cNvCxnSpPr>
          <p:nvPr/>
        </p:nvCxnSpPr>
        <p:spPr>
          <a:xfrm>
            <a:off x="1660548" y="476237"/>
            <a:ext cx="0" cy="5905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091BBF-FD48-49A1-BC99-0A17B25929A6}"/>
              </a:ext>
            </a:extLst>
          </p:cNvPr>
          <p:cNvSpPr txBox="1"/>
          <p:nvPr/>
        </p:nvSpPr>
        <p:spPr>
          <a:xfrm rot="16200000">
            <a:off x="-428228" y="2769617"/>
            <a:ext cx="32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2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CF5F0-19D9-47B9-8728-7A4D86BCB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19" y="857287"/>
            <a:ext cx="3729484" cy="20885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4B2C79-C8B7-48CF-9D21-823F55A38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782" y="934527"/>
            <a:ext cx="3493283" cy="2225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C0EC8F-BA5F-4D29-9638-DD2E4DFE8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438" l="0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004" y="3461637"/>
            <a:ext cx="3170061" cy="1783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EF34DC-124E-44D4-A49D-3C8C4718E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02" y="3047987"/>
            <a:ext cx="3381398" cy="2299848"/>
          </a:xfrm>
          <a:prstGeom prst="rect">
            <a:avLst/>
          </a:prstGeom>
        </p:spPr>
      </p:pic>
      <p:sp>
        <p:nvSpPr>
          <p:cNvPr id="6" name="Snip Same Side Corner Rectangle 18">
            <a:extLst>
              <a:ext uri="{FF2B5EF4-FFF2-40B4-BE49-F238E27FC236}">
                <a16:creationId xmlns:a16="http://schemas.microsoft.com/office/drawing/2014/main" id="{DAAD3ECE-7C75-4138-A78A-B81DEACD3C13}"/>
              </a:ext>
            </a:extLst>
          </p:cNvPr>
          <p:cNvSpPr/>
          <p:nvPr/>
        </p:nvSpPr>
        <p:spPr>
          <a:xfrm>
            <a:off x="3462167" y="5774600"/>
            <a:ext cx="5643867" cy="56896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Snip Same Side Corner Rectangle 9">
            <a:extLst>
              <a:ext uri="{FF2B5EF4-FFF2-40B4-BE49-F238E27FC236}">
                <a16:creationId xmlns:a16="http://schemas.microsoft.com/office/drawing/2014/main" id="{041E49D6-5602-457A-9477-E41657FC6B65}"/>
              </a:ext>
            </a:extLst>
          </p:cNvPr>
          <p:cNvSpPr/>
          <p:nvPr/>
        </p:nvSpPr>
        <p:spPr>
          <a:xfrm>
            <a:off x="5488323" y="5536828"/>
            <a:ext cx="2032681" cy="568960"/>
          </a:xfrm>
          <a:prstGeom prst="snip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5974D6-F3A4-441A-A4C5-D723095A7E06}"/>
              </a:ext>
            </a:extLst>
          </p:cNvPr>
          <p:cNvCxnSpPr>
            <a:cxnSpLocks/>
          </p:cNvCxnSpPr>
          <p:nvPr/>
        </p:nvCxnSpPr>
        <p:spPr>
          <a:xfrm flipH="1">
            <a:off x="1551740" y="433137"/>
            <a:ext cx="13564" cy="5957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90D165-0F4A-45F6-B10D-72B612C5F77E}"/>
              </a:ext>
            </a:extLst>
          </p:cNvPr>
          <p:cNvCxnSpPr>
            <a:cxnSpLocks/>
          </p:cNvCxnSpPr>
          <p:nvPr/>
        </p:nvCxnSpPr>
        <p:spPr>
          <a:xfrm flipH="1">
            <a:off x="1612820" y="433137"/>
            <a:ext cx="43043" cy="59571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D686EC9-7380-467A-865C-B9FBCA578746}"/>
              </a:ext>
            </a:extLst>
          </p:cNvPr>
          <p:cNvSpPr txBox="1"/>
          <p:nvPr/>
        </p:nvSpPr>
        <p:spPr>
          <a:xfrm rot="16200000">
            <a:off x="-489106" y="2651954"/>
            <a:ext cx="32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58277A-BA19-4083-A4D0-54F3A9D1B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26" y="340536"/>
            <a:ext cx="4079938" cy="27150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8B8D9E-967B-4FDF-BBBA-0737F0E086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9" b="983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06" y="3178028"/>
            <a:ext cx="3538298" cy="2324802"/>
          </a:xfrm>
          <a:prstGeom prst="rect">
            <a:avLst/>
          </a:prstGeom>
        </p:spPr>
      </p:pic>
      <p:pic>
        <p:nvPicPr>
          <p:cNvPr id="4" name="Picture 3" descr="download (67).jpg">
            <a:extLst>
              <a:ext uri="{FF2B5EF4-FFF2-40B4-BE49-F238E27FC236}">
                <a16:creationId xmlns:a16="http://schemas.microsoft.com/office/drawing/2014/main" id="{AFB3A87B-CAA4-490C-A3FC-89EA260A1E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2" b="88293" l="0" r="967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1303" y="469837"/>
            <a:ext cx="3464767" cy="2887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47B6B6-B451-4A87-8656-51858F6373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8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03" y="2796028"/>
            <a:ext cx="3946412" cy="28040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9F0AE2-B2D9-4682-B69F-2626BF54AF21}"/>
              </a:ext>
            </a:extLst>
          </p:cNvPr>
          <p:cNvCxnSpPr>
            <a:cxnSpLocks/>
          </p:cNvCxnSpPr>
          <p:nvPr/>
        </p:nvCxnSpPr>
        <p:spPr>
          <a:xfrm>
            <a:off x="1850211" y="469837"/>
            <a:ext cx="76200" cy="5918931"/>
          </a:xfrm>
          <a:prstGeom prst="line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68B8EE6-3FCF-4991-9F82-779EC08D1AC2}"/>
              </a:ext>
            </a:extLst>
          </p:cNvPr>
          <p:cNvCxnSpPr>
            <a:cxnSpLocks/>
          </p:cNvCxnSpPr>
          <p:nvPr/>
        </p:nvCxnSpPr>
        <p:spPr>
          <a:xfrm>
            <a:off x="1745196" y="469837"/>
            <a:ext cx="96785" cy="5918931"/>
          </a:xfrm>
          <a:prstGeom prst="line">
            <a:avLst/>
          </a:prstGeom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5312471-DB36-42CB-9883-4279ADBE3499}"/>
              </a:ext>
            </a:extLst>
          </p:cNvPr>
          <p:cNvSpPr txBox="1"/>
          <p:nvPr/>
        </p:nvSpPr>
        <p:spPr>
          <a:xfrm rot="16200000">
            <a:off x="-449434" y="2197608"/>
            <a:ext cx="3269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nip Same Side Corner Rectangle 14">
            <a:extLst>
              <a:ext uri="{FF2B5EF4-FFF2-40B4-BE49-F238E27FC236}">
                <a16:creationId xmlns:a16="http://schemas.microsoft.com/office/drawing/2014/main" id="{802EF4C3-2545-4CB2-BF49-BF8F5DA81ADB}"/>
              </a:ext>
            </a:extLst>
          </p:cNvPr>
          <p:cNvSpPr/>
          <p:nvPr/>
        </p:nvSpPr>
        <p:spPr>
          <a:xfrm>
            <a:off x="3997290" y="5804131"/>
            <a:ext cx="5643867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Snip Same Side Corner Rectangle 13">
            <a:extLst>
              <a:ext uri="{FF2B5EF4-FFF2-40B4-BE49-F238E27FC236}">
                <a16:creationId xmlns:a16="http://schemas.microsoft.com/office/drawing/2014/main" id="{9845C71C-158E-45BB-8384-213FD84A31D6}"/>
              </a:ext>
            </a:extLst>
          </p:cNvPr>
          <p:cNvSpPr/>
          <p:nvPr/>
        </p:nvSpPr>
        <p:spPr>
          <a:xfrm>
            <a:off x="5802882" y="5406379"/>
            <a:ext cx="2032681" cy="568960"/>
          </a:xfrm>
          <a:prstGeom prst="snip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3" grpId="1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1C11A3-00FE-416B-BC43-5E1B91B0FB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181" y="1083253"/>
            <a:ext cx="7661525" cy="3136788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DF416-C712-41C2-927D-4331347F5D58}"/>
              </a:ext>
            </a:extLst>
          </p:cNvPr>
          <p:cNvSpPr txBox="1"/>
          <p:nvPr/>
        </p:nvSpPr>
        <p:spPr>
          <a:xfrm>
            <a:off x="2894181" y="487588"/>
            <a:ext cx="751973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আমরা কী কী খাবার খাই 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FD64D-8ED4-4FB8-852B-37E2D343F6A2}"/>
              </a:ext>
            </a:extLst>
          </p:cNvPr>
          <p:cNvSpPr txBox="1"/>
          <p:nvPr/>
        </p:nvSpPr>
        <p:spPr>
          <a:xfrm>
            <a:off x="1636294" y="4062663"/>
            <a:ext cx="9745579" cy="584775"/>
          </a:xfrm>
          <a:prstGeom prst="rect">
            <a:avLst/>
          </a:prstGeom>
          <a:noFill/>
          <a:ln w="12700">
            <a:solidFill>
              <a:srgbClr val="CC33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নিচের ছকের মতো একটি ছক তৈরি করে খাবারগুলোকে দুটি দলে সাজাও।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1E3BC5A-48E8-4BD7-AB4E-7D78D9B1A2E1}"/>
              </a:ext>
            </a:extLst>
          </p:cNvPr>
          <p:cNvGrpSpPr/>
          <p:nvPr/>
        </p:nvGrpSpPr>
        <p:grpSpPr>
          <a:xfrm>
            <a:off x="950494" y="4800600"/>
            <a:ext cx="10431379" cy="1600837"/>
            <a:chOff x="838200" y="2971800"/>
            <a:chExt cx="7620000" cy="22402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CFB02C2-F2D6-4054-B3F1-059B231C1F5A}"/>
                </a:ext>
              </a:extLst>
            </p:cNvPr>
            <p:cNvSpPr/>
            <p:nvPr/>
          </p:nvSpPr>
          <p:spPr>
            <a:xfrm>
              <a:off x="838200" y="2971800"/>
              <a:ext cx="3810000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393AFE8-DAE4-47C7-A3EE-A74ACA5AE2AC}"/>
                </a:ext>
              </a:extLst>
            </p:cNvPr>
            <p:cNvSpPr/>
            <p:nvPr/>
          </p:nvSpPr>
          <p:spPr>
            <a:xfrm>
              <a:off x="4648200" y="2971800"/>
              <a:ext cx="3810000" cy="64008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57790F3-9A40-4C83-AD8A-04B58DDA2C72}"/>
                </a:ext>
              </a:extLst>
            </p:cNvPr>
            <p:cNvSpPr/>
            <p:nvPr/>
          </p:nvSpPr>
          <p:spPr>
            <a:xfrm>
              <a:off x="838200" y="361188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3C0E8-52A5-484B-BA86-EA1B32FC2D5C}"/>
                </a:ext>
              </a:extLst>
            </p:cNvPr>
            <p:cNvSpPr/>
            <p:nvPr/>
          </p:nvSpPr>
          <p:spPr>
            <a:xfrm>
              <a:off x="4648200" y="361188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B88B2C5-8EB4-4A77-8A7D-2B35D3086FE5}"/>
                </a:ext>
              </a:extLst>
            </p:cNvPr>
            <p:cNvSpPr/>
            <p:nvPr/>
          </p:nvSpPr>
          <p:spPr>
            <a:xfrm>
              <a:off x="838200" y="4038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73F060-C95A-454B-85A3-5EA8D96687A0}"/>
                </a:ext>
              </a:extLst>
            </p:cNvPr>
            <p:cNvSpPr/>
            <p:nvPr/>
          </p:nvSpPr>
          <p:spPr>
            <a:xfrm>
              <a:off x="4648200" y="4038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F2ACC1-D781-41EF-B036-7D7F6FEDE697}"/>
                </a:ext>
              </a:extLst>
            </p:cNvPr>
            <p:cNvSpPr/>
            <p:nvPr/>
          </p:nvSpPr>
          <p:spPr>
            <a:xfrm>
              <a:off x="838200" y="4419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4BB3AFD-3F95-4777-8D16-041BB87C3A0E}"/>
                </a:ext>
              </a:extLst>
            </p:cNvPr>
            <p:cNvSpPr/>
            <p:nvPr/>
          </p:nvSpPr>
          <p:spPr>
            <a:xfrm>
              <a:off x="4648200" y="4419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9F9AFE3-4847-46A5-A8E2-86000566295D}"/>
                </a:ext>
              </a:extLst>
            </p:cNvPr>
            <p:cNvSpPr/>
            <p:nvPr/>
          </p:nvSpPr>
          <p:spPr>
            <a:xfrm>
              <a:off x="838200" y="4800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A0D22D-EF6B-4E32-B859-72B6DE62D4D1}"/>
                </a:ext>
              </a:extLst>
            </p:cNvPr>
            <p:cNvSpPr/>
            <p:nvPr/>
          </p:nvSpPr>
          <p:spPr>
            <a:xfrm>
              <a:off x="4648200" y="4800600"/>
              <a:ext cx="3810000" cy="41148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3CC565-7394-46F4-ADE9-3F378A6F6365}"/>
                </a:ext>
              </a:extLst>
            </p:cNvPr>
            <p:cNvSpPr txBox="1"/>
            <p:nvPr/>
          </p:nvSpPr>
          <p:spPr>
            <a:xfrm>
              <a:off x="1371600" y="29718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প্রাণী থেকে পাওয়া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0A5D84-DB99-4D0B-BF20-B6EF344643DD}"/>
                </a:ext>
              </a:extLst>
            </p:cNvPr>
            <p:cNvSpPr txBox="1"/>
            <p:nvPr/>
          </p:nvSpPr>
          <p:spPr>
            <a:xfrm>
              <a:off x="5105400" y="29718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উদ্ভিদ থেকে পাওয়া খাদ্য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40BBE160-0187-4ABE-BE93-68893837C832}"/>
              </a:ext>
            </a:extLst>
          </p:cNvPr>
          <p:cNvSpPr/>
          <p:nvPr/>
        </p:nvSpPr>
        <p:spPr>
          <a:xfrm>
            <a:off x="950494" y="1469158"/>
            <a:ext cx="1829974" cy="721895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B682E85C-21A4-46B2-834C-9214BF8BF946}"/>
              </a:ext>
            </a:extLst>
          </p:cNvPr>
          <p:cNvSpPr/>
          <p:nvPr/>
        </p:nvSpPr>
        <p:spPr>
          <a:xfrm>
            <a:off x="4017264" y="540291"/>
            <a:ext cx="4157472" cy="743712"/>
          </a:xfrm>
          <a:prstGeom prst="flowChartTermina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প্পপ্প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Same Side Corner Rectangle 3">
            <a:extLst>
              <a:ext uri="{FF2B5EF4-FFF2-40B4-BE49-F238E27FC236}">
                <a16:creationId xmlns:a16="http://schemas.microsoft.com/office/drawing/2014/main" id="{27C2AA1F-B0CF-4AE1-945A-98477085334E}"/>
              </a:ext>
            </a:extLst>
          </p:cNvPr>
          <p:cNvSpPr/>
          <p:nvPr/>
        </p:nvSpPr>
        <p:spPr>
          <a:xfrm>
            <a:off x="4968240" y="552483"/>
            <a:ext cx="2255520" cy="719328"/>
          </a:xfrm>
          <a:prstGeom prst="snip2Same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10545D-7CC9-4C8D-A53A-124DF80E09A4}"/>
              </a:ext>
            </a:extLst>
          </p:cNvPr>
          <p:cNvGrpSpPr/>
          <p:nvPr/>
        </p:nvGrpSpPr>
        <p:grpSpPr>
          <a:xfrm>
            <a:off x="3403600" y="1453745"/>
            <a:ext cx="5384800" cy="734527"/>
            <a:chOff x="7242048" y="-979342"/>
            <a:chExt cx="5384800" cy="73452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EC00CE1-2D51-4ED8-ACD5-85232A1293F5}"/>
                </a:ext>
              </a:extLst>
            </p:cNvPr>
            <p:cNvSpPr/>
            <p:nvPr/>
          </p:nvSpPr>
          <p:spPr>
            <a:xfrm>
              <a:off x="7242048" y="-834095"/>
              <a:ext cx="5384800" cy="58928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nip Same Side Corner Rectangle 6">
              <a:extLst>
                <a:ext uri="{FF2B5EF4-FFF2-40B4-BE49-F238E27FC236}">
                  <a16:creationId xmlns:a16="http://schemas.microsoft.com/office/drawing/2014/main" id="{D3ECD83B-B592-434F-B189-2A7B084112E5}"/>
                </a:ext>
              </a:extLst>
            </p:cNvPr>
            <p:cNvSpPr/>
            <p:nvPr/>
          </p:nvSpPr>
          <p:spPr>
            <a:xfrm>
              <a:off x="7526528" y="-979342"/>
              <a:ext cx="4815840" cy="568960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পুষ্টি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বুঝি</a:t>
              </a:r>
              <a:r>
                <a:rPr lang="en-US" sz="36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C5490A5-D403-41CC-A36B-7998118E6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27" y="2421032"/>
            <a:ext cx="6990346" cy="21617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AB663BD-1452-4A52-9354-A317F9CB4EE9}"/>
              </a:ext>
            </a:extLst>
          </p:cNvPr>
          <p:cNvSpPr txBox="1"/>
          <p:nvPr/>
        </p:nvSpPr>
        <p:spPr>
          <a:xfrm>
            <a:off x="693401" y="4935842"/>
            <a:ext cx="10953168" cy="1200329"/>
          </a:xfrm>
          <a:prstGeom prst="rect">
            <a:avLst/>
          </a:prstGeom>
          <a:noFill/>
          <a:ln w="38100">
            <a:solidFill>
              <a:srgbClr val="D41E86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জীবদেহের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বেঁচে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খাদ্য থেকেই  পুষ্টি পেয়ে থাকি। </a:t>
            </a:r>
          </a:p>
        </p:txBody>
      </p:sp>
    </p:spTree>
    <p:extLst>
      <p:ext uri="{BB962C8B-B14F-4D97-AF65-F5344CB8AC3E}">
        <p14:creationId xmlns:p14="http://schemas.microsoft.com/office/powerpoint/2010/main" val="1351798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594AA1-7FA9-4142-8161-C2FA496A2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09" y="1116053"/>
            <a:ext cx="4495801" cy="5347787"/>
          </a:xfrm>
          <a:prstGeom prst="rect">
            <a:avLst/>
          </a:prstGeom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2D879DE2-5AC7-4899-B97F-B2A8D32058CF}"/>
              </a:ext>
            </a:extLst>
          </p:cNvPr>
          <p:cNvSpPr/>
          <p:nvPr/>
        </p:nvSpPr>
        <p:spPr>
          <a:xfrm>
            <a:off x="4788568" y="491661"/>
            <a:ext cx="4896853" cy="614865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পাঠ্যাংশটুকু নিরবে পড়।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755B4D-7213-463F-B338-274A0CA1D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52" y="491661"/>
            <a:ext cx="2177716" cy="1049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FB48F0-AE14-4734-AC39-42D45ABFB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901" y="1116053"/>
            <a:ext cx="56769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4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03B10E-7FF5-4DFF-B2DB-BFAB12D937C6}"/>
              </a:ext>
            </a:extLst>
          </p:cNvPr>
          <p:cNvSpPr txBox="1"/>
          <p:nvPr/>
        </p:nvSpPr>
        <p:spPr>
          <a:xfrm>
            <a:off x="3792015" y="609109"/>
            <a:ext cx="4582701" cy="1015663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উপাদানসমূহ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25A73C-906D-4F76-A5A8-75572C05BEDE}"/>
              </a:ext>
            </a:extLst>
          </p:cNvPr>
          <p:cNvSpPr/>
          <p:nvPr/>
        </p:nvSpPr>
        <p:spPr>
          <a:xfrm>
            <a:off x="3773082" y="1775818"/>
            <a:ext cx="23695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1E82E0-CF1E-4C32-B29A-DC7B7E13E8FD}"/>
              </a:ext>
            </a:extLst>
          </p:cNvPr>
          <p:cNvSpPr/>
          <p:nvPr/>
        </p:nvSpPr>
        <p:spPr>
          <a:xfrm>
            <a:off x="3748995" y="2736502"/>
            <a:ext cx="2201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B4DB0-2921-4C8D-A8B3-0F2E887DFDB2}"/>
              </a:ext>
            </a:extLst>
          </p:cNvPr>
          <p:cNvSpPr/>
          <p:nvPr/>
        </p:nvSpPr>
        <p:spPr>
          <a:xfrm>
            <a:off x="3792015" y="3644833"/>
            <a:ext cx="17331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624496-462B-44C7-B2CE-D1021A0E07C8}"/>
              </a:ext>
            </a:extLst>
          </p:cNvPr>
          <p:cNvSpPr/>
          <p:nvPr/>
        </p:nvSpPr>
        <p:spPr>
          <a:xfrm>
            <a:off x="3748995" y="4403948"/>
            <a:ext cx="5886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B35088-6B2A-47D6-8306-E4E7D0B6FBDB}"/>
              </a:ext>
            </a:extLst>
          </p:cNvPr>
          <p:cNvSpPr/>
          <p:nvPr/>
        </p:nvSpPr>
        <p:spPr>
          <a:xfrm>
            <a:off x="2622777" y="5195745"/>
            <a:ext cx="8138984" cy="1077218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হজম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দেহে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শোষণের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8001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1310CABD-1F51-4EA1-A233-E64E5779C435}"/>
              </a:ext>
            </a:extLst>
          </p:cNvPr>
          <p:cNvSpPr/>
          <p:nvPr/>
        </p:nvSpPr>
        <p:spPr>
          <a:xfrm>
            <a:off x="4703891" y="298433"/>
            <a:ext cx="2937164" cy="77585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আমিষ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BA1B3-8178-40E3-BB43-22A6B9DAD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7" b="88312" l="917" r="99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42" y="805627"/>
            <a:ext cx="3114675" cy="146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C1FBD8-C2CD-40F8-800D-A9D2D4CB31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94" b="92216" l="9934" r="894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465" y="1193700"/>
            <a:ext cx="2876550" cy="1590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C4F6F9-239F-44BD-8219-2269D64FD1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595" l="9966" r="896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60" y="2465589"/>
            <a:ext cx="3241070" cy="192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7D6F5-F236-450E-AD2B-BA37845F74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305" l="9507" r="91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641" y="2571098"/>
            <a:ext cx="2705100" cy="16859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57D92-D1B0-4E90-91F3-9C32FCB38C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39" b="97423" l="9653" r="953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162" y="764073"/>
            <a:ext cx="2466975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215EA8-F721-4B42-B04B-F0902EA77B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23" y="2127597"/>
            <a:ext cx="2066925" cy="2219325"/>
          </a:xfrm>
          <a:prstGeom prst="rect">
            <a:avLst/>
          </a:prstGeom>
        </p:spPr>
      </p:pic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CD87A806-6A67-4B69-8B94-6D3F4A15E3AE}"/>
              </a:ext>
            </a:extLst>
          </p:cNvPr>
          <p:cNvSpPr/>
          <p:nvPr/>
        </p:nvSpPr>
        <p:spPr>
          <a:xfrm>
            <a:off x="2931732" y="4108734"/>
            <a:ext cx="6481482" cy="2362686"/>
          </a:xfrm>
          <a:prstGeom prst="flowChartDecis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গঠন,মাংসপেশির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ক্ষয়পূরণ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9AA44-10FF-42E4-99F4-FA14F2F65316}"/>
              </a:ext>
            </a:extLst>
          </p:cNvPr>
          <p:cNvSpPr txBox="1"/>
          <p:nvPr/>
        </p:nvSpPr>
        <p:spPr>
          <a:xfrm>
            <a:off x="2083970" y="1388216"/>
            <a:ext cx="1954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A3E18D-D823-40AA-8111-489508E33269}"/>
              </a:ext>
            </a:extLst>
          </p:cNvPr>
          <p:cNvSpPr txBox="1"/>
          <p:nvPr/>
        </p:nvSpPr>
        <p:spPr>
          <a:xfrm>
            <a:off x="1039045" y="3654893"/>
            <a:ext cx="239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মুরগির রোস্ট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F0979-F4BD-4B7F-B1BF-48F65507323C}"/>
              </a:ext>
            </a:extLst>
          </p:cNvPr>
          <p:cNvSpPr txBox="1"/>
          <p:nvPr/>
        </p:nvSpPr>
        <p:spPr>
          <a:xfrm>
            <a:off x="6743422" y="2096102"/>
            <a:ext cx="120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ডিম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60EF8-4354-4FD4-BF82-6D4189F7F7DB}"/>
              </a:ext>
            </a:extLst>
          </p:cNvPr>
          <p:cNvSpPr txBox="1"/>
          <p:nvPr/>
        </p:nvSpPr>
        <p:spPr>
          <a:xfrm>
            <a:off x="9510836" y="1388216"/>
            <a:ext cx="1726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শিমের বিচি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25557-31E7-4E4E-A4F9-E72A9366CC0C}"/>
              </a:ext>
            </a:extLst>
          </p:cNvPr>
          <p:cNvSpPr txBox="1"/>
          <p:nvPr/>
        </p:nvSpPr>
        <p:spPr>
          <a:xfrm>
            <a:off x="10510041" y="3490356"/>
            <a:ext cx="1143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C54933-7924-42AA-A446-59E8915BBA38}"/>
              </a:ext>
            </a:extLst>
          </p:cNvPr>
          <p:cNvSpPr txBox="1"/>
          <p:nvPr/>
        </p:nvSpPr>
        <p:spPr>
          <a:xfrm>
            <a:off x="7099769" y="3294756"/>
            <a:ext cx="6376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শিমের বিচি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7EB8D5A8-5A40-400F-AD7D-0D6B07D14DE4}"/>
              </a:ext>
            </a:extLst>
          </p:cNvPr>
          <p:cNvSpPr/>
          <p:nvPr/>
        </p:nvSpPr>
        <p:spPr>
          <a:xfrm>
            <a:off x="4932219" y="286616"/>
            <a:ext cx="3228109" cy="8728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E8CAD7DF-E351-46F6-BA66-21DD9051A168}"/>
              </a:ext>
            </a:extLst>
          </p:cNvPr>
          <p:cNvSpPr/>
          <p:nvPr/>
        </p:nvSpPr>
        <p:spPr>
          <a:xfrm>
            <a:off x="5077691" y="383598"/>
            <a:ext cx="2937164" cy="7758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32C86D-4002-4072-A7C9-7E6E06774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7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65" y="2639574"/>
            <a:ext cx="2828925" cy="14648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7BE6DB-C0CA-419A-8DDB-94741CEEFC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63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218" y="2599445"/>
            <a:ext cx="2533650" cy="1800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5B6371-E045-44B7-934A-D33B7B378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99" b="9835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83" y="2561357"/>
            <a:ext cx="2638425" cy="1733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19AE32-1F21-4031-A073-2B4534DC2C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910" y="414123"/>
            <a:ext cx="3042313" cy="20245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E2D1FA-0B27-4795-8E45-96C67563E8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30" b="9631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85" y="2504247"/>
            <a:ext cx="2219325" cy="2066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DDB548-0F5E-499A-974B-2CDD8EFC34F7}"/>
              </a:ext>
            </a:extLst>
          </p:cNvPr>
          <p:cNvSpPr txBox="1"/>
          <p:nvPr/>
        </p:nvSpPr>
        <p:spPr>
          <a:xfrm>
            <a:off x="827316" y="4471597"/>
            <a:ext cx="106256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শস্য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করার জন্য প্রয়োজনীয় শক্তি আমরা শর্করা থেকে পেয়ে থাকি।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8310FE-3A08-4E17-9999-C717AD68240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69" r="52026"/>
          <a:stretch/>
        </p:blipFill>
        <p:spPr>
          <a:xfrm>
            <a:off x="3083991" y="763648"/>
            <a:ext cx="1666863" cy="15785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1CB598-EF61-4B53-8E84-1969587EE1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74" t="25916" r="12221" b="13334"/>
          <a:stretch/>
        </p:blipFill>
        <p:spPr>
          <a:xfrm>
            <a:off x="5461978" y="1188196"/>
            <a:ext cx="2016422" cy="13731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ACD9C79-42EE-4DD0-99C7-6AFC3D59E3B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997" r="79895" b="12407"/>
          <a:stretch/>
        </p:blipFill>
        <p:spPr>
          <a:xfrm>
            <a:off x="827316" y="908377"/>
            <a:ext cx="1976005" cy="1431758"/>
          </a:xfrm>
          <a:prstGeom prst="rect">
            <a:avLst/>
          </a:prstGeom>
          <a:ln w="19050">
            <a:solidFill>
              <a:srgbClr val="00B05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7DC142-CDDE-4742-80D7-CD3B5A9C3EBB}"/>
              </a:ext>
            </a:extLst>
          </p:cNvPr>
          <p:cNvSpPr txBox="1"/>
          <p:nvPr/>
        </p:nvSpPr>
        <p:spPr>
          <a:xfrm>
            <a:off x="1159206" y="1458790"/>
            <a:ext cx="185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55AD32-7C5F-44EE-AC2D-4E29C79169A7}"/>
              </a:ext>
            </a:extLst>
          </p:cNvPr>
          <p:cNvSpPr txBox="1"/>
          <p:nvPr/>
        </p:nvSpPr>
        <p:spPr>
          <a:xfrm>
            <a:off x="3809397" y="1379434"/>
            <a:ext cx="8768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4A712E-88F9-4BEC-9F72-6B17DE5EE2AD}"/>
              </a:ext>
            </a:extLst>
          </p:cNvPr>
          <p:cNvSpPr txBox="1"/>
          <p:nvPr/>
        </p:nvSpPr>
        <p:spPr>
          <a:xfrm>
            <a:off x="2228965" y="3428132"/>
            <a:ext cx="983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ভুট্টা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6DD1B9-A5E9-44ED-8D52-3FA6B508F9AE}"/>
              </a:ext>
            </a:extLst>
          </p:cNvPr>
          <p:cNvSpPr txBox="1"/>
          <p:nvPr/>
        </p:nvSpPr>
        <p:spPr>
          <a:xfrm>
            <a:off x="5287696" y="3664964"/>
            <a:ext cx="1252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39C765-7683-47F5-BE28-60118495583B}"/>
              </a:ext>
            </a:extLst>
          </p:cNvPr>
          <p:cNvSpPr txBox="1"/>
          <p:nvPr/>
        </p:nvSpPr>
        <p:spPr>
          <a:xfrm>
            <a:off x="7357276" y="3664076"/>
            <a:ext cx="11189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চিনি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316E90-D1CA-4BBF-9DB1-98D37930149E}"/>
              </a:ext>
            </a:extLst>
          </p:cNvPr>
          <p:cNvSpPr txBox="1"/>
          <p:nvPr/>
        </p:nvSpPr>
        <p:spPr>
          <a:xfrm>
            <a:off x="6716962" y="1961026"/>
            <a:ext cx="1309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আটা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693147-2624-40CE-AC34-3100989521D1}"/>
              </a:ext>
            </a:extLst>
          </p:cNvPr>
          <p:cNvSpPr txBox="1"/>
          <p:nvPr/>
        </p:nvSpPr>
        <p:spPr>
          <a:xfrm>
            <a:off x="10539663" y="1379434"/>
            <a:ext cx="1552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রুটি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364FCB-D533-434B-917F-947384D595F1}"/>
              </a:ext>
            </a:extLst>
          </p:cNvPr>
          <p:cNvSpPr txBox="1"/>
          <p:nvPr/>
        </p:nvSpPr>
        <p:spPr>
          <a:xfrm>
            <a:off x="10431379" y="3751297"/>
            <a:ext cx="818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75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5">
            <a:extLst>
              <a:ext uri="{FF2B5EF4-FFF2-40B4-BE49-F238E27FC236}">
                <a16:creationId xmlns:a16="http://schemas.microsoft.com/office/drawing/2014/main" id="{CC20388E-9AC9-40F2-B125-A3B916581EB3}"/>
              </a:ext>
            </a:extLst>
          </p:cNvPr>
          <p:cNvSpPr/>
          <p:nvPr/>
        </p:nvSpPr>
        <p:spPr>
          <a:xfrm>
            <a:off x="4275727" y="606234"/>
            <a:ext cx="3640546" cy="1007692"/>
          </a:xfrm>
          <a:prstGeom prst="star16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8BE010-695B-4F88-81F3-34B837AD3C5E}"/>
              </a:ext>
            </a:extLst>
          </p:cNvPr>
          <p:cNvSpPr/>
          <p:nvPr/>
        </p:nvSpPr>
        <p:spPr>
          <a:xfrm>
            <a:off x="226618" y="4107740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রনদা গাঙ্গুলী 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সহকারী শিক্ষক 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মধ্য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া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ি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ু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সরকারি প্রাথমিক বিদ্যালয় 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তাহিরপুর, সুনামগঞ্জ।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F66FCA-35C8-427D-8B0B-F8C5659BFE39}"/>
              </a:ext>
            </a:extLst>
          </p:cNvPr>
          <p:cNvSpPr/>
          <p:nvPr/>
        </p:nvSpPr>
        <p:spPr>
          <a:xfrm>
            <a:off x="6096000" y="308169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বিষয়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 প্রাথমিক বিজ্ঞান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শ্রেণি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 </a:t>
            </a: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তৃতীয়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অধ্যায়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০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7, </a:t>
            </a:r>
            <a:r>
              <a:rPr lang="en-US" sz="3200" b="1" dirty="0" err="1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পাঠঃ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পাঠ্যাংশঃ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IN" sz="3200" b="1" dirty="0"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সময়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ঃ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৪০ মিনিট ।</a:t>
            </a:r>
          </a:p>
          <a:p>
            <a:pPr algn="ctr"/>
            <a:r>
              <a:rPr lang="bn-BD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তারিখঃ </a:t>
            </a:r>
            <a:r>
              <a:rPr lang="en-US" sz="3200" b="1" dirty="0"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২২ /০৭/২০২০</a:t>
            </a:r>
            <a:endParaRPr lang="en-US" sz="3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FCD0B5-945F-4689-8E6B-7425A2CB2303}"/>
              </a:ext>
            </a:extLst>
          </p:cNvPr>
          <p:cNvCxnSpPr>
            <a:cxnSpLocks/>
          </p:cNvCxnSpPr>
          <p:nvPr/>
        </p:nvCxnSpPr>
        <p:spPr>
          <a:xfrm>
            <a:off x="6208295" y="3573379"/>
            <a:ext cx="0" cy="23341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5D391B-B3F4-4E5E-9C34-432EC9EFF31F}"/>
              </a:ext>
            </a:extLst>
          </p:cNvPr>
          <p:cNvCxnSpPr>
            <a:cxnSpLocks/>
          </p:cNvCxnSpPr>
          <p:nvPr/>
        </p:nvCxnSpPr>
        <p:spPr>
          <a:xfrm>
            <a:off x="6322618" y="2851484"/>
            <a:ext cx="0" cy="3372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3189AA-49FD-4BF0-8DB6-698071C92703}"/>
              </a:ext>
            </a:extLst>
          </p:cNvPr>
          <p:cNvCxnSpPr>
            <a:cxnSpLocks/>
          </p:cNvCxnSpPr>
          <p:nvPr/>
        </p:nvCxnSpPr>
        <p:spPr>
          <a:xfrm>
            <a:off x="6436895" y="3573379"/>
            <a:ext cx="0" cy="2249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77AF76D-7254-4B8C-A34B-1F18FC7EF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2" t="13860" r="36051" b="40103"/>
          <a:stretch/>
        </p:blipFill>
        <p:spPr>
          <a:xfrm>
            <a:off x="1871010" y="769188"/>
            <a:ext cx="2404718" cy="3157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9837E1-E7BD-4890-923E-048D13DD7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65" t="16023" r="31086" b="15743"/>
          <a:stretch/>
        </p:blipFill>
        <p:spPr>
          <a:xfrm>
            <a:off x="8984799" y="647554"/>
            <a:ext cx="1614937" cy="2055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6934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1C6D227-37DF-4A3E-8D9F-F390D4837B2F}"/>
              </a:ext>
            </a:extLst>
          </p:cNvPr>
          <p:cNvSpPr/>
          <p:nvPr/>
        </p:nvSpPr>
        <p:spPr>
          <a:xfrm>
            <a:off x="4954797" y="526473"/>
            <a:ext cx="2937164" cy="7758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0BFA5-EF0A-4BF8-889F-FBA269900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10" y="1706873"/>
            <a:ext cx="2143125" cy="2143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63F4F1-A56A-4811-A097-D6AC9E342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51" y="1173403"/>
            <a:ext cx="2559619" cy="255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BB6E5B-6D86-4F07-9857-55EC94247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011" l="3249" r="967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798" y="1791067"/>
            <a:ext cx="2638425" cy="1733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697500-CB03-44B5-A878-3C0E21217E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8" b="100000" l="6273" r="896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23" y="1358449"/>
            <a:ext cx="2581275" cy="177165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61C4F7D4-8266-4B1B-811F-E7E400FC983C}"/>
              </a:ext>
            </a:extLst>
          </p:cNvPr>
          <p:cNvSpPr/>
          <p:nvPr/>
        </p:nvSpPr>
        <p:spPr>
          <a:xfrm>
            <a:off x="901393" y="4383360"/>
            <a:ext cx="397042" cy="209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FC691E5-0EA0-45E6-BAF9-1B19FE61D74F}"/>
              </a:ext>
            </a:extLst>
          </p:cNvPr>
          <p:cNvSpPr/>
          <p:nvPr/>
        </p:nvSpPr>
        <p:spPr>
          <a:xfrm>
            <a:off x="901393" y="5286162"/>
            <a:ext cx="397042" cy="209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D0D1A2-D6FF-4C38-A6C1-F023410A6985}"/>
              </a:ext>
            </a:extLst>
          </p:cNvPr>
          <p:cNvSpPr txBox="1"/>
          <p:nvPr/>
        </p:nvSpPr>
        <p:spPr>
          <a:xfrm>
            <a:off x="1353578" y="4165108"/>
            <a:ext cx="4742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 জোগায় ও দেহ গরম রাখে।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D6EDDA-08CE-49F7-93F7-6BABAC8328F5}"/>
              </a:ext>
            </a:extLst>
          </p:cNvPr>
          <p:cNvSpPr txBox="1"/>
          <p:nvPr/>
        </p:nvSpPr>
        <p:spPr>
          <a:xfrm>
            <a:off x="1298435" y="5067910"/>
            <a:ext cx="6376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গঠনেও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চর্বি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9632E8-D63A-41E4-AB43-6A8C61739FFF}"/>
              </a:ext>
            </a:extLst>
          </p:cNvPr>
          <p:cNvSpPr txBox="1"/>
          <p:nvPr/>
        </p:nvSpPr>
        <p:spPr>
          <a:xfrm>
            <a:off x="2568121" y="2928437"/>
            <a:ext cx="757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31A0D8-D076-4982-AC25-4345F32D9316}"/>
              </a:ext>
            </a:extLst>
          </p:cNvPr>
          <p:cNvSpPr txBox="1"/>
          <p:nvPr/>
        </p:nvSpPr>
        <p:spPr>
          <a:xfrm>
            <a:off x="4307305" y="3130099"/>
            <a:ext cx="226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সয়াবিন তৈল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A70712-E737-473B-B3C6-2EFB87A9DF0E}"/>
              </a:ext>
            </a:extLst>
          </p:cNvPr>
          <p:cNvSpPr txBox="1"/>
          <p:nvPr/>
        </p:nvSpPr>
        <p:spPr>
          <a:xfrm>
            <a:off x="6873283" y="3020770"/>
            <a:ext cx="1784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মাখন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162A7A-C94C-4AD5-9833-56894F76AEF5}"/>
              </a:ext>
            </a:extLst>
          </p:cNvPr>
          <p:cNvSpPr txBox="1"/>
          <p:nvPr/>
        </p:nvSpPr>
        <p:spPr>
          <a:xfrm>
            <a:off x="10667930" y="2271556"/>
            <a:ext cx="1346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পনির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8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5200A9EC-5A2E-469C-AD54-2897A45E4E07}"/>
              </a:ext>
            </a:extLst>
          </p:cNvPr>
          <p:cNvSpPr/>
          <p:nvPr/>
        </p:nvSpPr>
        <p:spPr>
          <a:xfrm>
            <a:off x="3211562" y="432958"/>
            <a:ext cx="5444837" cy="7238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DAAD052B-5B6A-4EB8-A9C9-8FBB13A3400C}"/>
              </a:ext>
            </a:extLst>
          </p:cNvPr>
          <p:cNvSpPr/>
          <p:nvPr/>
        </p:nvSpPr>
        <p:spPr>
          <a:xfrm>
            <a:off x="3378776" y="549861"/>
            <a:ext cx="5434447" cy="775854"/>
          </a:xfrm>
          <a:prstGeom prst="roundRect">
            <a:avLst/>
          </a:prstGeom>
          <a:solidFill>
            <a:schemeClr val="accent4">
              <a:lumMod val="7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8361E-D4D2-460B-8CC7-DB2617550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13" y="1532231"/>
            <a:ext cx="3487294" cy="2064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7EED0-A307-40EE-9DD5-E4505C51A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890" y="1570801"/>
            <a:ext cx="3605497" cy="202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18EA1F6E-68D7-4F68-A7D1-BCBF8CAAFD68}"/>
              </a:ext>
            </a:extLst>
          </p:cNvPr>
          <p:cNvSpPr/>
          <p:nvPr/>
        </p:nvSpPr>
        <p:spPr>
          <a:xfrm>
            <a:off x="1038726" y="4243812"/>
            <a:ext cx="10446328" cy="2064327"/>
          </a:xfrm>
          <a:prstGeom prst="roundRect">
            <a:avLst/>
          </a:prstGeom>
          <a:solidFill>
            <a:srgbClr val="FFC000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FD26230C-A9FE-4CAE-88B3-014AB67EED8C}"/>
              </a:ext>
            </a:extLst>
          </p:cNvPr>
          <p:cNvSpPr/>
          <p:nvPr/>
        </p:nvSpPr>
        <p:spPr>
          <a:xfrm>
            <a:off x="872835" y="4080160"/>
            <a:ext cx="10446328" cy="20643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কর্মক্ষম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805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5">
            <a:extLst>
              <a:ext uri="{FF2B5EF4-FFF2-40B4-BE49-F238E27FC236}">
                <a16:creationId xmlns:a16="http://schemas.microsoft.com/office/drawing/2014/main" id="{D9C73ED2-D05A-45F0-A779-37981ECD84A0}"/>
              </a:ext>
            </a:extLst>
          </p:cNvPr>
          <p:cNvSpPr/>
          <p:nvPr/>
        </p:nvSpPr>
        <p:spPr>
          <a:xfrm>
            <a:off x="4663053" y="456102"/>
            <a:ext cx="2865893" cy="768347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bn-IN" sz="5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1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bn-IN" sz="51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D18D6-C631-40F5-A9B5-A8340D76D185}"/>
              </a:ext>
            </a:extLst>
          </p:cNvPr>
          <p:cNvSpPr txBox="1"/>
          <p:nvPr/>
        </p:nvSpPr>
        <p:spPr>
          <a:xfrm>
            <a:off x="1306735" y="1322628"/>
            <a:ext cx="10084904" cy="707886"/>
          </a:xfrm>
          <a:prstGeom prst="rect">
            <a:avLst/>
          </a:prstGeom>
          <a:noFill/>
          <a:ln w="38100">
            <a:solidFill>
              <a:srgbClr val="D41E86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CF43E6-FB15-4F8F-BC62-D2FBC4626D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53949"/>
              </p:ext>
            </p:extLst>
          </p:nvPr>
        </p:nvGraphicFramePr>
        <p:xfrm>
          <a:off x="2526631" y="2128693"/>
          <a:ext cx="7507705" cy="42108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6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20971">
                <a:tc>
                  <a:txBody>
                    <a:bodyPr/>
                    <a:lstStyle/>
                    <a:p>
                      <a:pPr algn="ctr"/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খাদ্যের </a:t>
                      </a:r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পুষ্টি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</a:t>
                      </a:r>
                      <a:r>
                        <a:rPr lang="bn-BD" sz="3600" b="1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দান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কাজ</a:t>
                      </a:r>
                      <a:endParaRPr lang="en-US" sz="3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3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85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A95DA032-D768-4B11-AC6E-358EB882E192}"/>
              </a:ext>
            </a:extLst>
          </p:cNvPr>
          <p:cNvSpPr/>
          <p:nvPr/>
        </p:nvSpPr>
        <p:spPr>
          <a:xfrm>
            <a:off x="1192161" y="411000"/>
            <a:ext cx="1956930" cy="720513"/>
          </a:xfrm>
          <a:prstGeom prst="round2DiagRect">
            <a:avLst>
              <a:gd name="adj1" fmla="val 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r>
              <a:rPr lang="bn-IN" sz="48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8191D-8791-449D-AEE4-B9F6B4A41B3D}"/>
              </a:ext>
            </a:extLst>
          </p:cNvPr>
          <p:cNvSpPr txBox="1"/>
          <p:nvPr/>
        </p:nvSpPr>
        <p:spPr>
          <a:xfrm>
            <a:off x="2717666" y="455492"/>
            <a:ext cx="8903133" cy="592936"/>
          </a:xfrm>
          <a:prstGeom prst="rect">
            <a:avLst/>
          </a:prstGeom>
          <a:noFill/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বামপাশের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বাক্যাংশের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বাক্যাংশ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EDD22-676A-4CB8-8C3E-A10E5344935C}"/>
              </a:ext>
            </a:extLst>
          </p:cNvPr>
          <p:cNvSpPr txBox="1"/>
          <p:nvPr/>
        </p:nvSpPr>
        <p:spPr>
          <a:xfrm>
            <a:off x="3066340" y="1653471"/>
            <a:ext cx="1600200" cy="7148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বাম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AF232F-7562-4905-9325-3EB88430EFC9}"/>
              </a:ext>
            </a:extLst>
          </p:cNvPr>
          <p:cNvSpPr txBox="1"/>
          <p:nvPr/>
        </p:nvSpPr>
        <p:spPr>
          <a:xfrm>
            <a:off x="7868158" y="1579180"/>
            <a:ext cx="1524000" cy="714803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8292" tIns="49145" rIns="98292" bIns="49145" rtlCol="0">
            <a:spAutoFit/>
          </a:bodyPr>
          <a:lstStyle/>
          <a:p>
            <a:pPr algn="ctr"/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ডান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BAF03E0-F004-428B-BEA1-30FA90E5A0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651923"/>
              </p:ext>
            </p:extLst>
          </p:nvPr>
        </p:nvGraphicFramePr>
        <p:xfrm>
          <a:off x="1686406" y="2487745"/>
          <a:ext cx="9067800" cy="3741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67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ক)</a:t>
                      </a:r>
                      <a:r>
                        <a:rPr lang="en-US" sz="3600" b="1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পনির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আমিষ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367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খ)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চাউল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591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গ)</a:t>
                      </a:r>
                      <a:r>
                        <a:rPr lang="en-US" sz="3600" b="1" baseline="0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রোগ</a:t>
                      </a:r>
                      <a:r>
                        <a:rPr lang="en-US" sz="3600" b="1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প্রতিরোধ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চর্বি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67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C0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ঘ) </a:t>
                      </a:r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মাছ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শর্করা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1AFAB3-3B70-4518-9B30-4E2B4130EFC7}"/>
              </a:ext>
            </a:extLst>
          </p:cNvPr>
          <p:cNvCxnSpPr>
            <a:cxnSpLocks/>
          </p:cNvCxnSpPr>
          <p:nvPr/>
        </p:nvCxnSpPr>
        <p:spPr>
          <a:xfrm flipV="1">
            <a:off x="3248526" y="3017791"/>
            <a:ext cx="3188369" cy="25407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9C0A33-D9C0-439E-A8BF-FA2098E90C34}"/>
              </a:ext>
            </a:extLst>
          </p:cNvPr>
          <p:cNvCxnSpPr>
            <a:cxnSpLocks/>
          </p:cNvCxnSpPr>
          <p:nvPr/>
        </p:nvCxnSpPr>
        <p:spPr>
          <a:xfrm>
            <a:off x="3458344" y="3017791"/>
            <a:ext cx="2761962" cy="17558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D6BE9B-BD50-4787-BDB8-F5893C92D0B8}"/>
              </a:ext>
            </a:extLst>
          </p:cNvPr>
          <p:cNvCxnSpPr>
            <a:cxnSpLocks/>
          </p:cNvCxnSpPr>
          <p:nvPr/>
        </p:nvCxnSpPr>
        <p:spPr>
          <a:xfrm>
            <a:off x="3066340" y="3895692"/>
            <a:ext cx="3246447" cy="14509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5A6ED3-216A-4CD2-8683-0168C5D57172}"/>
              </a:ext>
            </a:extLst>
          </p:cNvPr>
          <p:cNvCxnSpPr>
            <a:cxnSpLocks/>
          </p:cNvCxnSpPr>
          <p:nvPr/>
        </p:nvCxnSpPr>
        <p:spPr>
          <a:xfrm flipV="1">
            <a:off x="4247127" y="3895692"/>
            <a:ext cx="2182997" cy="9879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0775F461-780E-4642-AE06-9D4C95FD3FA3}"/>
              </a:ext>
            </a:extLst>
          </p:cNvPr>
          <p:cNvSpPr/>
          <p:nvPr/>
        </p:nvSpPr>
        <p:spPr>
          <a:xfrm rot="10800000" flipV="1">
            <a:off x="1233733" y="1201562"/>
            <a:ext cx="9973145" cy="51070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292" tIns="49145" rIns="98292" bIns="491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53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ownload (93).jpg">
            <a:extLst>
              <a:ext uri="{FF2B5EF4-FFF2-40B4-BE49-F238E27FC236}">
                <a16:creationId xmlns:a16="http://schemas.microsoft.com/office/drawing/2014/main" id="{3B8B250D-9C73-4817-B32D-6F9C616F6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534" y="744696"/>
            <a:ext cx="2016978" cy="1330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58E50581-BD31-44EA-9A72-7A6386FD1EF5}"/>
              </a:ext>
            </a:extLst>
          </p:cNvPr>
          <p:cNvSpPr/>
          <p:nvPr/>
        </p:nvSpPr>
        <p:spPr>
          <a:xfrm>
            <a:off x="4663684" y="593525"/>
            <a:ext cx="4570681" cy="9975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317F730C-B00C-4644-BF6A-A206EAF16A5F}"/>
              </a:ext>
            </a:extLst>
          </p:cNvPr>
          <p:cNvSpPr/>
          <p:nvPr/>
        </p:nvSpPr>
        <p:spPr>
          <a:xfrm>
            <a:off x="939801" y="2558411"/>
            <a:ext cx="10729578" cy="30162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4682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979F0B-1AE3-4C82-8A6F-63571325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26" y="496166"/>
            <a:ext cx="7744029" cy="3305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CBD222-7C40-4BB9-B117-A342317797B4}"/>
              </a:ext>
            </a:extLst>
          </p:cNvPr>
          <p:cNvSpPr txBox="1"/>
          <p:nvPr/>
        </p:nvSpPr>
        <p:spPr>
          <a:xfrm>
            <a:off x="2189748" y="4292704"/>
            <a:ext cx="6461896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পুষ্টিগুণ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5E318-3662-445F-8EFE-6D50827E68AA}"/>
              </a:ext>
            </a:extLst>
          </p:cNvPr>
          <p:cNvSpPr/>
          <p:nvPr/>
        </p:nvSpPr>
        <p:spPr>
          <a:xfrm rot="5400000">
            <a:off x="7251350" y="2695147"/>
            <a:ext cx="6477000" cy="1453986"/>
          </a:xfrm>
          <a:prstGeom prst="rect">
            <a:avLst/>
          </a:prstGeom>
          <a:noFill/>
          <a:ln>
            <a:solidFill>
              <a:srgbClr val="CD53E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5600000"/>
            </a:lightRig>
          </a:scene3d>
          <a:sp3d>
            <a:bevelT w="165100" prst="coolSlan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53081" tIns="26542" rIns="53081" bIns="26542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1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1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91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55101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C4BF81B7-A06F-44C6-A9C5-0ADBC62EAEE3}"/>
              </a:ext>
            </a:extLst>
          </p:cNvPr>
          <p:cNvSpPr/>
          <p:nvPr/>
        </p:nvSpPr>
        <p:spPr>
          <a:xfrm>
            <a:off x="1315704" y="656552"/>
            <a:ext cx="4318782" cy="43609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চিত্রে কী দেখতে পা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চ্ছ</a:t>
            </a: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9C47AB-034F-4C80-80AA-ED5797D21401}"/>
              </a:ext>
            </a:extLst>
          </p:cNvPr>
          <p:cNvGrpSpPr/>
          <p:nvPr/>
        </p:nvGrpSpPr>
        <p:grpSpPr>
          <a:xfrm>
            <a:off x="4478254" y="5807546"/>
            <a:ext cx="4780296" cy="439221"/>
            <a:chOff x="7450187" y="502070"/>
            <a:chExt cx="4616617" cy="5689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C145372-2E0C-4843-B755-2FE9FFE0D4D4}"/>
                </a:ext>
              </a:extLst>
            </p:cNvPr>
            <p:cNvSpPr/>
            <p:nvPr/>
          </p:nvSpPr>
          <p:spPr>
            <a:xfrm>
              <a:off x="7450187" y="508000"/>
              <a:ext cx="4616617" cy="56303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nip Same Side Corner Rectangle 17">
              <a:extLst>
                <a:ext uri="{FF2B5EF4-FFF2-40B4-BE49-F238E27FC236}">
                  <a16:creationId xmlns:a16="http://schemas.microsoft.com/office/drawing/2014/main" id="{73922A3E-DA37-4DB1-A514-19BBB4941965}"/>
                </a:ext>
              </a:extLst>
            </p:cNvPr>
            <p:cNvSpPr/>
            <p:nvPr/>
          </p:nvSpPr>
          <p:spPr>
            <a:xfrm>
              <a:off x="7767136" y="502070"/>
              <a:ext cx="3982720" cy="568960"/>
            </a:xfrm>
            <a:prstGeom prst="snip2Same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ধরনের</a:t>
              </a:r>
              <a:r>
                <a:rPr lang="en-US" sz="4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endPara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 descr="download (67).jpg">
            <a:extLst>
              <a:ext uri="{FF2B5EF4-FFF2-40B4-BE49-F238E27FC236}">
                <a16:creationId xmlns:a16="http://schemas.microsoft.com/office/drawing/2014/main" id="{75701565-178C-4C86-BE72-1DF8D1F8E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2" b="88293" l="0" r="9674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1776" y="1265642"/>
            <a:ext cx="2583595" cy="2152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C6D382-3BA9-4DB2-8428-AEB1930E8B71}"/>
              </a:ext>
            </a:extLst>
          </p:cNvPr>
          <p:cNvSpPr txBox="1"/>
          <p:nvPr/>
        </p:nvSpPr>
        <p:spPr>
          <a:xfrm rot="10800000" flipV="1">
            <a:off x="2107720" y="2719509"/>
            <a:ext cx="86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আলু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download (68).jpg">
            <a:extLst>
              <a:ext uri="{FF2B5EF4-FFF2-40B4-BE49-F238E27FC236}">
                <a16:creationId xmlns:a16="http://schemas.microsoft.com/office/drawing/2014/main" id="{45F230D6-895F-4A4D-8468-159655AF0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8525" l="4364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33811" y="1265642"/>
            <a:ext cx="2971864" cy="1977641"/>
          </a:xfrm>
          <a:prstGeom prst="rect">
            <a:avLst/>
          </a:prstGeom>
        </p:spPr>
      </p:pic>
      <p:pic>
        <p:nvPicPr>
          <p:cNvPr id="15" name="Picture 14" descr="images (45).jpg">
            <a:extLst>
              <a:ext uri="{FF2B5EF4-FFF2-40B4-BE49-F238E27FC236}">
                <a16:creationId xmlns:a16="http://schemas.microsoft.com/office/drawing/2014/main" id="{7E198B95-6819-44C5-8864-239BCA6116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11" b="89778" l="9778" r="897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9958" y="1169308"/>
            <a:ext cx="2660026" cy="24168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6A74C57-C570-43DC-A033-C60E84BEA246}"/>
              </a:ext>
            </a:extLst>
          </p:cNvPr>
          <p:cNvSpPr txBox="1"/>
          <p:nvPr/>
        </p:nvSpPr>
        <p:spPr>
          <a:xfrm>
            <a:off x="10770934" y="2773513"/>
            <a:ext cx="416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 descr="download (63).jpg">
            <a:extLst>
              <a:ext uri="{FF2B5EF4-FFF2-40B4-BE49-F238E27FC236}">
                <a16:creationId xmlns:a16="http://schemas.microsoft.com/office/drawing/2014/main" id="{BA969671-54A8-458E-B6B5-4964FC5CA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70" b="95322" l="1356" r="89831"/>
                    </a14:imgEffect>
                  </a14:imgLayer>
                </a14:imgProps>
              </a:ext>
            </a:extLst>
          </a:blip>
          <a:srcRect l="19303" t="7394" r="16652" b="7025"/>
          <a:stretch>
            <a:fillRect/>
          </a:stretch>
        </p:blipFill>
        <p:spPr>
          <a:xfrm>
            <a:off x="1048291" y="3582979"/>
            <a:ext cx="2603820" cy="20168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61EA3CC-A10D-46DF-83A8-EB48324C229E}"/>
              </a:ext>
            </a:extLst>
          </p:cNvPr>
          <p:cNvSpPr txBox="1"/>
          <p:nvPr/>
        </p:nvSpPr>
        <p:spPr>
          <a:xfrm>
            <a:off x="2015677" y="5546266"/>
            <a:ext cx="169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ডিম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BAC6986-A4B7-407F-8CC3-9D53F4BA5F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268" l="945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97" y="3481399"/>
            <a:ext cx="3102942" cy="20648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79CF4AF-DBB2-4D78-8CCC-778425F85C23}"/>
              </a:ext>
            </a:extLst>
          </p:cNvPr>
          <p:cNvSpPr txBox="1"/>
          <p:nvPr/>
        </p:nvSpPr>
        <p:spPr>
          <a:xfrm>
            <a:off x="5457940" y="4838380"/>
            <a:ext cx="1276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শাক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images (47).jpg">
            <a:extLst>
              <a:ext uri="{FF2B5EF4-FFF2-40B4-BE49-F238E27FC236}">
                <a16:creationId xmlns:a16="http://schemas.microsoft.com/office/drawing/2014/main" id="{43EBF444-B65B-4FE1-9D92-D4298D9F45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8712" l="9217" r="898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8550" y="3643206"/>
            <a:ext cx="2255531" cy="24218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9D3CE2-0294-4468-AA39-46015561F9C3}"/>
              </a:ext>
            </a:extLst>
          </p:cNvPr>
          <p:cNvSpPr txBox="1"/>
          <p:nvPr/>
        </p:nvSpPr>
        <p:spPr>
          <a:xfrm>
            <a:off x="10783871" y="5218433"/>
            <a:ext cx="807719" cy="7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62FEA5-2F6C-43C3-A86C-897A150BC69D}"/>
              </a:ext>
            </a:extLst>
          </p:cNvPr>
          <p:cNvSpPr txBox="1"/>
          <p:nvPr/>
        </p:nvSpPr>
        <p:spPr>
          <a:xfrm>
            <a:off x="6734059" y="2490290"/>
            <a:ext cx="1351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1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BDD1665-5B4A-4289-95DC-3428F83F2DD3}"/>
              </a:ext>
            </a:extLst>
          </p:cNvPr>
          <p:cNvSpPr/>
          <p:nvPr/>
        </p:nvSpPr>
        <p:spPr>
          <a:xfrm>
            <a:off x="3772123" y="648677"/>
            <a:ext cx="4950313" cy="109571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9A75524-F729-4548-8E27-2743C3D9F62D}"/>
              </a:ext>
            </a:extLst>
          </p:cNvPr>
          <p:cNvGrpSpPr/>
          <p:nvPr/>
        </p:nvGrpSpPr>
        <p:grpSpPr>
          <a:xfrm>
            <a:off x="4022003" y="2066734"/>
            <a:ext cx="4425859" cy="2724531"/>
            <a:chOff x="3928954" y="2513544"/>
            <a:chExt cx="4425859" cy="27245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6A275B-B3AD-4394-9B8B-4BF4E072A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4" y="2513544"/>
              <a:ext cx="2419688" cy="147042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83140D2-5855-44DF-BBF6-774718A0A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231" y="3847230"/>
              <a:ext cx="2200582" cy="13908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CE72390-F35C-4143-BC4D-4846B6EF9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8547" y="2513544"/>
              <a:ext cx="2086266" cy="133368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0EB4DA-4618-48A6-A123-6EC0737B4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954" y="3847231"/>
              <a:ext cx="2225277" cy="139084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42B5B69-B013-4D7D-88F0-798EA5BC78FB}"/>
              </a:ext>
            </a:extLst>
          </p:cNvPr>
          <p:cNvSpPr txBox="1"/>
          <p:nvPr/>
        </p:nvSpPr>
        <p:spPr>
          <a:xfrm>
            <a:off x="4113336" y="5033617"/>
            <a:ext cx="4267888" cy="1175706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704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704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4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704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4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পুষ্টি</a:t>
            </a:r>
            <a:endParaRPr lang="en-US" sz="704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94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>
            <a:extLst>
              <a:ext uri="{FF2B5EF4-FFF2-40B4-BE49-F238E27FC236}">
                <a16:creationId xmlns:a16="http://schemas.microsoft.com/office/drawing/2014/main" id="{20D84D29-A60F-435B-881E-C9F50927B3B6}"/>
              </a:ext>
            </a:extLst>
          </p:cNvPr>
          <p:cNvSpPr/>
          <p:nvPr/>
        </p:nvSpPr>
        <p:spPr>
          <a:xfrm>
            <a:off x="2350489" y="1133886"/>
            <a:ext cx="7156028" cy="1143661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5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3C2B8-361A-482A-895A-24F76B39E6F2}"/>
              </a:ext>
            </a:extLst>
          </p:cNvPr>
          <p:cNvSpPr txBox="1"/>
          <p:nvPr/>
        </p:nvSpPr>
        <p:spPr>
          <a:xfrm>
            <a:off x="2199299" y="3148899"/>
            <a:ext cx="11136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শিক্ষার্থীরা-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3296E0-6FE6-46D6-A844-9985950DAF7C}"/>
              </a:ext>
            </a:extLst>
          </p:cNvPr>
          <p:cNvSpPr txBox="1"/>
          <p:nvPr/>
        </p:nvSpPr>
        <p:spPr>
          <a:xfrm>
            <a:off x="1088145" y="3810619"/>
            <a:ext cx="73011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IN" sz="4400" b="1" kern="0" dirty="0">
                <a:latin typeface="NikoshBAN" pitchFamily="2" charset="0"/>
                <a:cs typeface="NikoshBAN" pitchFamily="2" charset="0"/>
              </a:rPr>
              <a:t>৮.1.1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27811-48DC-4152-8FD9-AB753A57E3A4}"/>
              </a:ext>
            </a:extLst>
          </p:cNvPr>
          <p:cNvSpPr txBox="1"/>
          <p:nvPr/>
        </p:nvSpPr>
        <p:spPr>
          <a:xfrm>
            <a:off x="1051355" y="4506675"/>
            <a:ext cx="100892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৮.২.১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kern="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kern="0" dirty="0">
                <a:latin typeface="NikoshBAN" pitchFamily="2" charset="0"/>
                <a:cs typeface="NikoshBAN" pitchFamily="2" charset="0"/>
              </a:rPr>
              <a:t>। </a:t>
            </a:r>
            <a:endParaRPr lang="en-US" sz="4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32-Point Star 5">
            <a:extLst>
              <a:ext uri="{FF2B5EF4-FFF2-40B4-BE49-F238E27FC236}">
                <a16:creationId xmlns:a16="http://schemas.microsoft.com/office/drawing/2014/main" id="{6CF4ABCA-4035-4291-8CB2-FC1DF40EA49E}"/>
              </a:ext>
            </a:extLst>
          </p:cNvPr>
          <p:cNvSpPr/>
          <p:nvPr/>
        </p:nvSpPr>
        <p:spPr>
          <a:xfrm>
            <a:off x="3278082" y="1207905"/>
            <a:ext cx="852819" cy="747957"/>
          </a:xfrm>
          <a:prstGeom prst="star32">
            <a:avLst>
              <a:gd name="adj" fmla="val 27043"/>
            </a:avLst>
          </a:prstGeom>
          <a:solidFill>
            <a:srgbClr val="ED661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32-Point Star 5">
            <a:extLst>
              <a:ext uri="{FF2B5EF4-FFF2-40B4-BE49-F238E27FC236}">
                <a16:creationId xmlns:a16="http://schemas.microsoft.com/office/drawing/2014/main" id="{C13FD532-F6C0-46DA-A38E-0635E419D0F3}"/>
              </a:ext>
            </a:extLst>
          </p:cNvPr>
          <p:cNvSpPr/>
          <p:nvPr/>
        </p:nvSpPr>
        <p:spPr>
          <a:xfrm>
            <a:off x="7767585" y="1331737"/>
            <a:ext cx="852819" cy="747957"/>
          </a:xfrm>
          <a:prstGeom prst="star32">
            <a:avLst>
              <a:gd name="adj" fmla="val 27043"/>
            </a:avLst>
          </a:prstGeom>
          <a:solidFill>
            <a:srgbClr val="ED661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A862A-58B9-4E49-8D69-F0A009E1E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18" b="90000" l="9764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01" y="1191787"/>
            <a:ext cx="3515388" cy="2012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66744E-6F67-4FB1-B0B5-561ED3FE01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9" b="100000" l="9375" r="8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70" y="3026694"/>
            <a:ext cx="2767840" cy="27801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58084C-7E8C-40B7-B16D-47956996B7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70" y="1040632"/>
            <a:ext cx="4079938" cy="27150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1402D-BE6E-4D54-A935-FB483A3E1C4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9417" y="4042029"/>
            <a:ext cx="2498924" cy="1319432"/>
          </a:xfrm>
          <a:prstGeom prst="rect">
            <a:avLst/>
          </a:prstGeom>
        </p:spPr>
      </p:pic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03F6C97F-EE9B-465E-8322-8D6001D690D9}"/>
              </a:ext>
            </a:extLst>
          </p:cNvPr>
          <p:cNvSpPr/>
          <p:nvPr/>
        </p:nvSpPr>
        <p:spPr>
          <a:xfrm>
            <a:off x="3376246" y="633046"/>
            <a:ext cx="5528603" cy="418064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সকালে তোমরা কি কি খেয়েছ?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AA84F-4CA5-48EB-9820-C38361920025}"/>
              </a:ext>
            </a:extLst>
          </p:cNvPr>
          <p:cNvSpPr txBox="1"/>
          <p:nvPr/>
        </p:nvSpPr>
        <p:spPr>
          <a:xfrm>
            <a:off x="3686313" y="2398138"/>
            <a:ext cx="1697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ডিম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84C7B7-A6D5-43C5-843A-3BBCE0A3695F}"/>
              </a:ext>
            </a:extLst>
          </p:cNvPr>
          <p:cNvSpPr txBox="1"/>
          <p:nvPr/>
        </p:nvSpPr>
        <p:spPr>
          <a:xfrm>
            <a:off x="3245232" y="4776480"/>
            <a:ext cx="807719" cy="70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A571D3-A8EA-4C47-88EE-A93BB313C895}"/>
              </a:ext>
            </a:extLst>
          </p:cNvPr>
          <p:cNvSpPr txBox="1"/>
          <p:nvPr/>
        </p:nvSpPr>
        <p:spPr>
          <a:xfrm>
            <a:off x="10039717" y="4715130"/>
            <a:ext cx="134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bn-IN" sz="3600" dirty="0"/>
              <a:t> 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3814D9-2E87-42CE-991D-DAC54855DB91}"/>
              </a:ext>
            </a:extLst>
          </p:cNvPr>
          <p:cNvSpPr txBox="1"/>
          <p:nvPr/>
        </p:nvSpPr>
        <p:spPr>
          <a:xfrm>
            <a:off x="9214337" y="2557718"/>
            <a:ext cx="1650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পাউরুটি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F0100861-EC25-4E69-A4E1-DDFAB6456709}"/>
              </a:ext>
            </a:extLst>
          </p:cNvPr>
          <p:cNvSpPr/>
          <p:nvPr/>
        </p:nvSpPr>
        <p:spPr>
          <a:xfrm>
            <a:off x="1106499" y="5852080"/>
            <a:ext cx="4335191" cy="583366"/>
          </a:xfrm>
          <a:prstGeom prst="homePlat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কি বলে 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93997A1-3E7A-4CC9-BFFB-CB7F5E4AE341}"/>
              </a:ext>
            </a:extLst>
          </p:cNvPr>
          <p:cNvSpPr/>
          <p:nvPr/>
        </p:nvSpPr>
        <p:spPr>
          <a:xfrm>
            <a:off x="5798078" y="5480097"/>
            <a:ext cx="4317247" cy="914412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এগুলোকে খাদ্য বলে।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357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FA66E1-99FD-4499-8E6A-BA9FC894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3844" y="1658878"/>
            <a:ext cx="8678777" cy="3418447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0959B76B-5A76-49B7-ACDF-DAC2A09F9766}"/>
              </a:ext>
            </a:extLst>
          </p:cNvPr>
          <p:cNvSpPr/>
          <p:nvPr/>
        </p:nvSpPr>
        <p:spPr>
          <a:xfrm>
            <a:off x="1463843" y="661737"/>
            <a:ext cx="9063789" cy="625642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এবার বলতো খাদ্য কি? আমাদের খাদ্যের প্রয়োজন কেন?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C79A0-599A-473F-82E7-AAA90723D46F}"/>
              </a:ext>
            </a:extLst>
          </p:cNvPr>
          <p:cNvSpPr txBox="1"/>
          <p:nvPr/>
        </p:nvSpPr>
        <p:spPr>
          <a:xfrm>
            <a:off x="2249905" y="5224663"/>
            <a:ext cx="8145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যা  খেয়ে জীবন ধারণ করে তাই খাদ্য।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বেঁচে থাকা এবং বৃদ্ধির জন্য খাদ্যের প্রয়োজন।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1B21F18-FC6E-47BF-87B1-1CB28309F26B}"/>
              </a:ext>
            </a:extLst>
          </p:cNvPr>
          <p:cNvSpPr/>
          <p:nvPr/>
        </p:nvSpPr>
        <p:spPr>
          <a:xfrm>
            <a:off x="1463843" y="5390293"/>
            <a:ext cx="641683" cy="372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7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E12AB99F-C1C4-48C4-B4FC-4D534C141901}"/>
              </a:ext>
            </a:extLst>
          </p:cNvPr>
          <p:cNvSpPr/>
          <p:nvPr/>
        </p:nvSpPr>
        <p:spPr>
          <a:xfrm>
            <a:off x="3789946" y="661737"/>
            <a:ext cx="4211053" cy="974558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কাজ কি?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85FF6-74EA-479B-9039-81A852E18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4" y="1792832"/>
            <a:ext cx="5106632" cy="2875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76DA118F-E27F-4EA1-A67D-0B0374E48AD0}"/>
              </a:ext>
            </a:extLst>
          </p:cNvPr>
          <p:cNvSpPr/>
          <p:nvPr/>
        </p:nvSpPr>
        <p:spPr>
          <a:xfrm>
            <a:off x="1467851" y="4824788"/>
            <a:ext cx="9420728" cy="1437649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তার খাদ্য থেকে প্রয়োজনীয় শক্তি পেয়ে থাকে। খাদ্য আমাদের বৃদ্ধি এবং কাজ করার প্রয়োজনীয় শক্তি যোগায়।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1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E1CFF92E-748F-4E31-B2CF-48028DD1D142}"/>
              </a:ext>
            </a:extLst>
          </p:cNvPr>
          <p:cNvSpPr/>
          <p:nvPr/>
        </p:nvSpPr>
        <p:spPr>
          <a:xfrm>
            <a:off x="2471579" y="1664477"/>
            <a:ext cx="7622916" cy="747013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D88387ED-A939-4C31-8E4D-D23B40A0CD07}"/>
              </a:ext>
            </a:extLst>
          </p:cNvPr>
          <p:cNvSpPr/>
          <p:nvPr/>
        </p:nvSpPr>
        <p:spPr>
          <a:xfrm>
            <a:off x="5081875" y="2684024"/>
            <a:ext cx="2070234" cy="1952893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AA85BB4-F608-4FFE-9ABD-A795534429AF}"/>
              </a:ext>
            </a:extLst>
          </p:cNvPr>
          <p:cNvCxnSpPr/>
          <p:nvPr/>
        </p:nvCxnSpPr>
        <p:spPr>
          <a:xfrm>
            <a:off x="7135661" y="4017667"/>
            <a:ext cx="475845" cy="445323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6">
            <a:extLst>
              <a:ext uri="{FF2B5EF4-FFF2-40B4-BE49-F238E27FC236}">
                <a16:creationId xmlns:a16="http://schemas.microsoft.com/office/drawing/2014/main" id="{6DA3D521-67CD-4C36-A30B-89B6A7ADCAF4}"/>
              </a:ext>
            </a:extLst>
          </p:cNvPr>
          <p:cNvSpPr/>
          <p:nvPr/>
        </p:nvSpPr>
        <p:spPr>
          <a:xfrm>
            <a:off x="7191970" y="4330099"/>
            <a:ext cx="1974912" cy="1952893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3465231"/>
              <a:satOff val="-15989"/>
              <a:lumOff val="588"/>
              <a:alphaOff val="0"/>
            </a:schemeClr>
          </a:fillRef>
          <a:effectRef idx="0">
            <a:schemeClr val="accent4">
              <a:hueOff val="3465231"/>
              <a:satOff val="-15989"/>
              <a:lumOff val="58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0DB1B875-B0C8-4F0A-AEDC-3FE0A56998A0}"/>
              </a:ext>
            </a:extLst>
          </p:cNvPr>
          <p:cNvSpPr/>
          <p:nvPr/>
        </p:nvSpPr>
        <p:spPr>
          <a:xfrm>
            <a:off x="3019337" y="4182316"/>
            <a:ext cx="1974912" cy="1952893"/>
          </a:xfrm>
          <a:custGeom>
            <a:avLst/>
            <a:gdLst>
              <a:gd name="connsiteX0" fmla="*/ 0 w 1424781"/>
              <a:gd name="connsiteY0" fmla="*/ 712391 h 1424781"/>
              <a:gd name="connsiteX1" fmla="*/ 712391 w 1424781"/>
              <a:gd name="connsiteY1" fmla="*/ 0 h 1424781"/>
              <a:gd name="connsiteX2" fmla="*/ 1424782 w 1424781"/>
              <a:gd name="connsiteY2" fmla="*/ 712391 h 1424781"/>
              <a:gd name="connsiteX3" fmla="*/ 712391 w 1424781"/>
              <a:gd name="connsiteY3" fmla="*/ 1424782 h 1424781"/>
              <a:gd name="connsiteX4" fmla="*/ 0 w 1424781"/>
              <a:gd name="connsiteY4" fmla="*/ 712391 h 142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4781" h="1424781">
                <a:moveTo>
                  <a:pt x="0" y="712391"/>
                </a:moveTo>
                <a:cubicBezTo>
                  <a:pt x="0" y="318948"/>
                  <a:pt x="318948" y="0"/>
                  <a:pt x="712391" y="0"/>
                </a:cubicBezTo>
                <a:cubicBezTo>
                  <a:pt x="1105834" y="0"/>
                  <a:pt x="1424782" y="318948"/>
                  <a:pt x="1424782" y="712391"/>
                </a:cubicBezTo>
                <a:cubicBezTo>
                  <a:pt x="1424782" y="1105834"/>
                  <a:pt x="1105834" y="1424782"/>
                  <a:pt x="712391" y="1424782"/>
                </a:cubicBezTo>
                <a:cubicBezTo>
                  <a:pt x="318948" y="1424782"/>
                  <a:pt x="0" y="1105834"/>
                  <a:pt x="0" y="71239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10395692"/>
              <a:satOff val="-47968"/>
              <a:lumOff val="1765"/>
              <a:alphaOff val="0"/>
            </a:schemeClr>
          </a:fillRef>
          <a:effectRef idx="0">
            <a:schemeClr val="accent4">
              <a:hueOff val="10395692"/>
              <a:satOff val="-47968"/>
              <a:lumOff val="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674" tIns="241674" rIns="241674" bIns="2416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000" kern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86F686-138E-4A8C-B64F-1CB92198E216}"/>
              </a:ext>
            </a:extLst>
          </p:cNvPr>
          <p:cNvSpPr txBox="1"/>
          <p:nvPr/>
        </p:nvSpPr>
        <p:spPr>
          <a:xfrm>
            <a:off x="3451079" y="4499842"/>
            <a:ext cx="1922649" cy="131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84E7F6-0748-489F-8E98-20E0255AB933}"/>
              </a:ext>
            </a:extLst>
          </p:cNvPr>
          <p:cNvSpPr txBox="1"/>
          <p:nvPr/>
        </p:nvSpPr>
        <p:spPr>
          <a:xfrm>
            <a:off x="7705117" y="4660323"/>
            <a:ext cx="1818424" cy="1317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উদ্ভিজ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48B6083-3328-4309-80ED-4B2B41B8C30C}"/>
              </a:ext>
            </a:extLst>
          </p:cNvPr>
          <p:cNvCxnSpPr/>
          <p:nvPr/>
        </p:nvCxnSpPr>
        <p:spPr>
          <a:xfrm flipH="1">
            <a:off x="4694891" y="4017667"/>
            <a:ext cx="397623" cy="32929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llout: Down Arrow 12">
            <a:extLst>
              <a:ext uri="{FF2B5EF4-FFF2-40B4-BE49-F238E27FC236}">
                <a16:creationId xmlns:a16="http://schemas.microsoft.com/office/drawing/2014/main" id="{1FFC3E89-4039-421F-BD6C-8E9EA1269B80}"/>
              </a:ext>
            </a:extLst>
          </p:cNvPr>
          <p:cNvSpPr/>
          <p:nvPr/>
        </p:nvSpPr>
        <p:spPr>
          <a:xfrm>
            <a:off x="4570994" y="584463"/>
            <a:ext cx="3659806" cy="1068262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শ্রেণিবিন্যাস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8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3" grpId="0" animBg="1"/>
    </p:bldLst>
  </p:timing>
</p:sld>
</file>

<file path=ppt/theme/theme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496</Words>
  <Application>Microsoft Office PowerPoint</Application>
  <PresentationFormat>Widescreen</PresentationFormat>
  <Paragraphs>122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20_Office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140</cp:revision>
  <dcterms:created xsi:type="dcterms:W3CDTF">2020-07-21T10:54:57Z</dcterms:created>
  <dcterms:modified xsi:type="dcterms:W3CDTF">2020-08-04T17:22:01Z</dcterms:modified>
</cp:coreProperties>
</file>