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  <p:sldId id="272" r:id="rId3"/>
    <p:sldId id="256" r:id="rId4"/>
    <p:sldId id="257" r:id="rId5"/>
    <p:sldId id="271" r:id="rId6"/>
    <p:sldId id="259" r:id="rId7"/>
    <p:sldId id="262" r:id="rId8"/>
    <p:sldId id="258" r:id="rId9"/>
    <p:sldId id="260" r:id="rId10"/>
    <p:sldId id="267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1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3789409"/>
            <a:ext cx="5637010" cy="66158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2349218"/>
            <a:ext cx="7175351" cy="1344875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548639"/>
            <a:ext cx="6400800" cy="26060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282388"/>
            <a:ext cx="2057400" cy="3928754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548640"/>
            <a:ext cx="4829287" cy="367104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548640"/>
            <a:ext cx="6400800" cy="26060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629486"/>
            <a:ext cx="5966666" cy="1817510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455633"/>
            <a:ext cx="5970494" cy="626595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548639"/>
            <a:ext cx="3346704" cy="26060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548640"/>
            <a:ext cx="3346704" cy="26060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050245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049274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1657350"/>
            <a:ext cx="3636085" cy="943870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548640"/>
            <a:ext cx="4017085" cy="3671048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623351"/>
            <a:ext cx="3388660" cy="16046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857250"/>
            <a:ext cx="4114800" cy="234585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757865"/>
            <a:ext cx="3694114" cy="1622265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348316"/>
            <a:ext cx="6383538" cy="85725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500">
              <a:srgbClr val="C6FF3B"/>
            </a:gs>
            <a:gs pos="41000">
              <a:schemeClr val="bg2">
                <a:tint val="98000"/>
                <a:shade val="90000"/>
                <a:satMod val="160000"/>
                <a:lumMod val="10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29050"/>
            <a:ext cx="9144000" cy="131445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290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826228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279126"/>
            <a:ext cx="6512511" cy="85725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9195"/>
            <a:ext cx="6400800" cy="2606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4629150"/>
            <a:ext cx="2514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629150"/>
            <a:ext cx="335280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4629150"/>
            <a:ext cx="1828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mohammad.suhel07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86691" y="1657350"/>
            <a:ext cx="7772400" cy="1828800"/>
          </a:xfrm>
          <a:prstGeom prst="rect">
            <a:avLst/>
          </a:prstGeom>
          <a:noFill/>
        </p:spPr>
        <p:txBody>
          <a:bodyPr wrap="square" lIns="91440" tIns="0" rIns="91440" bIns="45720">
            <a:noAutofit/>
            <a:scene3d>
              <a:camera prst="orthographicFront">
                <a:rot lat="0" lon="0" rev="0"/>
              </a:camera>
              <a:lightRig rig="threePt" dir="t"/>
            </a:scene3d>
            <a:flatTx/>
          </a:bodyPr>
          <a:lstStyle/>
          <a:p>
            <a:pPr algn="ctr"/>
            <a:r>
              <a:rPr lang="bn-IN" sz="9600" b="1" cap="all" dirty="0" smtClean="0">
                <a:ln w="9000" cmpd="sng"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48000">
                        <a:schemeClr val="bg1">
                          <a:lumMod val="33000"/>
                          <a:lumOff val="67000"/>
                          <a:alpha val="44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path path="rect">
                      <a:fillToRect l="100000" t="100000"/>
                    </a:path>
                    <a:tileRect r="-100000" b="-100000"/>
                  </a:gra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152400" dist="228600" dir="15180000" sx="88000" sy="88000" algn="ctr" rotWithShape="0">
                    <a:srgbClr val="00B0F0"/>
                  </a:outerShdw>
                  <a:reflection blurRad="127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সবাইকে স্বাগতম </a:t>
            </a:r>
            <a:endParaRPr lang="en-US" sz="9600" b="1" cap="all" spc="0" dirty="0">
              <a:ln w="9000" cmpd="sng"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48000">
                      <a:schemeClr val="bg1">
                        <a:lumMod val="33000"/>
                        <a:lumOff val="67000"/>
                        <a:alpha val="44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path path="rect">
                    <a:fillToRect l="100000" t="100000"/>
                  </a:path>
                  <a:tileRect r="-100000" b="-100000"/>
                </a:gradFill>
                <a:prstDash val="solid"/>
              </a:ln>
              <a:solidFill>
                <a:srgbClr val="FF0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152400" dist="228600" dir="15180000" sx="88000" sy="88000" algn="ctr" rotWithShape="0">
                  <a:srgbClr val="00B0F0"/>
                </a:outerShdw>
                <a:reflection blurRad="127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33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7428" y="2000251"/>
            <a:ext cx="4423006" cy="101566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bn-IN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ধন্যবাদ সবাইকে  </a:t>
            </a:r>
            <a:endParaRPr lang="en-US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83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67400" y="1590216"/>
            <a:ext cx="2494176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শ্রেণী-নবম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দশম 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2800" dirty="0">
                <a:latin typeface="NikoshBAN" pitchFamily="2" charset="0"/>
                <a:cs typeface="NikoshBAN" pitchFamily="2" charset="0"/>
              </a:rPr>
              <a:t>বিষয়-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গণিত</a:t>
            </a:r>
          </a:p>
          <a:p>
            <a:pPr algn="ctr">
              <a:buNone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অধ্যায়-৬ষ্ঠ 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2800" dirty="0">
                <a:latin typeface="NikoshBAN" pitchFamily="2" charset="0"/>
                <a:cs typeface="NikoshBAN" pitchFamily="2" charset="0"/>
              </a:rPr>
              <a:t>সময়-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4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৫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09855" y="506551"/>
            <a:ext cx="21959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3600" dirty="0"/>
          </a:p>
        </p:txBody>
      </p:sp>
      <p:grpSp>
        <p:nvGrpSpPr>
          <p:cNvPr id="6" name="Group 5"/>
          <p:cNvGrpSpPr/>
          <p:nvPr/>
        </p:nvGrpSpPr>
        <p:grpSpPr>
          <a:xfrm>
            <a:off x="4651664" y="1080654"/>
            <a:ext cx="606136" cy="3581400"/>
            <a:chOff x="4651664" y="1080654"/>
            <a:chExt cx="606136" cy="35814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651664" y="1593273"/>
              <a:ext cx="0" cy="282632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5257800" y="1530927"/>
              <a:ext cx="0" cy="297562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953000" y="1080654"/>
              <a:ext cx="0" cy="3581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763800" y="367539"/>
            <a:ext cx="220605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255" y="2221606"/>
            <a:ext cx="3429145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2800" dirty="0">
                <a:latin typeface="NikoshBAN" pitchFamily="2" charset="0"/>
                <a:cs typeface="NikoshBAN" pitchFamily="2" charset="0"/>
              </a:rPr>
              <a:t> মোঃ সুহেল মিয়া</a:t>
            </a:r>
          </a:p>
          <a:p>
            <a:pPr algn="ctr"/>
            <a:r>
              <a:rPr lang="bn-IN" sz="2800" dirty="0">
                <a:latin typeface="NikoshBAN" pitchFamily="2" charset="0"/>
                <a:cs typeface="NikoshBAN" pitchFamily="2" charset="0"/>
              </a:rPr>
              <a:t>সহকারী শিক্ষক ( গণিত) </a:t>
            </a:r>
          </a:p>
          <a:p>
            <a:pPr algn="ctr"/>
            <a:r>
              <a:rPr lang="bn-IN" sz="2800" dirty="0">
                <a:latin typeface="NikoshBAN" pitchFamily="2" charset="0"/>
                <a:cs typeface="NikoshBAN" pitchFamily="2" charset="0"/>
              </a:rPr>
              <a:t>আদর্শ উচ্চ বিদ্যালয়, রুস্তমপুর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dirty="0">
                <a:latin typeface="NikoshBAN" pitchFamily="2" charset="0"/>
                <a:cs typeface="NikoshBAN" pitchFamily="2" charset="0"/>
              </a:rPr>
              <a:t>দক্ষিণ সুরমা, সিলেট।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6200" y="3916381"/>
            <a:ext cx="4356767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Email: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mohammad.suhel07@gmail.com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015" y="972365"/>
            <a:ext cx="1294585" cy="1294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57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611069" y="3480"/>
            <a:ext cx="3754553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 ছবিগুলো লক্ষ্য কর</a:t>
            </a:r>
            <a:endParaRPr lang="en-US" sz="3600" b="1" cap="none" spc="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30718" y="742950"/>
            <a:ext cx="609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</a:t>
            </a:r>
            <a:endParaRPr lang="en-US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315200" y="2952750"/>
            <a:ext cx="609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C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122255" y="3086100"/>
            <a:ext cx="609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B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990600" y="57150"/>
            <a:ext cx="0" cy="25717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990600" y="2647950"/>
            <a:ext cx="0" cy="23812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219200" y="133350"/>
            <a:ext cx="0" cy="3581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324600" y="1257300"/>
            <a:ext cx="990600" cy="18859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731855" y="1257300"/>
            <a:ext cx="1592746" cy="20002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4731855" y="3143250"/>
            <a:ext cx="2583345" cy="1143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143000" y="3771900"/>
            <a:ext cx="7848599" cy="9334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ত্রিভুজের </a:t>
            </a:r>
            <a:r>
              <a:rPr lang="as-IN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 কোন দুই বাহুর সমষ্টি তৃতীয় বাহু </a:t>
            </a:r>
            <a:r>
              <a:rPr lang="as-IN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অপে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ক্ষা</a:t>
            </a:r>
            <a:r>
              <a:rPr lang="as-IN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বৃহত্তর।</a:t>
            </a:r>
          </a:p>
          <a:p>
            <a:pPr algn="ctr"/>
            <a:r>
              <a:rPr lang="as-IN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অর্থাৎ, 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AB+AC&gt;B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C 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574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4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71" dur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28605" y="571500"/>
            <a:ext cx="4083169" cy="110799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6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পাঠ  </a:t>
            </a:r>
            <a:endParaRPr lang="en-US" sz="6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90600" y="2266950"/>
            <a:ext cx="7391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32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সমস্যা ০৫ </a:t>
            </a:r>
            <a:r>
              <a:rPr lang="en-US" sz="32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l-GR" sz="3200" b="1" dirty="0">
                <a:solidFill>
                  <a:srgbClr val="FF0000"/>
                </a:solidFill>
                <a:latin typeface="Times New Roman"/>
                <a:cs typeface="NikoshBAN" pitchFamily="2" charset="0"/>
              </a:rPr>
              <a:t>Δ</a:t>
            </a:r>
            <a:r>
              <a:rPr lang="en-US" sz="32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ABC </a:t>
            </a:r>
            <a:r>
              <a:rPr lang="as-IN" sz="32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এর অভ্যন্তরে</a:t>
            </a:r>
            <a:r>
              <a:rPr lang="en-US" sz="32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D </a:t>
            </a:r>
            <a:r>
              <a:rPr lang="as-IN" sz="32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একটি বিন্দু। </a:t>
            </a:r>
          </a:p>
          <a:p>
            <a:pPr algn="ctr"/>
            <a:r>
              <a:rPr lang="as-IN" sz="32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প্রমাণ করতে হবে যে, </a:t>
            </a:r>
            <a:r>
              <a:rPr lang="en-US" sz="32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AB + AC &gt; BD + DC</a:t>
            </a:r>
          </a:p>
        </p:txBody>
      </p:sp>
    </p:spTree>
    <p:extLst>
      <p:ext uri="{BB962C8B-B14F-4D97-AF65-F5344CB8AC3E}">
        <p14:creationId xmlns:p14="http://schemas.microsoft.com/office/powerpoint/2010/main" val="241773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878395"/>
            <a:ext cx="3866764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শিক্ষার্থীরা- </a:t>
            </a:r>
            <a:endParaRPr lang="en-US" sz="3600" b="1" cap="none" spc="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183108" y="31173"/>
            <a:ext cx="22990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1546478"/>
            <a:ext cx="8534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IN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‘ত্রিভুজের যে কোন দুই বাহুর সমষ্টি তৃতীয় বাহু অপেক্ষা বৃহত্তর’ উপপাদ্যের সাহায্যে </a:t>
            </a:r>
            <a:r>
              <a:rPr lang="bn-IN" sz="32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অনুশীলনীর ৫নং সমস্যা সমাধান </a:t>
            </a:r>
            <a:r>
              <a:rPr lang="bn-IN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 পারবে</a:t>
            </a:r>
            <a:r>
              <a:rPr lang="bn-IN" sz="32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32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90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04800" y="28575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as-IN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বিশেষ নির্বচন: </a:t>
            </a:r>
          </a:p>
          <a:p>
            <a:pPr>
              <a:lnSpc>
                <a:spcPct val="150000"/>
              </a:lnSpc>
            </a:pPr>
            <a:r>
              <a:rPr lang="as-IN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দেওয়া আছে,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l-GR" sz="2400" b="1" dirty="0" smtClean="0">
                <a:solidFill>
                  <a:schemeClr val="tx1"/>
                </a:solidFill>
                <a:latin typeface="Times New Roman"/>
                <a:cs typeface="NikoshBAN" pitchFamily="2" charset="0"/>
              </a:rPr>
              <a:t>Δ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ABC </a:t>
            </a:r>
            <a:r>
              <a:rPr lang="as-IN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 </a:t>
            </a:r>
          </a:p>
          <a:p>
            <a:pPr>
              <a:lnSpc>
                <a:spcPct val="150000"/>
              </a:lnSpc>
            </a:pPr>
            <a:r>
              <a:rPr lang="as-IN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অভ্যন্তরে 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D </a:t>
            </a:r>
            <a:r>
              <a:rPr lang="as-IN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 বিন্দু।</a:t>
            </a:r>
          </a:p>
          <a:p>
            <a:endParaRPr lang="en-US" sz="2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B, D </a:t>
            </a:r>
            <a:r>
              <a:rPr lang="as-IN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C, D </a:t>
            </a:r>
            <a:r>
              <a:rPr lang="as-IN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যোগ করি।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as-IN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প্রমাণ করতে হবে যে, </a:t>
            </a:r>
            <a:endParaRPr lang="en-US" sz="2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AB + AC &gt; BD + DC</a:t>
            </a: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Isosceles Triangle 9"/>
          <p:cNvSpPr/>
          <p:nvPr/>
        </p:nvSpPr>
        <p:spPr>
          <a:xfrm>
            <a:off x="5486400" y="1752600"/>
            <a:ext cx="3429000" cy="2209800"/>
          </a:xfrm>
          <a:prstGeom prst="triangle">
            <a:avLst/>
          </a:prstGeom>
          <a:noFill/>
          <a:ln w="571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5410200" y="1219200"/>
            <a:ext cx="3581400" cy="3352800"/>
            <a:chOff x="5410200" y="1219200"/>
            <a:chExt cx="3581400" cy="3352800"/>
          </a:xfrm>
        </p:grpSpPr>
        <p:sp>
          <p:nvSpPr>
            <p:cNvPr id="12" name="Rectangle 11"/>
            <p:cNvSpPr/>
            <p:nvPr/>
          </p:nvSpPr>
          <p:spPr>
            <a:xfrm>
              <a:off x="6934200" y="1219200"/>
              <a:ext cx="6096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/>
                  </a:solidFill>
                </a:rPr>
                <a:t>A</a:t>
              </a:r>
              <a:endParaRPr lang="en-US" sz="32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410200" y="4038600"/>
              <a:ext cx="6096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/>
                  </a:solidFill>
                </a:rPr>
                <a:t>B</a:t>
              </a:r>
              <a:endParaRPr lang="en-US" sz="32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382000" y="4038600"/>
              <a:ext cx="6096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/>
                  </a:solidFill>
                </a:rPr>
                <a:t>C</a:t>
              </a:r>
              <a:endParaRPr lang="en-US" sz="32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5" name="Flowchart: Connector 14"/>
          <p:cNvSpPr/>
          <p:nvPr/>
        </p:nvSpPr>
        <p:spPr>
          <a:xfrm>
            <a:off x="7086600" y="3124200"/>
            <a:ext cx="152400" cy="152400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5472752" y="3124200"/>
            <a:ext cx="1676400" cy="838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7158816" y="3161927"/>
            <a:ext cx="1742936" cy="78682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951089" y="2590800"/>
            <a:ext cx="4427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/>
              <a:t>D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78072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500"/>
                            </p:stCondLst>
                            <p:childTnLst>
                              <p:par>
                                <p:cTn id="3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5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0"/>
                            </p:stCondLst>
                            <p:childTnLst>
                              <p:par>
                                <p:cTn id="3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5372100" y="1219200"/>
            <a:ext cx="3581400" cy="3352800"/>
            <a:chOff x="5410200" y="1219200"/>
            <a:chExt cx="3581400" cy="3352800"/>
          </a:xfrm>
        </p:grpSpPr>
        <p:grpSp>
          <p:nvGrpSpPr>
            <p:cNvPr id="16" name="Group 15"/>
            <p:cNvGrpSpPr/>
            <p:nvPr/>
          </p:nvGrpSpPr>
          <p:grpSpPr>
            <a:xfrm>
              <a:off x="5410200" y="1219200"/>
              <a:ext cx="3581400" cy="3352800"/>
              <a:chOff x="5410200" y="1219200"/>
              <a:chExt cx="3581400" cy="3352800"/>
            </a:xfrm>
          </p:grpSpPr>
          <p:sp>
            <p:nvSpPr>
              <p:cNvPr id="18" name="Isosceles Triangle 17"/>
              <p:cNvSpPr/>
              <p:nvPr/>
            </p:nvSpPr>
            <p:spPr>
              <a:xfrm>
                <a:off x="5475596" y="1752600"/>
                <a:ext cx="3429000" cy="2209800"/>
              </a:xfrm>
              <a:prstGeom prst="triangle">
                <a:avLst/>
              </a:prstGeom>
              <a:ln w="38100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 flipH="1" flipV="1">
                <a:off x="7216682" y="3146518"/>
                <a:ext cx="1698718" cy="815882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" name="Flowchart: Connector 19"/>
              <p:cNvSpPr/>
              <p:nvPr/>
            </p:nvSpPr>
            <p:spPr>
              <a:xfrm>
                <a:off x="7113896" y="3083256"/>
                <a:ext cx="152400" cy="152400"/>
              </a:xfrm>
              <a:prstGeom prst="flowChartConnector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6934200" y="1219200"/>
                <a:ext cx="609600" cy="533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chemeClr val="tx1"/>
                    </a:solidFill>
                  </a:rPr>
                  <a:t>A</a:t>
                </a:r>
                <a:endParaRPr lang="en-US" sz="3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410200" y="4038600"/>
                <a:ext cx="609600" cy="533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chemeClr val="tx1"/>
                    </a:solidFill>
                  </a:rPr>
                  <a:t>B</a:t>
                </a:r>
                <a:endParaRPr lang="en-US" sz="3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8382000" y="4038600"/>
                <a:ext cx="609600" cy="533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chemeClr val="tx1"/>
                    </a:solidFill>
                  </a:rPr>
                  <a:t>C</a:t>
                </a:r>
                <a:endParaRPr lang="en-US" sz="32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6951089" y="2590800"/>
              <a:ext cx="44275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 dirty="0" smtClean="0"/>
                <a:t>D</a:t>
              </a:r>
              <a:endParaRPr lang="en-US" sz="3200" b="1" dirty="0"/>
            </a:p>
          </p:txBody>
        </p:sp>
      </p:grpSp>
      <p:cxnSp>
        <p:nvCxnSpPr>
          <p:cNvPr id="24" name="Straight Connector 23"/>
          <p:cNvCxnSpPr/>
          <p:nvPr/>
        </p:nvCxnSpPr>
        <p:spPr>
          <a:xfrm flipH="1" flipV="1">
            <a:off x="6362700" y="2743200"/>
            <a:ext cx="815882" cy="40331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715000" y="2209800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E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2400" y="533400"/>
            <a:ext cx="4191000" cy="403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s-IN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অঙ্কন: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CD</a:t>
            </a:r>
            <a:r>
              <a:rPr lang="as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as-IN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E </a:t>
            </a:r>
            <a:r>
              <a:rPr lang="as-IN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পর্যন্ত বর্ধিত করি</a:t>
            </a:r>
          </a:p>
          <a:p>
            <a:r>
              <a:rPr lang="as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যেন </a:t>
            </a:r>
            <a:r>
              <a:rPr lang="as-IN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 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AB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 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E </a:t>
            </a:r>
            <a:r>
              <a:rPr lang="as-IN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বিন্দুতে ছেদ করে।</a:t>
            </a:r>
          </a:p>
        </p:txBody>
      </p:sp>
    </p:spTree>
    <p:extLst>
      <p:ext uri="{BB962C8B-B14F-4D97-AF65-F5344CB8AC3E}">
        <p14:creationId xmlns:p14="http://schemas.microsoft.com/office/powerpoint/2010/main" val="112178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563050" y="807244"/>
            <a:ext cx="2958548" cy="2462213"/>
            <a:chOff x="5410200" y="1219200"/>
            <a:chExt cx="3581400" cy="3352800"/>
          </a:xfrm>
        </p:grpSpPr>
        <p:grpSp>
          <p:nvGrpSpPr>
            <p:cNvPr id="3" name="Group 2"/>
            <p:cNvGrpSpPr/>
            <p:nvPr/>
          </p:nvGrpSpPr>
          <p:grpSpPr>
            <a:xfrm>
              <a:off x="5410200" y="1219200"/>
              <a:ext cx="3581400" cy="3352800"/>
              <a:chOff x="5410200" y="1219200"/>
              <a:chExt cx="3581400" cy="3352800"/>
            </a:xfrm>
          </p:grpSpPr>
          <p:cxnSp>
            <p:nvCxnSpPr>
              <p:cNvPr id="6" name="Straight Connector 5"/>
              <p:cNvCxnSpPr/>
              <p:nvPr/>
            </p:nvCxnSpPr>
            <p:spPr>
              <a:xfrm flipV="1">
                <a:off x="5486400" y="3124200"/>
                <a:ext cx="1676400" cy="838200"/>
              </a:xfrm>
              <a:prstGeom prst="line">
                <a:avLst/>
              </a:prstGeom>
              <a:ln w="57150"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" name="Group 9"/>
              <p:cNvGrpSpPr/>
              <p:nvPr/>
            </p:nvGrpSpPr>
            <p:grpSpPr>
              <a:xfrm>
                <a:off x="5410200" y="1219200"/>
                <a:ext cx="3581400" cy="3352800"/>
                <a:chOff x="5410200" y="1219200"/>
                <a:chExt cx="3581400" cy="3352800"/>
              </a:xfrm>
            </p:grpSpPr>
            <p:sp>
              <p:nvSpPr>
                <p:cNvPr id="9" name="Isosceles Triangle 8"/>
                <p:cNvSpPr/>
                <p:nvPr/>
              </p:nvSpPr>
              <p:spPr>
                <a:xfrm>
                  <a:off x="5486400" y="1752600"/>
                  <a:ext cx="3429000" cy="2209800"/>
                </a:xfrm>
                <a:prstGeom prst="triangle">
                  <a:avLst/>
                </a:prstGeom>
                <a:ln w="57150"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  <p:cxnSp>
              <p:nvCxnSpPr>
                <p:cNvPr id="10" name="Straight Connector 3"/>
                <p:cNvCxnSpPr>
                  <a:endCxn id="8" idx="2"/>
                </p:cNvCxnSpPr>
                <p:nvPr/>
              </p:nvCxnSpPr>
              <p:spPr>
                <a:xfrm rot="10800000">
                  <a:off x="7207730" y="3175575"/>
                  <a:ext cx="1707670" cy="786826"/>
                </a:xfrm>
                <a:prstGeom prst="line">
                  <a:avLst/>
                </a:prstGeom>
                <a:ln w="57150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1" name="Flowchart: Connector 4"/>
                <p:cNvSpPr/>
                <p:nvPr/>
              </p:nvSpPr>
              <p:spPr>
                <a:xfrm>
                  <a:off x="7086600" y="3124200"/>
                  <a:ext cx="152400" cy="152400"/>
                </a:xfrm>
                <a:prstGeom prst="flowChartConnector">
                  <a:avLst/>
                </a:prstGeom>
                <a:ln w="57150"/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12" name="Rectangle 5"/>
                <p:cNvSpPr/>
                <p:nvPr/>
              </p:nvSpPr>
              <p:spPr>
                <a:xfrm>
                  <a:off x="6934200" y="1219200"/>
                  <a:ext cx="609600" cy="533400"/>
                </a:xfrm>
                <a:prstGeom prst="rect">
                  <a:avLst/>
                </a:prstGeom>
                <a:noFill/>
                <a:ln w="571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1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rPr>
                    <a:t>A</a:t>
                  </a:r>
                  <a:endParaRPr lang="en-US" sz="32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13" name="Rectangle 6"/>
                <p:cNvSpPr/>
                <p:nvPr/>
              </p:nvSpPr>
              <p:spPr>
                <a:xfrm>
                  <a:off x="5410200" y="4038600"/>
                  <a:ext cx="609600" cy="533400"/>
                </a:xfrm>
                <a:prstGeom prst="rect">
                  <a:avLst/>
                </a:prstGeom>
                <a:noFill/>
                <a:ln w="571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1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rPr>
                    <a:t>B</a:t>
                  </a:r>
                  <a:endParaRPr lang="en-US" sz="32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14" name="Rectangle 7"/>
                <p:cNvSpPr/>
                <p:nvPr/>
              </p:nvSpPr>
              <p:spPr>
                <a:xfrm>
                  <a:off x="8382000" y="4038600"/>
                  <a:ext cx="609600" cy="533400"/>
                </a:xfrm>
                <a:prstGeom prst="rect">
                  <a:avLst/>
                </a:prstGeom>
                <a:noFill/>
                <a:ln w="571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1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rPr>
                    <a:t>C</a:t>
                  </a:r>
                  <a:endParaRPr lang="en-US" sz="32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</p:grpSp>
          <p:sp>
            <p:nvSpPr>
              <p:cNvPr id="8" name="Rectangle 7"/>
              <p:cNvSpPr/>
              <p:nvPr/>
            </p:nvSpPr>
            <p:spPr>
              <a:xfrm>
                <a:off x="6951089" y="2590800"/>
                <a:ext cx="513282" cy="584775"/>
              </a:xfrm>
              <a:prstGeom prst="rect">
                <a:avLst/>
              </a:prstGeom>
              <a:ln w="57150"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3200" b="1" dirty="0" smtClean="0">
                    <a:latin typeface="NikoshBAN" pitchFamily="2" charset="0"/>
                    <a:cs typeface="NikoshBAN" pitchFamily="2" charset="0"/>
                  </a:rPr>
                  <a:t>D</a:t>
                </a:r>
                <a:endParaRPr lang="en-US" sz="3200" b="1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 flipH="1" flipV="1">
              <a:off x="6400800" y="2780869"/>
              <a:ext cx="739683" cy="365651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5715000" y="2209800"/>
              <a:ext cx="533400" cy="533400"/>
            </a:xfrm>
            <a:prstGeom prst="rect">
              <a:avLst/>
            </a:prstGeom>
            <a:noFill/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E</a:t>
              </a:r>
              <a:endPara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672999" y="426244"/>
            <a:ext cx="4343400" cy="4476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s-IN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প্রমাণ:</a:t>
            </a:r>
          </a:p>
          <a:p>
            <a:pPr algn="ctr"/>
            <a:endParaRPr lang="en-US" sz="36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l-GR" sz="2800" b="1" dirty="0" smtClean="0">
                <a:solidFill>
                  <a:schemeClr val="tx1"/>
                </a:solidFill>
                <a:latin typeface="Times New Roman"/>
                <a:cs typeface="NikoshBAN" pitchFamily="2" charset="0"/>
              </a:rPr>
              <a:t>Δ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ACE </a:t>
            </a:r>
            <a:r>
              <a:rPr lang="as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এ,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AC + AE &gt; CE</a:t>
            </a:r>
          </a:p>
          <a:p>
            <a:r>
              <a:rPr lang="as-IN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বা, 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AC + AE &gt; CD + DE  .......(1)</a:t>
            </a:r>
          </a:p>
          <a:p>
            <a:endParaRPr lang="en-US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as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l-GR" sz="2800" b="1" dirty="0" smtClean="0">
                <a:solidFill>
                  <a:schemeClr val="tx1"/>
                </a:solidFill>
                <a:latin typeface="Times New Roman"/>
                <a:cs typeface="NikoshBAN" pitchFamily="2" charset="0"/>
              </a:rPr>
              <a:t>Δ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BED </a:t>
            </a:r>
            <a:r>
              <a:rPr lang="as-IN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DE + BE &gt; BD   .............(2)</a:t>
            </a:r>
          </a:p>
          <a:p>
            <a:pPr algn="ctr"/>
            <a:endParaRPr lang="en-US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72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77255" y="1778750"/>
            <a:ext cx="7533345" cy="3231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(1) </a:t>
            </a:r>
            <a:r>
              <a:rPr lang="as-IN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নং ও 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(2) </a:t>
            </a:r>
            <a:r>
              <a:rPr lang="as-IN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নং যোগ করে পাই,</a:t>
            </a:r>
          </a:p>
          <a:p>
            <a:pPr marL="342900" indent="-342900">
              <a:lnSpc>
                <a:spcPct val="15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AC + AE + DE + BE &gt; CD + DE + BD</a:t>
            </a:r>
          </a:p>
          <a:p>
            <a:pPr marL="342900" indent="-342900">
              <a:lnSpc>
                <a:spcPct val="150000"/>
              </a:lnSpc>
            </a:pPr>
            <a:r>
              <a:rPr lang="as-IN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বা,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AC + AE + BE &gt; DC + BD [</a:t>
            </a:r>
            <a:r>
              <a:rPr lang="as-IN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উভয়প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ক্ষ</a:t>
            </a:r>
            <a:r>
              <a:rPr lang="as-IN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 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DE </a:t>
            </a:r>
            <a:r>
              <a:rPr lang="as-IN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বাদ দিয়ে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]</a:t>
            </a:r>
          </a:p>
          <a:p>
            <a:pPr marL="342900" indent="-342900">
              <a:lnSpc>
                <a:spcPct val="150000"/>
              </a:lnSpc>
            </a:pPr>
            <a:r>
              <a:rPr lang="as-IN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AC + AB &gt; DC + BD [ </a:t>
            </a:r>
            <a:r>
              <a:rPr lang="as-IN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BE + AE = AB]</a:t>
            </a:r>
          </a:p>
          <a:p>
            <a:pPr marL="342900" indent="-342900">
              <a:lnSpc>
                <a:spcPct val="150000"/>
              </a:lnSpc>
            </a:pPr>
            <a:r>
              <a:rPr lang="as-IN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AB + AC &gt; DC + BD [</a:t>
            </a:r>
            <a:r>
              <a:rPr lang="as-IN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প্রমাণিত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]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959358" y="189979"/>
            <a:ext cx="3915656" cy="1629666"/>
            <a:chOff x="5029200" y="1219200"/>
            <a:chExt cx="4167120" cy="3229968"/>
          </a:xfrm>
        </p:grpSpPr>
        <p:grpSp>
          <p:nvGrpSpPr>
            <p:cNvPr id="19" name="Group 1"/>
            <p:cNvGrpSpPr/>
            <p:nvPr/>
          </p:nvGrpSpPr>
          <p:grpSpPr>
            <a:xfrm>
              <a:off x="5029200" y="1219200"/>
              <a:ext cx="4167120" cy="3229968"/>
              <a:chOff x="5029200" y="1219200"/>
              <a:chExt cx="4167120" cy="3229968"/>
            </a:xfrm>
          </p:grpSpPr>
          <p:cxnSp>
            <p:nvCxnSpPr>
              <p:cNvPr id="22" name="Straight Connector 2"/>
              <p:cNvCxnSpPr/>
              <p:nvPr/>
            </p:nvCxnSpPr>
            <p:spPr>
              <a:xfrm flipV="1">
                <a:off x="5486400" y="3124200"/>
                <a:ext cx="1676400" cy="83820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3" name="Group 9"/>
              <p:cNvGrpSpPr/>
              <p:nvPr/>
            </p:nvGrpSpPr>
            <p:grpSpPr>
              <a:xfrm>
                <a:off x="5029200" y="1219200"/>
                <a:ext cx="4167120" cy="3229968"/>
                <a:chOff x="5029200" y="1219200"/>
                <a:chExt cx="4167120" cy="3229968"/>
              </a:xfrm>
            </p:grpSpPr>
            <p:sp>
              <p:nvSpPr>
                <p:cNvPr id="25" name="Isosceles Triangle 24"/>
                <p:cNvSpPr/>
                <p:nvPr/>
              </p:nvSpPr>
              <p:spPr>
                <a:xfrm>
                  <a:off x="5486400" y="1752600"/>
                  <a:ext cx="3429000" cy="2209800"/>
                </a:xfrm>
                <a:prstGeom prst="triangle">
                  <a:avLst/>
                </a:prstGeom>
                <a:ln w="38100"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  <p:cxnSp>
              <p:nvCxnSpPr>
                <p:cNvPr id="26" name="Straight Connector 25"/>
                <p:cNvCxnSpPr>
                  <a:endCxn id="24" idx="2"/>
                </p:cNvCxnSpPr>
                <p:nvPr/>
              </p:nvCxnSpPr>
              <p:spPr>
                <a:xfrm rot="10800000">
                  <a:off x="7207730" y="3175575"/>
                  <a:ext cx="1707670" cy="786826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7" name="Flowchart: Connector 4"/>
                <p:cNvSpPr/>
                <p:nvPr/>
              </p:nvSpPr>
              <p:spPr>
                <a:xfrm>
                  <a:off x="7086600" y="3124200"/>
                  <a:ext cx="152400" cy="152400"/>
                </a:xfrm>
                <a:prstGeom prst="flowChartConnector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28" name="Rectangle 5"/>
                <p:cNvSpPr/>
                <p:nvPr/>
              </p:nvSpPr>
              <p:spPr>
                <a:xfrm>
                  <a:off x="6934200" y="1219200"/>
                  <a:ext cx="609600" cy="53340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1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rPr>
                    <a:t>A</a:t>
                  </a:r>
                  <a:endParaRPr lang="en-US" sz="32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29" name="Rectangle 6"/>
                <p:cNvSpPr/>
                <p:nvPr/>
              </p:nvSpPr>
              <p:spPr>
                <a:xfrm>
                  <a:off x="5029200" y="3886200"/>
                  <a:ext cx="609600" cy="53340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1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rPr>
                    <a:t>B</a:t>
                  </a:r>
                  <a:endParaRPr lang="en-US" sz="32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30" name="Rectangle 7"/>
                <p:cNvSpPr/>
                <p:nvPr/>
              </p:nvSpPr>
              <p:spPr>
                <a:xfrm>
                  <a:off x="8586720" y="3915768"/>
                  <a:ext cx="609600" cy="53340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1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rPr>
                    <a:t>C</a:t>
                  </a:r>
                  <a:endParaRPr lang="en-US" sz="32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</p:grpSp>
          <p:sp>
            <p:nvSpPr>
              <p:cNvPr id="24" name="Rectangle 23"/>
              <p:cNvSpPr/>
              <p:nvPr/>
            </p:nvSpPr>
            <p:spPr>
              <a:xfrm>
                <a:off x="6951089" y="2590800"/>
                <a:ext cx="51328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3200" b="1" dirty="0" smtClean="0">
                    <a:latin typeface="NikoshBAN" pitchFamily="2" charset="0"/>
                    <a:cs typeface="NikoshBAN" pitchFamily="2" charset="0"/>
                  </a:rPr>
                  <a:t>D</a:t>
                </a:r>
                <a:endParaRPr lang="en-US" sz="3200" b="1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cxnSp>
          <p:nvCxnSpPr>
            <p:cNvPr id="20" name="Straight Connector 19"/>
            <p:cNvCxnSpPr/>
            <p:nvPr/>
          </p:nvCxnSpPr>
          <p:spPr>
            <a:xfrm flipH="1" flipV="1">
              <a:off x="6400800" y="2756848"/>
              <a:ext cx="771664" cy="432375"/>
            </a:xfrm>
            <a:prstGeom prst="line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5715000" y="2209800"/>
              <a:ext cx="5334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E</a:t>
              </a:r>
              <a:endPara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138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pstream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425</TotalTime>
  <Words>301</Words>
  <Application>Microsoft Office PowerPoint</Application>
  <PresentationFormat>On-screen Show (16:9)</PresentationFormat>
  <Paragraphs>72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Suhel</dc:creator>
  <cp:lastModifiedBy>Suhel</cp:lastModifiedBy>
  <cp:revision>46</cp:revision>
  <dcterms:created xsi:type="dcterms:W3CDTF">2006-08-16T00:00:00Z</dcterms:created>
  <dcterms:modified xsi:type="dcterms:W3CDTF">2020-08-05T03:41:51Z</dcterms:modified>
</cp:coreProperties>
</file>