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303" r:id="rId6"/>
    <p:sldId id="261" r:id="rId7"/>
    <p:sldId id="283" r:id="rId8"/>
    <p:sldId id="263" r:id="rId9"/>
    <p:sldId id="281" r:id="rId10"/>
    <p:sldId id="294" r:id="rId11"/>
    <p:sldId id="295" r:id="rId12"/>
    <p:sldId id="296" r:id="rId13"/>
    <p:sldId id="297" r:id="rId14"/>
    <p:sldId id="298" r:id="rId15"/>
    <p:sldId id="311" r:id="rId16"/>
    <p:sldId id="313" r:id="rId17"/>
    <p:sldId id="312" r:id="rId18"/>
    <p:sldId id="299" r:id="rId19"/>
    <p:sldId id="300" r:id="rId20"/>
    <p:sldId id="302" r:id="rId21"/>
    <p:sldId id="304" r:id="rId22"/>
    <p:sldId id="305" r:id="rId23"/>
    <p:sldId id="306" r:id="rId24"/>
    <p:sldId id="308" r:id="rId25"/>
    <p:sldId id="307" r:id="rId26"/>
    <p:sldId id="309" r:id="rId27"/>
    <p:sldId id="310" r:id="rId28"/>
    <p:sldId id="28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217"/>
    <a:srgbClr val="C2290A"/>
    <a:srgbClr val="D6DA46"/>
    <a:srgbClr val="DFF12F"/>
    <a:srgbClr val="1DE35A"/>
    <a:srgbClr val="F33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2" autoAdjust="0"/>
    <p:restoredTop sz="94595" autoAdjust="0"/>
  </p:normalViewPr>
  <p:slideViewPr>
    <p:cSldViewPr>
      <p:cViewPr varScale="1">
        <p:scale>
          <a:sx n="72" d="100"/>
          <a:sy n="72" d="100"/>
        </p:scale>
        <p:origin x="1128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66A1D-BF41-4BDF-86C7-0B662871E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1142D-CDA9-43A3-AD68-C0487A3B5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54E68-6849-4CD4-AE99-44947A98F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86503-603A-4228-B402-A47394049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A5E74-5BCA-4C8C-935E-1CFECD105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81D6B-516E-49E4-AC74-506B9618A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C82E9-68A2-4B9C-AB0D-966EF4B79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76687-73AF-423E-B207-01B264197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BA1CA-69FC-423D-B5D2-AEC3C528E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9912D-E3BC-44BA-BCFC-86089C793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F8C82-B084-41E9-A90C-5693A0FFA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820719B-D8A7-4793-8177-1207E8C30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15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4" name="Picture 3" descr="Picture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"/>
            <a:ext cx="8001000" cy="467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 descr="Pink tissue paper"/>
          <p:cNvSpPr>
            <a:spLocks noChangeArrowheads="1"/>
          </p:cNvSpPr>
          <p:nvPr/>
        </p:nvSpPr>
        <p:spPr bwMode="auto">
          <a:xfrm>
            <a:off x="685800" y="5181600"/>
            <a:ext cx="7772400" cy="1049338"/>
          </a:xfrm>
          <a:prstGeom prst="roundRect">
            <a:avLst>
              <a:gd name="adj" fmla="val 28491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4400" b="1">
                <a:latin typeface="NikoshBAN" pitchFamily="2" charset="0"/>
                <a:cs typeface="NikoshBAN" pitchFamily="2" charset="0"/>
              </a:rPr>
              <a:t>আজকের পাঠে তোমাদের স্বাগতম</a:t>
            </a:r>
            <a:endParaRPr lang="en-US" sz="44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57400" y="838200"/>
            <a:ext cx="5562600" cy="83343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প্রোগ্রাম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533400" y="4648200"/>
            <a:ext cx="2338388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600">
                <a:latin typeface="NikoshLight" pitchFamily="2" charset="0"/>
                <a:cs typeface="NikoshLight" pitchFamily="2" charset="0"/>
              </a:rPr>
              <a:t>ভিসিক্যালক্</a:t>
            </a:r>
          </a:p>
        </p:txBody>
      </p:sp>
      <p:pic>
        <p:nvPicPr>
          <p:cNvPr id="23557" name="Picture 2" descr="E:\MOTIAR\D,contennt Picture 2\visical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27250"/>
            <a:ext cx="2109788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3" descr="E:\MOTIAR\D,contennt Picture 2\Open off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898650"/>
            <a:ext cx="2366963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9" name="Picture 4" descr="E:\MOTIAR\D,contennt Picture 2\exc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127250"/>
            <a:ext cx="19431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8"/>
          <p:cNvSpPr/>
          <p:nvPr/>
        </p:nvSpPr>
        <p:spPr>
          <a:xfrm>
            <a:off x="3048000" y="4641850"/>
            <a:ext cx="30480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200">
                <a:solidFill>
                  <a:srgbClr val="FFFFFF"/>
                </a:solidFill>
                <a:latin typeface="NikoshLight" pitchFamily="2" charset="0"/>
                <a:cs typeface="NikoshLight" pitchFamily="2" charset="0"/>
              </a:rPr>
              <a:t>‌ওপেন অফিস ক্যালক্‌</a:t>
            </a:r>
            <a:endParaRPr lang="en-US" sz="3200">
              <a:solidFill>
                <a:srgbClr val="FFFFFF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77000" y="4648200"/>
            <a:ext cx="2381250" cy="762000"/>
          </a:xfrm>
          <a:prstGeom prst="roundRect">
            <a:avLst/>
          </a:prstGeom>
          <a:solidFill>
            <a:srgbClr val="FF33C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atin typeface="NikoshLight" pitchFamily="2" charset="0"/>
                <a:cs typeface="NikoshLight" pitchFamily="2" charset="0"/>
              </a:rPr>
              <a:t>এক্সেল</a:t>
            </a:r>
            <a:endParaRPr lang="en-US" sz="4000" dirty="0">
              <a:latin typeface="NikoshLight" pitchFamily="2" charset="0"/>
              <a:cs typeface="NikoshLigh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05000" y="533400"/>
            <a:ext cx="5715000" cy="9525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এক্সেল খোলার পদ্ধতি</a:t>
            </a:r>
          </a:p>
        </p:txBody>
      </p:sp>
      <p:pic>
        <p:nvPicPr>
          <p:cNvPr id="19458" name="Picture 2" descr="E:\MOTIAR\D,contennt Picture 2\ex 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7620000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Right Arrow 2"/>
          <p:cNvSpPr/>
          <p:nvPr/>
        </p:nvSpPr>
        <p:spPr>
          <a:xfrm>
            <a:off x="304800" y="5105400"/>
            <a:ext cx="2514600" cy="12954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All Programs</a:t>
            </a:r>
            <a:r>
              <a:rPr lang="en-US" dirty="0"/>
              <a:t>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048000" y="5105400"/>
            <a:ext cx="1981200" cy="1295400"/>
          </a:xfrm>
          <a:prstGeom prst="rightArrow">
            <a:avLst/>
          </a:prstGeom>
          <a:solidFill>
            <a:srgbClr val="FF33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MS Office</a:t>
            </a:r>
            <a:r>
              <a:rPr lang="en-US" dirty="0"/>
              <a:t>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257800" y="5105400"/>
            <a:ext cx="1981200" cy="1295400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MS Excel</a:t>
            </a:r>
            <a:r>
              <a:rPr lang="en-US" dirty="0"/>
              <a:t> </a:t>
            </a:r>
          </a:p>
        </p:txBody>
      </p:sp>
      <p:sp>
        <p:nvSpPr>
          <p:cNvPr id="4" name="L-Shape 3"/>
          <p:cNvSpPr/>
          <p:nvPr/>
        </p:nvSpPr>
        <p:spPr>
          <a:xfrm>
            <a:off x="7467600" y="5257800"/>
            <a:ext cx="1524000" cy="914400"/>
          </a:xfrm>
          <a:prstGeom prst="corner">
            <a:avLst>
              <a:gd name="adj1" fmla="val 68182"/>
              <a:gd name="adj2" fmla="val 48485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Enter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2675" y="3048000"/>
            <a:ext cx="114992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1. File</a:t>
            </a:r>
          </a:p>
        </p:txBody>
      </p:sp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533400" y="4019550"/>
            <a:ext cx="1295400" cy="5238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2. New</a:t>
            </a:r>
          </a:p>
        </p:txBody>
      </p:sp>
      <p:sp>
        <p:nvSpPr>
          <p:cNvPr id="24583" name="TextBox 2"/>
          <p:cNvSpPr txBox="1">
            <a:spLocks noChangeArrowheads="1"/>
          </p:cNvSpPr>
          <p:nvPr/>
        </p:nvSpPr>
        <p:spPr bwMode="auto">
          <a:xfrm>
            <a:off x="3317875" y="2057400"/>
            <a:ext cx="2549525" cy="4572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3. Blank workbook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28800" y="838200"/>
            <a:ext cx="5486400" cy="739775"/>
          </a:xfrm>
          <a:prstGeom prst="rect">
            <a:avLst/>
          </a:prstGeom>
          <a:solidFill>
            <a:srgbClr val="FF33CC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>
                <a:latin typeface="NikoshLight" pitchFamily="2" charset="0"/>
                <a:cs typeface="NikoshLight" pitchFamily="2" charset="0"/>
              </a:rPr>
              <a:t>নতুন ওয়ার্কসিট খোলার পদ্ধতিঃ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09800" y="2828231"/>
            <a:ext cx="5943600" cy="3341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1219200" y="3200400"/>
            <a:ext cx="990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71600" y="4191000"/>
            <a:ext cx="990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086100" y="2667000"/>
            <a:ext cx="38100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96000" y="5715000"/>
            <a:ext cx="1143000" cy="3698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4. Create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28900" y="457200"/>
            <a:ext cx="3543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4400">
                <a:latin typeface="NikoshBAN" pitchFamily="2" charset="0"/>
                <a:cs typeface="NikoshBAN" pitchFamily="2" charset="0"/>
              </a:rPr>
              <a:t>স্প্রেডশিট পরিচিতি:</a:t>
            </a:r>
            <a:endParaRPr lang="en-US" sz="44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225" y="1143000"/>
            <a:ext cx="7750175" cy="4357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3" name="Group 62"/>
          <p:cNvGrpSpPr>
            <a:grpSpLocks/>
          </p:cNvGrpSpPr>
          <p:nvPr/>
        </p:nvGrpSpPr>
        <p:grpSpPr bwMode="auto">
          <a:xfrm rot="5400000">
            <a:off x="5067300" y="-266700"/>
            <a:ext cx="228600" cy="5943600"/>
            <a:chOff x="3581400" y="2362994"/>
            <a:chExt cx="228600" cy="3124200"/>
          </a:xfrm>
        </p:grpSpPr>
        <p:cxnSp>
          <p:nvCxnSpPr>
            <p:cNvPr id="42" name="Straight Connector 41"/>
            <p:cNvCxnSpPr/>
            <p:nvPr/>
          </p:nvCxnSpPr>
          <p:spPr>
            <a:xfrm rot="5400000">
              <a:off x="2020094" y="3924300"/>
              <a:ext cx="31242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3581400" y="2514865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3581400" y="2666735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3581400" y="2819440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581400" y="2977153"/>
              <a:ext cx="228600" cy="8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3581400" y="3124017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3581400" y="3276722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3581400" y="3428593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3581400" y="3581298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3581400" y="3734003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3581400" y="3885874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3581400" y="4038580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3581400" y="4191285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3581400" y="4343155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3581400" y="4495861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3581400" y="4653573"/>
              <a:ext cx="228600" cy="8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3581400" y="4800437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3581400" y="4953142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3581400" y="5105013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3581400" y="5257718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3581400" y="5410424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8" name="Straight Arrow Connector 7"/>
          <p:cNvCxnSpPr/>
          <p:nvPr/>
        </p:nvCxnSpPr>
        <p:spPr>
          <a:xfrm rot="5400000" flipH="1" flipV="1">
            <a:off x="266700" y="28575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609600" y="5638800"/>
            <a:ext cx="8404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 থেকে নীচের দিকে লম্বা ভাবে যে সারি তাকে কলাম বলে। কলামের ঠিকানা </a:t>
            </a:r>
            <a:r>
              <a:rPr lang="en-US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A,B,C </a:t>
            </a:r>
            <a:r>
              <a:rPr lang="bn-BD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ইত্যাদি দিয়ে প্রকাশ করা হয়।</a:t>
            </a:r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7388" y="6019800"/>
            <a:ext cx="7161212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বাম দিক ডানে যে সারি তাকে রো বা সারি বলে। রো এর ঠিকানা </a:t>
            </a:r>
            <a:r>
              <a:rPr lang="en-US" dirty="0">
                <a:solidFill>
                  <a:srgbClr val="FF0000"/>
                </a:solidFill>
                <a:latin typeface="+mj-lt"/>
                <a:cs typeface="NikoshBAN" pitchFamily="2" charset="0"/>
              </a:rPr>
              <a:t>1.2.3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ইত্যাদি দিয়ে প্রকাশ করা হয়।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9425" y="3363913"/>
            <a:ext cx="111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>
                <a:latin typeface="NikoshBAN" pitchFamily="2" charset="0"/>
                <a:cs typeface="NikoshBAN" pitchFamily="2" charset="0"/>
              </a:rPr>
              <a:t>সেল পয়েন্টার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81200" y="3733800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>
                <a:latin typeface="NikoshBAN" pitchFamily="2" charset="0"/>
                <a:cs typeface="NikoshBAN" pitchFamily="2" charset="0"/>
              </a:rPr>
              <a:t>রো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724400" y="2286000"/>
            <a:ext cx="606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>
                <a:latin typeface="NikoshBAN" pitchFamily="2" charset="0"/>
                <a:cs typeface="NikoshBAN" pitchFamily="2" charset="0"/>
              </a:rPr>
              <a:t>কলাম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1371600" y="2209800"/>
            <a:ext cx="228600" cy="3124200"/>
            <a:chOff x="228600" y="2210594"/>
            <a:chExt cx="228600" cy="3124200"/>
          </a:xfrm>
        </p:grpSpPr>
        <p:cxnSp>
          <p:nvCxnSpPr>
            <p:cNvPr id="19" name="Straight Connector 18"/>
            <p:cNvCxnSpPr/>
            <p:nvPr/>
          </p:nvCxnSpPr>
          <p:spPr>
            <a:xfrm rot="5400000">
              <a:off x="-1332706" y="3771900"/>
              <a:ext cx="31242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28600" y="23614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28600" y="25138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28600" y="26662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28600" y="28186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28600" y="29710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28600" y="31234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28600" y="32758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228600" y="34282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228600" y="35806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28600" y="37330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28600" y="38854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28600" y="40378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28600" y="41902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28600" y="43426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28600" y="44950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228600" y="46474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28600" y="47998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228600" y="49522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228600" y="51046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228600" y="52570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6" grpId="0"/>
      <p:bldP spid="67" grpId="0"/>
      <p:bldP spid="9" grpId="0"/>
      <p:bldP spid="17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76500" y="296863"/>
            <a:ext cx="3543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440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স্প্রেডশিট পরিচিতি:</a:t>
            </a:r>
            <a:endParaRPr lang="en-US" sz="440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9" name="Picture 7" descr="spreadshee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7848600" cy="525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262533"/>
            <a:ext cx="6629400" cy="646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066800"/>
            <a:ext cx="33528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33900" y="1103194"/>
            <a:ext cx="3657600" cy="19448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02175" y="3810000"/>
            <a:ext cx="3657600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6411" y="3810000"/>
            <a:ext cx="3491551" cy="20495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928688" y="3186113"/>
            <a:ext cx="1814512" cy="400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রেজাল্টে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4650" y="3143250"/>
            <a:ext cx="1816100" cy="400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বাজেট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ঘোষণায়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7288" y="6019800"/>
            <a:ext cx="1814512" cy="400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পরিকল্পণায়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6037263"/>
            <a:ext cx="1814513" cy="400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হিসাবে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0" y="990600"/>
            <a:ext cx="35274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4550" y="3733800"/>
            <a:ext cx="3956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350" y="3733800"/>
            <a:ext cx="35274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 t="18951"/>
          <a:stretch>
            <a:fillRect/>
          </a:stretch>
        </p:blipFill>
        <p:spPr bwMode="auto">
          <a:xfrm>
            <a:off x="4654550" y="990600"/>
            <a:ext cx="3956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77950" y="338733"/>
            <a:ext cx="6629400" cy="646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7438" y="3181350"/>
            <a:ext cx="1814512" cy="406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ক্রিকেট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খেলায়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525" y="3133725"/>
            <a:ext cx="1816100" cy="406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হিসাবে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525" y="5943600"/>
            <a:ext cx="1816100" cy="406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গবেষণায়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3013" y="5943600"/>
            <a:ext cx="1816100" cy="406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পরিসংখ্যান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অফিসে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943600" y="3919538"/>
            <a:ext cx="3276600" cy="576262"/>
            <a:chOff x="5791200" y="3766458"/>
            <a:chExt cx="3276600" cy="576942"/>
          </a:xfrm>
        </p:grpSpPr>
        <p:sp>
          <p:nvSpPr>
            <p:cNvPr id="19" name="TextBox 18"/>
            <p:cNvSpPr txBox="1"/>
            <p:nvPr/>
          </p:nvSpPr>
          <p:spPr>
            <a:xfrm>
              <a:off x="5791200" y="4004864"/>
              <a:ext cx="3276600" cy="33853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NikoshBAN" pitchFamily="2" charset="0"/>
                  <a:cs typeface="NikoshBAN" pitchFamily="2" charset="0"/>
                </a:rPr>
                <a:t>Microsoft  Office Excel 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2007</a:t>
              </a:r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7246938" y="3766458"/>
              <a:ext cx="417512" cy="2288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44638"/>
            <a:ext cx="18288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076325"/>
            <a:ext cx="22098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749925"/>
            <a:ext cx="56388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811963" y="2605088"/>
            <a:ext cx="1871662" cy="595312"/>
            <a:chOff x="6582995" y="2452914"/>
            <a:chExt cx="1871517" cy="595086"/>
          </a:xfrm>
        </p:grpSpPr>
        <p:sp>
          <p:nvSpPr>
            <p:cNvPr id="12" name="TextBox 11"/>
            <p:cNvSpPr txBox="1"/>
            <p:nvPr/>
          </p:nvSpPr>
          <p:spPr>
            <a:xfrm>
              <a:off x="6582995" y="2709991"/>
              <a:ext cx="1871517" cy="3380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NikoshBAN" pitchFamily="2" charset="0"/>
                  <a:cs typeface="NikoshBAN" pitchFamily="2" charset="0"/>
                </a:rPr>
                <a:t>All Programs</a:t>
              </a: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7202072" y="2452914"/>
              <a:ext cx="417480" cy="22851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724400" y="1379538"/>
            <a:ext cx="2362200" cy="1022350"/>
            <a:chOff x="4572000" y="1226403"/>
            <a:chExt cx="2362200" cy="1022391"/>
          </a:xfrm>
        </p:grpSpPr>
        <p:sp>
          <p:nvSpPr>
            <p:cNvPr id="9" name="TextBox 8"/>
            <p:cNvSpPr txBox="1"/>
            <p:nvPr/>
          </p:nvSpPr>
          <p:spPr>
            <a:xfrm>
              <a:off x="4572000" y="1226403"/>
              <a:ext cx="1676400" cy="83029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চালু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থাকা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অবস্থায়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Elbow Connector 13"/>
            <p:cNvCxnSpPr>
              <a:stCxn id="9" idx="3"/>
            </p:cNvCxnSpPr>
            <p:nvPr/>
          </p:nvCxnSpPr>
          <p:spPr>
            <a:xfrm>
              <a:off x="6248400" y="1642345"/>
              <a:ext cx="685800" cy="606449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477000" y="3262313"/>
            <a:ext cx="2509838" cy="623887"/>
            <a:chOff x="6248400" y="3109686"/>
            <a:chExt cx="2509575" cy="624114"/>
          </a:xfrm>
        </p:grpSpPr>
        <p:sp>
          <p:nvSpPr>
            <p:cNvPr id="16" name="TextBox 15"/>
            <p:cNvSpPr txBox="1"/>
            <p:nvPr/>
          </p:nvSpPr>
          <p:spPr>
            <a:xfrm>
              <a:off x="6248400" y="3395540"/>
              <a:ext cx="2509575" cy="3382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NikoshBAN" pitchFamily="2" charset="0"/>
                  <a:cs typeface="NikoshBAN" pitchFamily="2" charset="0"/>
                </a:rPr>
                <a:t>Microsoft Office</a:t>
              </a: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7224611" y="3109686"/>
              <a:ext cx="417468" cy="2286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971675" y="457200"/>
            <a:ext cx="4810125" cy="4619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2007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নিয়ম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2886075"/>
            <a:ext cx="20574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>
          <a:xfrm rot="8946777">
            <a:off x="525463" y="6027738"/>
            <a:ext cx="301625" cy="423862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34200" y="2071688"/>
            <a:ext cx="1057275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NikoshBAN" pitchFamily="2" charset="0"/>
                <a:cs typeface="NikoshBAN" pitchFamily="2" charset="0"/>
              </a:rPr>
              <a:t>Start</a:t>
            </a:r>
          </a:p>
        </p:txBody>
      </p:sp>
      <p:sp>
        <p:nvSpPr>
          <p:cNvPr id="32" name="Down Arrow 31"/>
          <p:cNvSpPr/>
          <p:nvPr/>
        </p:nvSpPr>
        <p:spPr>
          <a:xfrm rot="8946777">
            <a:off x="1016000" y="5426075"/>
            <a:ext cx="301625" cy="425450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Down Arrow 32"/>
          <p:cNvSpPr/>
          <p:nvPr/>
        </p:nvSpPr>
        <p:spPr>
          <a:xfrm rot="8946777">
            <a:off x="2906713" y="3043238"/>
            <a:ext cx="301625" cy="425450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Down Arrow 33"/>
          <p:cNvSpPr/>
          <p:nvPr/>
        </p:nvSpPr>
        <p:spPr>
          <a:xfrm rot="8946777">
            <a:off x="5249863" y="3352800"/>
            <a:ext cx="301625" cy="423863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95600" y="762000"/>
            <a:ext cx="4016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3200">
                <a:latin typeface="NikoshBAN" pitchFamily="2" charset="0"/>
                <a:cs typeface="NikoshBAN" pitchFamily="2" charset="0"/>
              </a:rPr>
              <a:t>ফর্মুলা ব্যবহার করে হিসাব করা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55490" b="57875"/>
          <a:stretch>
            <a:fillRect/>
          </a:stretch>
        </p:blipFill>
        <p:spPr bwMode="auto">
          <a:xfrm>
            <a:off x="609600" y="1447800"/>
            <a:ext cx="77724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Arrow Connector 6"/>
          <p:cNvCxnSpPr/>
          <p:nvPr/>
        </p:nvCxnSpPr>
        <p:spPr>
          <a:xfrm rot="10800000">
            <a:off x="4987925" y="3519488"/>
            <a:ext cx="21336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64325" y="4738688"/>
            <a:ext cx="1260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ফর্মূলার ব্যবহার</a:t>
            </a:r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5000" y="533400"/>
            <a:ext cx="6032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3200">
                <a:latin typeface="NikoshBAN" pitchFamily="2" charset="0"/>
                <a:cs typeface="NikoshBAN" pitchFamily="2" charset="0"/>
              </a:rPr>
              <a:t>ফর্মূলা ব্যবহার করে পরীক্ষার রেজাল্ট তৈরি করা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49048" b="37500"/>
          <a:stretch>
            <a:fillRect/>
          </a:stretch>
        </p:blipFill>
        <p:spPr bwMode="auto">
          <a:xfrm>
            <a:off x="685800" y="1295400"/>
            <a:ext cx="78486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4340" name="Group 10"/>
          <p:cNvGrpSpPr>
            <a:grpSpLocks/>
          </p:cNvGrpSpPr>
          <p:nvPr/>
        </p:nvGrpSpPr>
        <p:grpSpPr bwMode="auto">
          <a:xfrm>
            <a:off x="4572000" y="1295400"/>
            <a:ext cx="304800" cy="4862513"/>
            <a:chOff x="2832" y="864"/>
            <a:chExt cx="192" cy="3063"/>
          </a:xfrm>
        </p:grpSpPr>
        <p:cxnSp>
          <p:nvCxnSpPr>
            <p:cNvPr id="14346" name="Straight Connector 8"/>
            <p:cNvCxnSpPr>
              <a:cxnSpLocks noChangeShapeType="1"/>
            </p:cNvCxnSpPr>
            <p:nvPr/>
          </p:nvCxnSpPr>
          <p:spPr bwMode="auto">
            <a:xfrm>
              <a:off x="2928" y="864"/>
              <a:ext cx="0" cy="2967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4347" name="Straight Connector 8"/>
            <p:cNvCxnSpPr>
              <a:cxnSpLocks noChangeShapeType="1"/>
            </p:cNvCxnSpPr>
            <p:nvPr/>
          </p:nvCxnSpPr>
          <p:spPr bwMode="auto">
            <a:xfrm>
              <a:off x="2832" y="960"/>
              <a:ext cx="0" cy="2967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4348" name="Straight Connector 8"/>
            <p:cNvCxnSpPr>
              <a:cxnSpLocks noChangeShapeType="1"/>
            </p:cNvCxnSpPr>
            <p:nvPr/>
          </p:nvCxnSpPr>
          <p:spPr bwMode="auto">
            <a:xfrm>
              <a:off x="3024" y="864"/>
              <a:ext cx="0" cy="2967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</p:grpSp>
      <p:sp>
        <p:nvSpPr>
          <p:cNvPr id="2" name="Title 1"/>
          <p:cNvSpPr>
            <a:spLocks noGrp="1"/>
          </p:cNvSpPr>
          <p:nvPr/>
        </p:nvSpPr>
        <p:spPr bwMode="auto">
          <a:xfrm>
            <a:off x="5562600" y="1371600"/>
            <a:ext cx="2971800" cy="990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3200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 descr="21"/>
          <p:cNvSpPr>
            <a:spLocks noGrp="1"/>
          </p:cNvSpPr>
          <p:nvPr/>
        </p:nvSpPr>
        <p:spPr bwMode="auto">
          <a:xfrm>
            <a:off x="838200" y="685800"/>
            <a:ext cx="2971800" cy="990600"/>
          </a:xfrm>
          <a:prstGeom prst="horizontalScrol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3200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b="1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6" descr="21"/>
          <p:cNvSpPr>
            <a:spLocks noChangeArrowheads="1"/>
          </p:cNvSpPr>
          <p:nvPr/>
        </p:nvSpPr>
        <p:spPr bwMode="auto">
          <a:xfrm>
            <a:off x="304800" y="4495800"/>
            <a:ext cx="4191000" cy="1752600"/>
          </a:xfrm>
          <a:prstGeom prst="roundRect">
            <a:avLst>
              <a:gd name="adj" fmla="val 28491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সুরঞ্জন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রায়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কালিগঞ্জ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কে,ইউ,পি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উচ্চ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 descr="Sunset"/>
          <p:cNvSpPr>
            <a:spLocks noChangeArrowheads="1"/>
          </p:cNvSpPr>
          <p:nvPr/>
        </p:nvSpPr>
        <p:spPr bwMode="auto">
          <a:xfrm>
            <a:off x="5410200" y="2819400"/>
            <a:ext cx="3505200" cy="2743200"/>
          </a:xfrm>
          <a:prstGeom prst="roundRect">
            <a:avLst>
              <a:gd name="adj" fmla="val 28491"/>
            </a:avLst>
          </a:prstGeom>
          <a:solidFill>
            <a:srgbClr val="CCFFCC"/>
          </a:solidFill>
          <a:ln w="5715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-১০ম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পাঠঃ স্প্রেডশিট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স্প্রেডশীটের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C:\Users\SURANJAN\Desktop\1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600200"/>
            <a:ext cx="2566904" cy="2854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52600" y="609600"/>
            <a:ext cx="6032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3200">
                <a:latin typeface="NikoshBAN" pitchFamily="2" charset="0"/>
                <a:cs typeface="NikoshBAN" pitchFamily="2" charset="0"/>
              </a:rPr>
              <a:t>ফর্মূলা ব্যবহার করে পরীক্ষার রেজাল্ট তৈরি করা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7620000" cy="4799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76400" y="533400"/>
            <a:ext cx="50879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4400">
                <a:latin typeface="NikoshBAN" pitchFamily="2" charset="0"/>
                <a:cs typeface="NikoshBAN" pitchFamily="2" charset="0"/>
              </a:rPr>
              <a:t>স্প্রেডশিট ব্যবহারের উদ্দেশ্য-</a:t>
            </a:r>
            <a:endParaRPr lang="en-US" sz="4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1752600"/>
            <a:ext cx="75438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bn-BD" sz="3200">
                <a:latin typeface="NikoshBAN" pitchFamily="2" charset="0"/>
                <a:cs typeface="NikoshBAN" pitchFamily="2" charset="0"/>
              </a:rPr>
              <a:t>স্প্রেডশিট প্রোগ্রামের মাধ্যমে একটা ওয়ার্কশিটে সব ধরনের উপাত্ত প্রবেশ করানো হয়।  ফলে যে কোন ধরনের যে কোনো সংখ্যক উপাত্ত অল্প সময়ে সম্পাদন করা , হিসাব করা, বিশ্লেষণ করা এবং প্রতিবেদন তৈরি করার কাজ স্প্রেডশিট প্রোগ্রামের মাধ্যমে করা হয়। 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9200" y="457200"/>
            <a:ext cx="6208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bn-BD" sz="3200">
                <a:latin typeface="NikoshBAN" pitchFamily="2" charset="0"/>
                <a:cs typeface="NikoshBAN" pitchFamily="2" charset="0"/>
              </a:rPr>
              <a:t>স্প্রেডশিট ব্যবহারের নানাবিধ সুবিধা আছে যেমন: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1143000"/>
            <a:ext cx="7772400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 2" pitchFamily="18" charset="2"/>
              <a:buChar char="³"/>
            </a:pPr>
            <a:r>
              <a:rPr lang="bn-BD" sz="280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bn-BD" sz="3200">
                <a:latin typeface="NikoshBAN" pitchFamily="2" charset="0"/>
                <a:cs typeface="NikoshBAN" pitchFamily="2" charset="0"/>
                <a:sym typeface="Wingdings 2" pitchFamily="18" charset="2"/>
              </a:rPr>
              <a:t>স্প্রেডশিট সফটওয়্যার ব্যবহারের মাধ্যমে হিসাবের কাজ দ্রুত ও নির্ভূলভাবে করা যায়। </a:t>
            </a:r>
          </a:p>
          <a:p>
            <a:pPr algn="just">
              <a:buFont typeface="Wingdings 2" pitchFamily="18" charset="2"/>
              <a:buChar char="³"/>
            </a:pPr>
            <a:r>
              <a:rPr lang="bn-BD" sz="3200">
                <a:latin typeface="NikoshBAN" pitchFamily="2" charset="0"/>
                <a:cs typeface="NikoshBAN" pitchFamily="2" charset="0"/>
                <a:sym typeface="Wingdings 2" pitchFamily="18" charset="2"/>
              </a:rPr>
              <a:t> এর মাধ্যমে সহজ, কঠিন ও জটিল সকল ধরনের হিসবা করা যায়।</a:t>
            </a:r>
          </a:p>
          <a:p>
            <a:pPr algn="just">
              <a:buFont typeface="Wingdings 2" pitchFamily="18" charset="2"/>
              <a:buChar char="³"/>
            </a:pPr>
            <a:r>
              <a:rPr lang="bn-BD" sz="3200">
                <a:latin typeface="NikoshBAN" pitchFamily="2" charset="0"/>
                <a:cs typeface="NikoshBAN" pitchFamily="2" charset="0"/>
                <a:sym typeface="Wingdings 2" pitchFamily="18" charset="2"/>
              </a:rPr>
              <a:t> এতে বিপুল পরিমান উপাত্ত নিয়ে কাজ করা যায়।</a:t>
            </a:r>
          </a:p>
          <a:p>
            <a:pPr algn="just">
              <a:buFont typeface="Wingdings 2" pitchFamily="18" charset="2"/>
              <a:buChar char="³"/>
            </a:pPr>
            <a:r>
              <a:rPr lang="bn-BD" sz="3200">
                <a:latin typeface="NikoshBAN" pitchFamily="2" charset="0"/>
                <a:cs typeface="NikoshBAN" pitchFamily="2" charset="0"/>
                <a:sym typeface="Wingdings 2" pitchFamily="18" charset="2"/>
              </a:rPr>
              <a:t> সূত্র ব্যবহারের ফলে হিসাবের কাজ স্বয়ংক্রিয়ভাবে করা যায়।</a:t>
            </a:r>
          </a:p>
          <a:p>
            <a:pPr algn="just">
              <a:buFont typeface="Wingdings 2" pitchFamily="18" charset="2"/>
              <a:buChar char="³"/>
            </a:pPr>
            <a:r>
              <a:rPr lang="bn-BD" sz="3200">
                <a:latin typeface="NikoshBAN" pitchFamily="2" charset="0"/>
                <a:cs typeface="NikoshBAN" pitchFamily="2" charset="0"/>
                <a:sym typeface="Wingdings 2" pitchFamily="18" charset="2"/>
              </a:rPr>
              <a:t> এর সাহায্যে পরীক্ষার ফলাফল খুব সহজেই তৈরি করা সম্ভব।</a:t>
            </a:r>
          </a:p>
          <a:p>
            <a:pPr algn="just">
              <a:buFont typeface="Wingdings 2" pitchFamily="18" charset="2"/>
              <a:buChar char="³"/>
            </a:pPr>
            <a:r>
              <a:rPr lang="bn-BD" sz="3200">
                <a:latin typeface="NikoshBAN" pitchFamily="2" charset="0"/>
                <a:cs typeface="NikoshBAN" pitchFamily="2" charset="0"/>
                <a:sym typeface="Wingdings 2" pitchFamily="18" charset="2"/>
              </a:rPr>
              <a:t> একটি ওয়ার্কবুকে কলামের সংখ্যা ২৫৬টি এবং সারির সংখ্যা ৬৫৫৩৬টি।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573088"/>
            <a:ext cx="6248400" cy="6794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rgbClr val="FF660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latin typeface="NikoshLight" pitchFamily="2" charset="0"/>
                <a:cs typeface="NikoshLight" pitchFamily="2" charset="0"/>
              </a:rPr>
              <a:t>যোগ, বিয়োগ, গুণ ও ভাগ করার পদ্ধতিঃ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84694" y="1974850"/>
            <a:ext cx="7696895" cy="27495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1996" name="TextBox 3"/>
          <p:cNvSpPr txBox="1">
            <a:spLocks noChangeArrowheads="1"/>
          </p:cNvSpPr>
          <p:nvPr/>
        </p:nvSpPr>
        <p:spPr bwMode="auto">
          <a:xfrm>
            <a:off x="1066800" y="5105400"/>
            <a:ext cx="6248400" cy="9842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>
                <a:latin typeface="Lucida Sans Unicode" pitchFamily="34" charset="0"/>
                <a:cs typeface="Vrinda" pitchFamily="34" charset="0"/>
              </a:rPr>
              <a:t>যোগ </a:t>
            </a:r>
            <a:r>
              <a:rPr lang="en-US" sz="2800">
                <a:latin typeface="Lucida Sans Unicode" pitchFamily="34" charset="0"/>
              </a:rPr>
              <a:t>= sum(a1:a8) Enter</a:t>
            </a:r>
            <a:endParaRPr lang="bn-BD" sz="2800">
              <a:latin typeface="Lucida Sans Unicode" pitchFamily="34" charset="0"/>
              <a:cs typeface="Vrinda" pitchFamily="34" charset="0"/>
            </a:endParaRPr>
          </a:p>
          <a:p>
            <a:r>
              <a:rPr lang="bn-BD" sz="2800">
                <a:cs typeface="Vrinda" pitchFamily="34" charset="0"/>
              </a:rPr>
              <a:t>বিয়োগ </a:t>
            </a:r>
            <a:r>
              <a:rPr lang="en-US" sz="2800">
                <a:cs typeface="Vrinda" pitchFamily="34" charset="0"/>
              </a:rPr>
              <a:t>= (a9- a10) Enter</a:t>
            </a:r>
            <a:endParaRPr lang="en-US" sz="4000">
              <a:latin typeface="Lucida Sans Unicode" pitchFamily="34" charset="0"/>
              <a:cs typeface="Vrinda" pitchFamily="34" charset="0"/>
            </a:endParaRPr>
          </a:p>
        </p:txBody>
      </p:sp>
      <p:sp>
        <p:nvSpPr>
          <p:cNvPr id="36870" name="TextBox 9"/>
          <p:cNvSpPr txBox="1">
            <a:spLocks noChangeArrowheads="1"/>
          </p:cNvSpPr>
          <p:nvPr/>
        </p:nvSpPr>
        <p:spPr bwMode="auto">
          <a:xfrm>
            <a:off x="3863975" y="3794125"/>
            <a:ext cx="684213" cy="400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3366FF"/>
                </a:solidFill>
                <a:latin typeface="Lucida Sans Unicode" pitchFamily="34" charset="0"/>
              </a:rPr>
              <a:t>102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175125" y="4214813"/>
            <a:ext cx="3175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199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95400" y="3962400"/>
            <a:ext cx="6418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>
                <a:latin typeface="NikoshBAN" pitchFamily="2" charset="0"/>
                <a:cs typeface="NikoshBAN" pitchFamily="2" charset="0"/>
              </a:rPr>
              <a:t>১। ফলাফল তৈরীতে আমরা স্প্রেডশিট ব্যবহার করব কেন?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95400" y="4724400"/>
            <a:ext cx="4538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>
                <a:latin typeface="NikoshBAN" pitchFamily="2" charset="0"/>
                <a:cs typeface="NikoshBAN" pitchFamily="2" charset="0"/>
              </a:rPr>
              <a:t>২। স্প্রেডশিট ব্যবহারের ক্ষেত্র সমূহ লেখ।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95400" y="5410200"/>
            <a:ext cx="6162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>
                <a:latin typeface="NikoshBAN" pitchFamily="2" charset="0"/>
                <a:cs typeface="NikoshBAN" pitchFamily="2" charset="0"/>
              </a:rPr>
              <a:t>৩। স্প্রেডশিট-এ ফর্মূলা ব্যবহার করে ৫টি সেল এর যোগ </a:t>
            </a:r>
          </a:p>
          <a:p>
            <a:r>
              <a:rPr lang="bn-BD" sz="2800">
                <a:latin typeface="NikoshBAN" pitchFamily="2" charset="0"/>
                <a:cs typeface="NikoshBAN" pitchFamily="2" charset="0"/>
              </a:rPr>
              <a:t>করার নিয়ম  লেখ।</a:t>
            </a:r>
          </a:p>
        </p:txBody>
      </p:sp>
      <p:pic>
        <p:nvPicPr>
          <p:cNvPr id="28677" name="Picture 5" descr="nccnccncc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0221" y="1608267"/>
            <a:ext cx="3345463" cy="2295631"/>
          </a:xfrm>
          <a:prstGeom prst="ellipse">
            <a:avLst/>
          </a:prstGeom>
          <a:noFill/>
        </p:spPr>
      </p:pic>
      <p:sp>
        <p:nvSpPr>
          <p:cNvPr id="2" name="TextBox 1" descr="Water droplets"/>
          <p:cNvSpPr>
            <a:spLocks noChangeArrowheads="1"/>
          </p:cNvSpPr>
          <p:nvPr/>
        </p:nvSpPr>
        <p:spPr bwMode="auto">
          <a:xfrm>
            <a:off x="2743200" y="5334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4495800"/>
            <a:ext cx="760253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3200">
                <a:latin typeface="NikoshBAN" pitchFamily="2" charset="0"/>
                <a:cs typeface="NikoshBAN" pitchFamily="2" charset="0"/>
              </a:rPr>
              <a:t>১। স্প্রেডশিট ও ওয়ার্ড প্রোসেসিং এর মধ্যে ৩টি পার্থক লেখ। </a:t>
            </a:r>
          </a:p>
          <a:p>
            <a:r>
              <a:rPr lang="bn-BD" sz="3200">
                <a:latin typeface="NikoshBAN" pitchFamily="2" charset="0"/>
                <a:cs typeface="NikoshBAN" pitchFamily="2" charset="0"/>
              </a:rPr>
              <a:t>২। কোন ধরনের কাজের জন্য স্প্রেডশিট ব্যবহার করা হয়?</a:t>
            </a:r>
          </a:p>
          <a:p>
            <a:r>
              <a:rPr lang="bn-BD" sz="3200">
                <a:latin typeface="NikoshBAN" pitchFamily="2" charset="0"/>
                <a:cs typeface="NikoshBAN" pitchFamily="2" charset="0"/>
              </a:rPr>
              <a:t>৩। স্প্রেডশিট প্রোগ্রামের প্রধান বৈশিষ্ট্য লেখ।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 descr="Bouquet"/>
          <p:cNvSpPr>
            <a:spLocks noChangeArrowheads="1"/>
          </p:cNvSpPr>
          <p:nvPr/>
        </p:nvSpPr>
        <p:spPr bwMode="auto">
          <a:xfrm>
            <a:off x="2743200" y="6858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 algn="ctr">
            <a:solidFill>
              <a:srgbClr val="FF00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8" descr="Untitled-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0437" y="1680723"/>
            <a:ext cx="3116909" cy="2696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9200" y="4114800"/>
            <a:ext cx="64008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>
                <a:latin typeface="NikoshBAN" pitchFamily="2" charset="0"/>
                <a:cs typeface="NikoshBAN" pitchFamily="2" charset="0"/>
              </a:rPr>
              <a:t>১। স্প্রেডশিট এ সারি ও কলামের সংখ্যা কত?</a:t>
            </a:r>
          </a:p>
          <a:p>
            <a:r>
              <a:rPr lang="bn-BD" sz="3200">
                <a:latin typeface="NikoshBAN" pitchFamily="2" charset="0"/>
                <a:cs typeface="NikoshBAN" pitchFamily="2" charset="0"/>
              </a:rPr>
              <a:t>২। স্প্রেডশিট বলতে কী বুঝ?</a:t>
            </a:r>
          </a:p>
          <a:p>
            <a:r>
              <a:rPr lang="bn-BD" sz="320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>
                <a:latin typeface="Calibri" pitchFamily="34" charset="0"/>
                <a:cs typeface="NikoshBAN" pitchFamily="2" charset="0"/>
              </a:rPr>
              <a:t>3</a:t>
            </a:r>
            <a:r>
              <a:rPr lang="bn-BD" sz="3200">
                <a:latin typeface="Calibri" pitchFamily="34" charset="0"/>
                <a:cs typeface="NikoshBAN" pitchFamily="2" charset="0"/>
              </a:rPr>
              <a:t> এবং </a:t>
            </a:r>
            <a:r>
              <a:rPr lang="en-US" sz="3200">
                <a:latin typeface="Calibri" pitchFamily="34" charset="0"/>
                <a:cs typeface="NikoshBAN" pitchFamily="2" charset="0"/>
              </a:rPr>
              <a:t>D3 </a:t>
            </a:r>
            <a:r>
              <a:rPr lang="bn-BD" sz="3200">
                <a:latin typeface="Calibri" pitchFamily="34" charset="0"/>
                <a:cs typeface="NikoshBAN" pitchFamily="2" charset="0"/>
              </a:rPr>
              <a:t>সেল এর যোগের ফর্মূলা কী?</a:t>
            </a:r>
          </a:p>
        </p:txBody>
      </p:sp>
      <p:sp>
        <p:nvSpPr>
          <p:cNvPr id="2" name="TextBox 1" descr="Purple mesh"/>
          <p:cNvSpPr>
            <a:spLocks noChangeArrowheads="1"/>
          </p:cNvSpPr>
          <p:nvPr/>
        </p:nvSpPr>
        <p:spPr bwMode="auto">
          <a:xfrm>
            <a:off x="2819400" y="762000"/>
            <a:ext cx="3059113" cy="80645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772" name="Picture 7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8829" y="1832255"/>
            <a:ext cx="3729789" cy="21264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33796" name="Picture 7" descr="images ncc-0017   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03388"/>
            <a:ext cx="4191000" cy="27876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2741613" y="622300"/>
            <a:ext cx="3046412" cy="8255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4419600"/>
            <a:ext cx="8512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bn-BD" sz="3200">
                <a:latin typeface="NikoshBAN" pitchFamily="2" charset="0"/>
                <a:cs typeface="NikoshBAN" pitchFamily="2" charset="0"/>
              </a:rPr>
              <a:t>পরীক্ষার ফলাফল সংরক্ষণে এবং ফলাফল প্রকাশে স্প্রেডশিট ব্যবহার</a:t>
            </a:r>
          </a:p>
          <a:p>
            <a:pPr algn="ctr"/>
            <a:r>
              <a:rPr lang="bn-BD" sz="3200">
                <a:latin typeface="NikoshBAN" pitchFamily="2" charset="0"/>
                <a:cs typeface="NikoshBAN" pitchFamily="2" charset="0"/>
              </a:rPr>
              <a:t>কেন সুবিধাজনক? তোমার যুক্তি দাও।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571" y="2269997"/>
            <a:ext cx="7303907" cy="41034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Titl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0"/>
            <a:ext cx="901065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6387" name="Picture 2" descr="E:\MOTIAR\D,contennt Picture 2\abac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2133600"/>
            <a:ext cx="2933700" cy="151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3" descr="E:\MOTIAR\D,contennt Picture 2\calcula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13360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43200" y="4648200"/>
            <a:ext cx="2286000" cy="6794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NikoshBAN" pitchFamily="2" charset="0"/>
                <a:cs typeface="NikoshBAN" pitchFamily="2" charset="0"/>
              </a:rPr>
              <a:t>গণনার কাজে</a:t>
            </a:r>
          </a:p>
        </p:txBody>
      </p:sp>
      <p:pic>
        <p:nvPicPr>
          <p:cNvPr id="16390" name="Picture 9" descr="Slide Pictu -2 (9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828800"/>
            <a:ext cx="3124200" cy="1431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391" name="Picture 4" descr="E:\MOTIAR\D,contennt Picture 2\cr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114800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392" name="AutoShape 7" descr="Blue hills"/>
          <p:cNvSpPr>
            <a:spLocks noChangeArrowheads="1"/>
          </p:cNvSpPr>
          <p:nvPr/>
        </p:nvSpPr>
        <p:spPr bwMode="auto">
          <a:xfrm>
            <a:off x="1905000" y="457200"/>
            <a:ext cx="4648200" cy="1066800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571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bn-BD" sz="3600" b="1">
                <a:latin typeface="NikoshBAN" pitchFamily="2" charset="0"/>
                <a:cs typeface="NikoshBAN" pitchFamily="2" charset="0"/>
              </a:rPr>
              <a:t>চিত্রে কী দেখতে  পাচ্ছি ?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3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6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965200" y="3327400"/>
            <a:ext cx="7424738" cy="1816100"/>
          </a:xfrm>
          <a:prstGeom prst="roundRect">
            <a:avLst>
              <a:gd name="adj" fmla="val 50000"/>
            </a:avLst>
          </a:prstGeom>
          <a:solidFill>
            <a:srgbClr val="FF99CC"/>
          </a:soli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>
                <a:latin typeface="NikoshBAN" pitchFamily="2" charset="0"/>
                <a:cs typeface="NikoshBAN" pitchFamily="2" charset="0"/>
              </a:rPr>
              <a:t>স্প্রেডশিট ও স্প্রেডশিট সফটওয়্যার ব্যবহারের কৌশল</a:t>
            </a:r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412" name="AutoShape 6" descr="images"/>
          <p:cNvSpPr>
            <a:spLocks noChangeArrowheads="1"/>
          </p:cNvSpPr>
          <p:nvPr/>
        </p:nvSpPr>
        <p:spPr bwMode="auto">
          <a:xfrm>
            <a:off x="1295400" y="762000"/>
            <a:ext cx="6400800" cy="23622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bn-BD" sz="5400" b="1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174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3124200"/>
            <a:ext cx="75882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bn-BD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স্প্রেডসিট সম্পর্কে বলতে পারবে।</a:t>
            </a:r>
          </a:p>
          <a:p>
            <a:pPr marL="342900" indent="-342900"/>
            <a:r>
              <a:rPr lang="bn-BD" sz="3200">
                <a:latin typeface="NikoshBAN" pitchFamily="2" charset="0"/>
                <a:cs typeface="NikoshBAN" pitchFamily="2" charset="0"/>
              </a:rPr>
              <a:t>২. স্প্রেডশিট ব্যবহারের ক্ষেত্র চিহ্নত করতে পারবে।</a:t>
            </a:r>
          </a:p>
          <a:p>
            <a:pPr marL="342900" indent="-342900"/>
            <a:r>
              <a:rPr lang="bn-BD" sz="3200">
                <a:latin typeface="NikoshBAN" pitchFamily="2" charset="0"/>
                <a:cs typeface="NikoshBAN" pitchFamily="2" charset="0"/>
              </a:rPr>
              <a:t>৩. স্প্রেডশিট সফটওয়্যারের ব্যবহারের উদ্দেশ্য ব্যাখ্যা করতে</a:t>
            </a:r>
          </a:p>
          <a:p>
            <a:pPr marL="342900" indent="-342900"/>
            <a:r>
              <a:rPr lang="bn-BD" sz="3200"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342900" indent="-342900"/>
            <a:r>
              <a:rPr lang="bn-BD" sz="3200">
                <a:latin typeface="NikoshBAN" pitchFamily="2" charset="0"/>
                <a:cs typeface="NikoshBAN" pitchFamily="2" charset="0"/>
              </a:rPr>
              <a:t>৪. স্প্রেডশিট সফটওয়্যারে ফর্মূলা ব্যবহার করে হিসাব করতে</a:t>
            </a:r>
          </a:p>
          <a:p>
            <a:pPr marL="342900" indent="-342900"/>
            <a:r>
              <a:rPr lang="bn-BD" sz="3200"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457200" y="1922463"/>
            <a:ext cx="5410200" cy="820737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r>
              <a:rPr lang="bn-BD" sz="4400" b="1">
                <a:latin typeface="NikoshBAN" pitchFamily="2" charset="0"/>
                <a:cs typeface="NikoshBAN" pitchFamily="2" charset="0"/>
              </a:rPr>
              <a:t>এই পাঠ শেষে শিক্ষার্থীরা- </a:t>
            </a:r>
            <a:endParaRPr lang="en-US" sz="8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1981200" y="533400"/>
            <a:ext cx="4953000" cy="914400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1"/>
          </a:solid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Char char="•"/>
            </a:pPr>
            <a:endParaRPr lang="bn-BD" sz="320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endParaRPr lang="en-US">
              <a:cs typeface="Vrind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914400"/>
            <a:ext cx="7848600" cy="1387475"/>
          </a:xfrm>
          <a:prstGeom prst="rect">
            <a:avLst/>
          </a:prstGeom>
          <a:solidFill>
            <a:srgbClr val="002060"/>
          </a:solidFill>
          <a:ln w="762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>
                <a:solidFill>
                  <a:srgbClr val="FFFFFF"/>
                </a:solidFill>
                <a:latin typeface="NikoshLight" pitchFamily="2" charset="0"/>
                <a:cs typeface="NikoshLight" pitchFamily="2" charset="0"/>
              </a:rPr>
              <a:t>কম্পিউটারে যে প্রোগ্রামের সাহায্যে হিসাব নিকাশ করা হয় তাকে কী বলে?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505200"/>
            <a:ext cx="8001000" cy="1063625"/>
          </a:xfrm>
          <a:prstGeom prst="rect">
            <a:avLst/>
          </a:prstGeom>
          <a:solidFill>
            <a:srgbClr val="008000"/>
          </a:solidFill>
          <a:ln w="571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chemeClr val="bg1">
                    <a:lumMod val="95000"/>
                  </a:schemeClr>
                </a:solidFill>
                <a:latin typeface="NikoshLight" pitchFamily="2" charset="0"/>
                <a:cs typeface="NikoshLight" pitchFamily="2" charset="0"/>
              </a:rPr>
              <a:t>স্প্রেডশিট</a:t>
            </a: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NikoshLight" pitchFamily="2" charset="0"/>
                <a:cs typeface="NikoshLight" pitchFamily="2" charset="0"/>
              </a:rPr>
              <a:t> Spreadsheet</a:t>
            </a:r>
            <a:r>
              <a:rPr lang="en-US" sz="105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1200" y="609600"/>
            <a:ext cx="5395913" cy="739775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Spreadsheet অর্থ কী?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4876800"/>
            <a:ext cx="8004175" cy="1489075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400">
                <a:latin typeface="NikoshBAN" pitchFamily="2" charset="0"/>
                <a:cs typeface="NikoshBAN" pitchFamily="2" charset="0"/>
              </a:rPr>
              <a:t>স্প্রে</a:t>
            </a:r>
            <a:r>
              <a:rPr lang="en-US" sz="4400">
                <a:latin typeface="NikoshBAN" pitchFamily="2" charset="0"/>
                <a:cs typeface="NikoshBAN" pitchFamily="2" charset="0"/>
              </a:rPr>
              <a:t>ডসিটের আভিধানিক অর্থ হল ছাড়ানো বড় মাপের কাগজ বা পাতা</a:t>
            </a:r>
          </a:p>
        </p:txBody>
      </p:sp>
      <p:sp>
        <p:nvSpPr>
          <p:cNvPr id="2" name="Right Arrow 1"/>
          <p:cNvSpPr>
            <a:spLocks noChangeArrowheads="1"/>
          </p:cNvSpPr>
          <p:nvPr/>
        </p:nvSpPr>
        <p:spPr bwMode="auto">
          <a:xfrm>
            <a:off x="457200" y="1600200"/>
            <a:ext cx="2514600" cy="1371600"/>
          </a:xfrm>
          <a:prstGeom prst="rightArrow">
            <a:avLst>
              <a:gd name="adj1" fmla="val 50000"/>
              <a:gd name="adj2" fmla="val 45833"/>
            </a:avLst>
          </a:prstGeom>
          <a:gradFill rotWithShape="1">
            <a:gsLst>
              <a:gs pos="0">
                <a:srgbClr val="18187C"/>
              </a:gs>
              <a:gs pos="80000">
                <a:srgbClr val="2222A3"/>
              </a:gs>
              <a:gs pos="100000">
                <a:srgbClr val="2020A6"/>
              </a:gs>
            </a:gsLst>
            <a:lin ang="16200000"/>
          </a:gradFill>
          <a:ln w="9525" algn="ctr">
            <a:solidFill>
              <a:srgbClr val="2F2F98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lt1"/>
                </a:solidFill>
                <a:latin typeface="+mn-lt"/>
                <a:cs typeface="+mn-cs"/>
              </a:rPr>
              <a:t>Spread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57200" y="3352800"/>
            <a:ext cx="2514600" cy="1295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Sheet</a:t>
            </a:r>
          </a:p>
        </p:txBody>
      </p:sp>
      <p:sp>
        <p:nvSpPr>
          <p:cNvPr id="5" name="Equal 4"/>
          <p:cNvSpPr/>
          <p:nvPr/>
        </p:nvSpPr>
        <p:spPr>
          <a:xfrm>
            <a:off x="3429000" y="1981200"/>
            <a:ext cx="1828800" cy="838200"/>
          </a:xfrm>
          <a:prstGeom prst="mathEqual">
            <a:avLst>
              <a:gd name="adj1" fmla="val 23520"/>
              <a:gd name="adj2" fmla="val 31595"/>
            </a:avLst>
          </a:prstGeom>
          <a:solidFill>
            <a:srgbClr val="FF0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Equal 7"/>
          <p:cNvSpPr/>
          <p:nvPr/>
        </p:nvSpPr>
        <p:spPr>
          <a:xfrm>
            <a:off x="3435350" y="3505200"/>
            <a:ext cx="1828800" cy="838200"/>
          </a:xfrm>
          <a:prstGeom prst="mathEqual">
            <a:avLst>
              <a:gd name="adj1" fmla="val 23520"/>
              <a:gd name="adj2" fmla="val 3159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5000" y="1828800"/>
            <a:ext cx="28194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atin typeface="NikoshLight" pitchFamily="2" charset="0"/>
                <a:cs typeface="NikoshLight" pitchFamily="2" charset="0"/>
              </a:rPr>
              <a:t>ছাড়ানো</a:t>
            </a:r>
            <a:r>
              <a:rPr lang="en-US" sz="40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>
                <a:latin typeface="NikoshLight" pitchFamily="2" charset="0"/>
                <a:cs typeface="NikoshLight" pitchFamily="2" charset="0"/>
              </a:rPr>
              <a:t>বা</a:t>
            </a:r>
            <a:r>
              <a:rPr lang="en-US" sz="40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>
                <a:latin typeface="NikoshLight" pitchFamily="2" charset="0"/>
                <a:cs typeface="NikoshLight" pitchFamily="2" charset="0"/>
              </a:rPr>
              <a:t>বিশ্রিত</a:t>
            </a:r>
            <a:endParaRPr lang="en-US" sz="40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88013" y="3505200"/>
            <a:ext cx="2846387" cy="990600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latin typeface="NikoshLight" pitchFamily="2" charset="0"/>
                <a:cs typeface="NikoshLight" pitchFamily="2" charset="0"/>
              </a:rPr>
              <a:t>কাগজ</a:t>
            </a:r>
            <a:r>
              <a:rPr lang="en-US" sz="44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>
                <a:latin typeface="NikoshLight" pitchFamily="2" charset="0"/>
                <a:cs typeface="NikoshLight" pitchFamily="2" charset="0"/>
              </a:rPr>
              <a:t>বা</a:t>
            </a:r>
            <a:r>
              <a:rPr lang="en-US" sz="44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>
                <a:latin typeface="NikoshLight" pitchFamily="2" charset="0"/>
                <a:cs typeface="NikoshLight" pitchFamily="2" charset="0"/>
              </a:rPr>
              <a:t>পাতা</a:t>
            </a:r>
            <a:endParaRPr lang="en-US" sz="4400" dirty="0">
              <a:latin typeface="NikoshLight" pitchFamily="2" charset="0"/>
              <a:cs typeface="NikoshLigh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4267200"/>
            <a:ext cx="7620000" cy="2097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bn-BD" sz="32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ওয়ার্কশীটের আভিধানিক</a:t>
            </a:r>
            <a:r>
              <a:rPr lang="en-US" sz="32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 হছে কাজ করার কাগজ।</a:t>
            </a:r>
            <a:r>
              <a:rPr lang="en-US" sz="32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অর্থাৎ মাইক্রোসফট অফিস  এক্সেলে সারি  এবং কলামের সমন্বয়ে আয়তাকার ঘর বিশিষ্ট যে কাগজে প্রোগ্রামের কাজ করা হয় তাকে ওয়ার্কশীট বলে ।</a:t>
            </a:r>
            <a:endParaRPr lang="en-US" sz="320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0934" y="704423"/>
            <a:ext cx="4563957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ওয়ার্কশীট কাকে বলে?</a:t>
            </a:r>
            <a:r>
              <a:rPr lang="bn-BD" sz="48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9435" y="1753021"/>
            <a:ext cx="4881036" cy="2282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2895600" y="609600"/>
            <a:ext cx="2971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উপকরণ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2057400"/>
            <a:ext cx="8001000" cy="1368425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ক্যালকুলেটর, কম্পিউটার, এ্যাবাকাস, হোয়াইট বোর্ড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575</Words>
  <Application>Microsoft Office PowerPoint</Application>
  <PresentationFormat>On-screen Show (4:3)</PresentationFormat>
  <Paragraphs>102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Lucida Sans Unicode</vt:lpstr>
      <vt:lpstr>NikoshBAN</vt:lpstr>
      <vt:lpstr>NikoshLight</vt:lpstr>
      <vt:lpstr>Times New Roman</vt:lpstr>
      <vt:lpstr>Vrinda</vt:lpstr>
      <vt:lpstr>Wingdings 2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HARUNSIR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KUP</cp:lastModifiedBy>
  <cp:revision>111</cp:revision>
  <dcterms:created xsi:type="dcterms:W3CDTF">2015-05-05T06:43:27Z</dcterms:created>
  <dcterms:modified xsi:type="dcterms:W3CDTF">2020-08-05T02:32:02Z</dcterms:modified>
</cp:coreProperties>
</file>