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93" r:id="rId2"/>
    <p:sldId id="307" r:id="rId3"/>
    <p:sldId id="258" r:id="rId4"/>
    <p:sldId id="274" r:id="rId5"/>
    <p:sldId id="288" r:id="rId6"/>
    <p:sldId id="317" r:id="rId7"/>
    <p:sldId id="309" r:id="rId8"/>
    <p:sldId id="308" r:id="rId9"/>
    <p:sldId id="310" r:id="rId10"/>
    <p:sldId id="312" r:id="rId11"/>
    <p:sldId id="311" r:id="rId12"/>
    <p:sldId id="313" r:id="rId13"/>
    <p:sldId id="316" r:id="rId14"/>
    <p:sldId id="318" r:id="rId15"/>
    <p:sldId id="319" r:id="rId16"/>
    <p:sldId id="267" r:id="rId17"/>
    <p:sldId id="26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8" autoAdjust="0"/>
    <p:restoredTop sz="93775" autoAdjust="0"/>
  </p:normalViewPr>
  <p:slideViewPr>
    <p:cSldViewPr snapToGrid="0">
      <p:cViewPr varScale="1">
        <p:scale>
          <a:sx n="66" d="100"/>
          <a:sy n="66" d="100"/>
        </p:scale>
        <p:origin x="210" y="3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7468759-1D3A-4930-ACED-1D083B4F7D5F}" type="datetimeFigureOut">
              <a:rPr lang="en-US" smtClean="0"/>
              <a:t>04-Aug-20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0752869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82370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4759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418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98505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04-Aug-20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6661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04-Aug-20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802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13426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6071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6093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759-1D3A-4930-ACED-1D083B4F7D5F}"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9810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230454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68759-1D3A-4930-ACED-1D083B4F7D5F}" type="datetimeFigureOut">
              <a:rPr lang="en-US" smtClean="0"/>
              <a:t>04-Aug-20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196784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68759-1D3A-4930-ACED-1D083B4F7D5F}" type="datetimeFigureOut">
              <a:rPr lang="en-US" smtClean="0"/>
              <a:t>04-Aug-20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0704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68759-1D3A-4930-ACED-1D083B4F7D5F}" type="datetimeFigureOut">
              <a:rPr lang="en-US" smtClean="0"/>
              <a:t>04-Aug-20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579601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7246420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31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468759-1D3A-4930-ACED-1D083B4F7D5F}" type="datetimeFigureOut">
              <a:rPr lang="en-US" smtClean="0"/>
              <a:t>04-Aug-20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41D94B-9017-46C9-B142-A287D58C2D14}" type="slidenum">
              <a:rPr lang="en-US" smtClean="0"/>
              <a:t>‹#›</a:t>
            </a:fld>
            <a:endParaRPr lang="en-US"/>
          </a:p>
        </p:txBody>
      </p:sp>
    </p:spTree>
    <p:extLst>
      <p:ext uri="{BB962C8B-B14F-4D97-AF65-F5344CB8AC3E}">
        <p14:creationId xmlns:p14="http://schemas.microsoft.com/office/powerpoint/2010/main" val="46187778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40.jpeg"/><Relationship Id="rId7" Type="http://schemas.openxmlformats.org/officeDocument/2006/relationships/image" Target="../media/image43.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8.jp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audio" Target="../media/audio2.wav"/><Relationship Id="rId3" Type="http://schemas.openxmlformats.org/officeDocument/2006/relationships/image" Target="../media/image45.jp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3.jpg"/><Relationship Id="rId5" Type="http://schemas.openxmlformats.org/officeDocument/2006/relationships/image" Target="../media/image47.jpg"/><Relationship Id="rId10" Type="http://schemas.openxmlformats.org/officeDocument/2006/relationships/image" Target="../media/image52.jpg"/><Relationship Id="rId4" Type="http://schemas.openxmlformats.org/officeDocument/2006/relationships/image" Target="../media/image46.jp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19.jpg"/><Relationship Id="rId4" Type="http://schemas.openxmlformats.org/officeDocument/2006/relationships/image" Target="../media/image55.jpg"/><Relationship Id="rId9" Type="http://schemas.openxmlformats.org/officeDocument/2006/relationships/audio" Target="../media/audio5.wav"/></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png"/><Relationship Id="rId10" Type="http://schemas.openxmlformats.org/officeDocument/2006/relationships/audio" Target="../media/audio7.wav"/><Relationship Id="rId4" Type="http://schemas.openxmlformats.org/officeDocument/2006/relationships/image" Target="../media/image60.jp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1.jpg"/><Relationship Id="rId13" Type="http://schemas.openxmlformats.org/officeDocument/2006/relationships/image" Target="../media/image76.jpg"/><Relationship Id="rId3" Type="http://schemas.openxmlformats.org/officeDocument/2006/relationships/image" Target="../media/image66.png"/><Relationship Id="rId7" Type="http://schemas.openxmlformats.org/officeDocument/2006/relationships/image" Target="../media/image70.jpg"/><Relationship Id="rId12" Type="http://schemas.openxmlformats.org/officeDocument/2006/relationships/image" Target="../media/image75.pn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jpg"/><Relationship Id="rId10" Type="http://schemas.openxmlformats.org/officeDocument/2006/relationships/image" Target="../media/image73.jpg"/><Relationship Id="rId4" Type="http://schemas.openxmlformats.org/officeDocument/2006/relationships/image" Target="../media/image67.jpg"/><Relationship Id="rId9" Type="http://schemas.openxmlformats.org/officeDocument/2006/relationships/image" Target="../media/image72.jpg"/><Relationship Id="rId14" Type="http://schemas.openxmlformats.org/officeDocument/2006/relationships/audio" Target="../media/audio8.wav"/></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audio" Target="../media/audio7.wav"/><Relationship Id="rId4" Type="http://schemas.openxmlformats.org/officeDocument/2006/relationships/image" Target="../media/image78.jpg"/></Relationships>
</file>

<file path=ppt/slides/_rels/slide1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audio" Target="../media/audio9.wav"/><Relationship Id="rId4" Type="http://schemas.openxmlformats.org/officeDocument/2006/relationships/image" Target="../media/image79.gif"/></Relationships>
</file>

<file path=ppt/slides/_rels/slide18.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0.jpg"/><Relationship Id="rId7" Type="http://schemas.openxmlformats.org/officeDocument/2006/relationships/image" Target="../media/image84.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g"/><Relationship Id="rId10" Type="http://schemas.openxmlformats.org/officeDocument/2006/relationships/audio" Target="../media/audio1.wav"/><Relationship Id="rId4" Type="http://schemas.openxmlformats.org/officeDocument/2006/relationships/image" Target="../media/image81.jpg"/><Relationship Id="rId9" Type="http://schemas.openxmlformats.org/officeDocument/2006/relationships/image" Target="../media/image86.gif"/></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jpg"/><Relationship Id="rId5" Type="http://schemas.openxmlformats.org/officeDocument/2006/relationships/image" Target="../media/image16.jpg"/><Relationship Id="rId10" Type="http://schemas.openxmlformats.org/officeDocument/2006/relationships/image" Target="../media/image20.jpg"/><Relationship Id="rId4" Type="http://schemas.openxmlformats.org/officeDocument/2006/relationships/image" Target="../media/image15.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image" Target="../media/image34.pn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076"/>
          <a:stretch/>
        </p:blipFill>
        <p:spPr>
          <a:xfrm>
            <a:off x="1" y="-134747"/>
            <a:ext cx="13148996" cy="71250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9494" y="547967"/>
            <a:ext cx="5647198" cy="5732827"/>
          </a:xfrm>
          <a:prstGeom prst="rect">
            <a:avLst/>
          </a:prstGeom>
        </p:spPr>
      </p:pic>
      <p:sp>
        <p:nvSpPr>
          <p:cNvPr id="7" name="Vertical Scroll 6"/>
          <p:cNvSpPr/>
          <p:nvPr/>
        </p:nvSpPr>
        <p:spPr>
          <a:xfrm>
            <a:off x="5428445" y="-81992"/>
            <a:ext cx="6081568" cy="6992747"/>
          </a:xfrm>
          <a:prstGeom prst="vertic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bn-BD" sz="8800" dirty="0" smtClean="0">
                <a:solidFill>
                  <a:srgbClr val="002060"/>
                </a:solidFill>
              </a:rPr>
              <a:t>স্বাগতম</a:t>
            </a:r>
            <a:endParaRPr lang="en-US" sz="8800" dirty="0">
              <a:solidFill>
                <a:srgbClr val="002060"/>
              </a:solidFill>
            </a:endParaRPr>
          </a:p>
        </p:txBody>
      </p:sp>
    </p:spTree>
    <p:extLst>
      <p:ext uri="{BB962C8B-B14F-4D97-AF65-F5344CB8AC3E}">
        <p14:creationId xmlns:p14="http://schemas.microsoft.com/office/powerpoint/2010/main" val="1317739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sndAc>
          <p:stSnd>
            <p:snd r:embed="rId2" name="applause.wav"/>
          </p:stSnd>
        </p:sndAc>
      </p:transition>
    </mc:Choice>
    <mc:Fallback xmlns="">
      <p:transition spd="slow" advTm="0">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72269555"/>
              </p:ext>
            </p:extLst>
          </p:nvPr>
        </p:nvGraphicFramePr>
        <p:xfrm>
          <a:off x="158263" y="719667"/>
          <a:ext cx="9390184" cy="3201701"/>
        </p:xfrm>
        <a:graphic>
          <a:graphicData uri="http://schemas.openxmlformats.org/drawingml/2006/table">
            <a:tbl>
              <a:tblPr firstRow="1" bandRow="1">
                <a:tableStyleId>{5C22544A-7EE6-4342-B048-85BDC9FD1C3A}</a:tableStyleId>
              </a:tblPr>
              <a:tblGrid>
                <a:gridCol w="1327301"/>
                <a:gridCol w="3651212"/>
                <a:gridCol w="4411671"/>
              </a:tblGrid>
              <a:tr h="883357">
                <a:tc>
                  <a:txBody>
                    <a:bodyPr/>
                    <a:lstStyle/>
                    <a:p>
                      <a:r>
                        <a:rPr lang="bn-BD" sz="2800" b="1" dirty="0" smtClean="0">
                          <a:solidFill>
                            <a:schemeClr val="bg1"/>
                          </a:solidFill>
                          <a:latin typeface="NikoshBAN" pitchFamily="2" charset="0"/>
                          <a:cs typeface="NikoshBAN" pitchFamily="2" charset="0"/>
                        </a:rPr>
                        <a:t>রক্তের গ্রুপ </a:t>
                      </a:r>
                      <a:endParaRPr lang="en-US" sz="2800" dirty="0"/>
                    </a:p>
                  </a:txBody>
                  <a:tcPr/>
                </a:tc>
                <a:tc>
                  <a:txBody>
                    <a:bodyPr/>
                    <a:lstStyle/>
                    <a:p>
                      <a:r>
                        <a:rPr lang="en-US" sz="2800" b="1" dirty="0" err="1" smtClean="0">
                          <a:solidFill>
                            <a:schemeClr val="bg1"/>
                          </a:solidFill>
                          <a:latin typeface="NikoshBAN" pitchFamily="2" charset="0"/>
                          <a:cs typeface="NikoshBAN" pitchFamily="2" charset="0"/>
                        </a:rPr>
                        <a:t>যে</a:t>
                      </a:r>
                      <a:r>
                        <a:rPr lang="bn-BD"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গ্রুপকে</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রক্ত</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দান</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করতে</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পারে</a:t>
                      </a:r>
                      <a:r>
                        <a:rPr lang="en-US" sz="2800" b="1" baseline="0"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 </a:t>
                      </a:r>
                      <a:endParaRPr lang="en-US" sz="2800" dirty="0"/>
                    </a:p>
                  </a:txBody>
                  <a:tcPr/>
                </a:tc>
                <a:tc>
                  <a:txBody>
                    <a:bodyPr/>
                    <a:lstStyle/>
                    <a:p>
                      <a:r>
                        <a:rPr lang="en-US" sz="2800" b="1" dirty="0" err="1" smtClean="0">
                          <a:solidFill>
                            <a:schemeClr val="bg1"/>
                          </a:solidFill>
                          <a:latin typeface="NikoshBAN" pitchFamily="2" charset="0"/>
                          <a:cs typeface="NikoshBAN" pitchFamily="2" charset="0"/>
                        </a:rPr>
                        <a:t>যে</a:t>
                      </a:r>
                      <a:r>
                        <a:rPr lang="bn-BD"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গ্রুপ</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থেকে</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রক্ত</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গ্রহণ</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করতে</a:t>
                      </a:r>
                      <a:r>
                        <a:rPr lang="en-US" sz="2800" b="1" baseline="0" dirty="0" smtClean="0">
                          <a:solidFill>
                            <a:schemeClr val="bg1"/>
                          </a:solidFill>
                          <a:latin typeface="NikoshBAN" pitchFamily="2" charset="0"/>
                          <a:cs typeface="NikoshBAN" pitchFamily="2" charset="0"/>
                        </a:rPr>
                        <a:t> </a:t>
                      </a:r>
                      <a:r>
                        <a:rPr lang="en-US" sz="2800" b="1" baseline="0" dirty="0" err="1" smtClean="0">
                          <a:solidFill>
                            <a:schemeClr val="bg1"/>
                          </a:solidFill>
                          <a:latin typeface="NikoshBAN" pitchFamily="2" charset="0"/>
                          <a:cs typeface="NikoshBAN" pitchFamily="2" charset="0"/>
                        </a:rPr>
                        <a:t>পারে</a:t>
                      </a:r>
                      <a:r>
                        <a:rPr lang="en-US" sz="2800" b="1" baseline="0"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 </a:t>
                      </a:r>
                      <a:endParaRPr lang="en-US" sz="2800" dirty="0"/>
                    </a:p>
                  </a:txBody>
                  <a:tcPr/>
                </a:tc>
              </a:tr>
              <a:tr h="579586">
                <a:tc>
                  <a:txBody>
                    <a:bodyPr/>
                    <a:lstStyle/>
                    <a:p>
                      <a:r>
                        <a:rPr lang="bn-BD" sz="2800" dirty="0" smtClean="0"/>
                        <a:t>A</a:t>
                      </a:r>
                      <a:endParaRPr lang="en-US" sz="2800" dirty="0"/>
                    </a:p>
                  </a:txBody>
                  <a:tcPr/>
                </a:tc>
                <a:tc>
                  <a:txBody>
                    <a:bodyPr/>
                    <a:lstStyle/>
                    <a:p>
                      <a:r>
                        <a:rPr lang="bn-BD" sz="2800" dirty="0" smtClean="0"/>
                        <a:t>A, AB</a:t>
                      </a:r>
                      <a:endParaRPr lang="en-US" sz="2800" dirty="0"/>
                    </a:p>
                  </a:txBody>
                  <a:tcPr/>
                </a:tc>
                <a:tc>
                  <a:txBody>
                    <a:bodyPr/>
                    <a:lstStyle/>
                    <a:p>
                      <a:r>
                        <a:rPr lang="bn-BD" sz="2800" dirty="0" smtClean="0"/>
                        <a:t>A,O</a:t>
                      </a:r>
                      <a:endParaRPr lang="en-US" sz="2800" dirty="0"/>
                    </a:p>
                  </a:txBody>
                  <a:tcPr/>
                </a:tc>
              </a:tr>
              <a:tr h="579586">
                <a:tc>
                  <a:txBody>
                    <a:bodyPr/>
                    <a:lstStyle/>
                    <a:p>
                      <a:r>
                        <a:rPr lang="bn-BD" sz="2800" dirty="0" smtClean="0"/>
                        <a:t>B</a:t>
                      </a:r>
                      <a:endParaRPr lang="en-US" sz="2800" dirty="0"/>
                    </a:p>
                  </a:txBody>
                  <a:tcPr/>
                </a:tc>
                <a:tc>
                  <a:txBody>
                    <a:bodyPr/>
                    <a:lstStyle/>
                    <a:p>
                      <a:r>
                        <a:rPr lang="bn-BD" sz="2800" dirty="0" smtClean="0"/>
                        <a:t>B,AB</a:t>
                      </a:r>
                      <a:endParaRPr lang="en-US" sz="2800" dirty="0"/>
                    </a:p>
                  </a:txBody>
                  <a:tcPr/>
                </a:tc>
                <a:tc>
                  <a:txBody>
                    <a:bodyPr/>
                    <a:lstStyle/>
                    <a:p>
                      <a:r>
                        <a:rPr lang="bn-BD" sz="2800" dirty="0" smtClean="0"/>
                        <a:t>B,O</a:t>
                      </a:r>
                      <a:endParaRPr lang="en-US" sz="2800" dirty="0"/>
                    </a:p>
                  </a:txBody>
                  <a:tcPr/>
                </a:tc>
              </a:tr>
              <a:tr h="579586">
                <a:tc>
                  <a:txBody>
                    <a:bodyPr/>
                    <a:lstStyle/>
                    <a:p>
                      <a:r>
                        <a:rPr lang="bn-BD" sz="2800" dirty="0" smtClean="0"/>
                        <a:t>AB</a:t>
                      </a:r>
                      <a:endParaRPr lang="en-US" sz="2800" dirty="0"/>
                    </a:p>
                  </a:txBody>
                  <a:tcPr/>
                </a:tc>
                <a:tc>
                  <a:txBody>
                    <a:bodyPr/>
                    <a:lstStyle/>
                    <a:p>
                      <a:r>
                        <a:rPr lang="bn-BD" sz="2800" dirty="0" smtClean="0"/>
                        <a:t>AB</a:t>
                      </a:r>
                      <a:endParaRPr lang="en-US" sz="2800" dirty="0"/>
                    </a:p>
                  </a:txBody>
                  <a:tcPr/>
                </a:tc>
                <a:tc>
                  <a:txBody>
                    <a:bodyPr/>
                    <a:lstStyle/>
                    <a:p>
                      <a:r>
                        <a:rPr lang="bn-BD" sz="2800" dirty="0" smtClean="0"/>
                        <a:t>A,B,AB,O</a:t>
                      </a:r>
                      <a:endParaRPr lang="en-US" sz="2800" dirty="0"/>
                    </a:p>
                  </a:txBody>
                  <a:tcPr/>
                </a:tc>
              </a:tr>
              <a:tr h="579586">
                <a:tc>
                  <a:txBody>
                    <a:bodyPr/>
                    <a:lstStyle/>
                    <a:p>
                      <a:r>
                        <a:rPr lang="bn-BD" sz="2800" dirty="0" smtClean="0"/>
                        <a:t>O</a:t>
                      </a:r>
                      <a:endParaRPr lang="en-US" sz="2800" dirty="0"/>
                    </a:p>
                  </a:txBody>
                  <a:tcPr/>
                </a:tc>
                <a:tc>
                  <a:txBody>
                    <a:bodyPr/>
                    <a:lstStyle/>
                    <a:p>
                      <a:r>
                        <a:rPr lang="bn-BD" sz="2800" dirty="0" smtClean="0"/>
                        <a:t>A,B,AB,O</a:t>
                      </a:r>
                      <a:endParaRPr lang="en-US" sz="2800" dirty="0"/>
                    </a:p>
                  </a:txBody>
                  <a:tcPr/>
                </a:tc>
                <a:tc>
                  <a:txBody>
                    <a:bodyPr/>
                    <a:lstStyle/>
                    <a:p>
                      <a:r>
                        <a:rPr lang="bn-BD" sz="2800" dirty="0" smtClean="0"/>
                        <a:t>O</a:t>
                      </a:r>
                      <a:endParaRPr lang="en-US" sz="2800" dirty="0"/>
                    </a:p>
                  </a:txBody>
                  <a:tcPr/>
                </a:tc>
              </a:tr>
            </a:tbl>
          </a:graphicData>
        </a:graphic>
      </p:graphicFrame>
      <p:grpSp>
        <p:nvGrpSpPr>
          <p:cNvPr id="2" name="Group 1"/>
          <p:cNvGrpSpPr/>
          <p:nvPr/>
        </p:nvGrpSpPr>
        <p:grpSpPr>
          <a:xfrm>
            <a:off x="561464" y="56545"/>
            <a:ext cx="8598302" cy="533038"/>
            <a:chOff x="561464" y="144470"/>
            <a:chExt cx="8598302" cy="533038"/>
          </a:xfrm>
        </p:grpSpPr>
        <p:sp>
          <p:nvSpPr>
            <p:cNvPr id="4" name="Rectangle 3"/>
            <p:cNvSpPr/>
            <p:nvPr/>
          </p:nvSpPr>
          <p:spPr>
            <a:xfrm>
              <a:off x="1198161" y="154288"/>
              <a:ext cx="7961605" cy="523220"/>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ABO পদ্ধতিতে মানুষের রক্তের </a:t>
              </a:r>
              <a:r>
                <a:rPr lang="bn-BD" sz="2800" b="1" dirty="0">
                  <a:solidFill>
                    <a:schemeClr val="bg1"/>
                  </a:solidFill>
                  <a:latin typeface="NikoshBAN" pitchFamily="2" charset="0"/>
                  <a:cs typeface="NikoshBAN" pitchFamily="2" charset="0"/>
                </a:rPr>
                <a:t>গ্রুপ </a:t>
              </a:r>
              <a:r>
                <a:rPr lang="bn-BD" sz="2800" b="1" dirty="0" smtClean="0">
                  <a:solidFill>
                    <a:schemeClr val="bg1"/>
                  </a:solidFill>
                  <a:latin typeface="NikoshBAN" pitchFamily="2" charset="0"/>
                  <a:cs typeface="NikoshBAN" pitchFamily="2" charset="0"/>
                </a:rPr>
                <a:t>অনুযায়ী দাতা ও গ্রহীতার তালিকা </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64" y="144470"/>
              <a:ext cx="479059" cy="533038"/>
            </a:xfrm>
            <a:prstGeom prst="rect">
              <a:avLst/>
            </a:prstGeom>
          </p:spPr>
        </p:pic>
      </p:grpSp>
      <p:grpSp>
        <p:nvGrpSpPr>
          <p:cNvPr id="12" name="Group 11"/>
          <p:cNvGrpSpPr/>
          <p:nvPr/>
        </p:nvGrpSpPr>
        <p:grpSpPr>
          <a:xfrm>
            <a:off x="193431" y="4589584"/>
            <a:ext cx="11619914" cy="2085535"/>
            <a:chOff x="1065961" y="4303987"/>
            <a:chExt cx="10695116" cy="2449524"/>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511" y="4303987"/>
              <a:ext cx="8702566" cy="2449523"/>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3722" t="4695" r="23470" b="15307"/>
            <a:stretch/>
          </p:blipFill>
          <p:spPr>
            <a:xfrm>
              <a:off x="1065961" y="4303987"/>
              <a:ext cx="1992550" cy="2449524"/>
            </a:xfrm>
            <a:prstGeom prst="rect">
              <a:avLst/>
            </a:prstGeom>
          </p:spPr>
        </p:pic>
      </p:grpSp>
      <p:grpSp>
        <p:nvGrpSpPr>
          <p:cNvPr id="3" name="Group 2"/>
          <p:cNvGrpSpPr/>
          <p:nvPr/>
        </p:nvGrpSpPr>
        <p:grpSpPr>
          <a:xfrm>
            <a:off x="193422" y="4043844"/>
            <a:ext cx="8778256" cy="527891"/>
            <a:chOff x="562707" y="4079014"/>
            <a:chExt cx="8778256" cy="527891"/>
          </a:xfrm>
        </p:grpSpPr>
        <p:sp>
          <p:nvSpPr>
            <p:cNvPr id="11" name="Rectangle 10"/>
            <p:cNvSpPr/>
            <p:nvPr/>
          </p:nvSpPr>
          <p:spPr>
            <a:xfrm>
              <a:off x="562707" y="4079014"/>
              <a:ext cx="8778256" cy="523220"/>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       O গ্রুপকে সর্বজনীন রক্তদাতা </a:t>
              </a:r>
              <a:r>
                <a:rPr lang="bn-BD" sz="2800" b="1" dirty="0">
                  <a:solidFill>
                    <a:schemeClr val="bg1"/>
                  </a:solidFill>
                  <a:latin typeface="NikoshBAN" pitchFamily="2" charset="0"/>
                  <a:cs typeface="NikoshBAN" pitchFamily="2" charset="0"/>
                </a:rPr>
                <a:t>ও </a:t>
              </a:r>
              <a:r>
                <a:rPr lang="bn-BD" sz="2800" b="1" dirty="0" smtClean="0">
                  <a:solidFill>
                    <a:schemeClr val="bg1"/>
                  </a:solidFill>
                  <a:latin typeface="NikoshBAN" pitchFamily="2" charset="0"/>
                  <a:cs typeface="NikoshBAN" pitchFamily="2" charset="0"/>
                </a:rPr>
                <a:t>AB গ্রুপকে সর্বজনীন রক্ত গ্রহীতা বলে। </a:t>
              </a:r>
              <a:endParaRPr lang="en-US" sz="2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15110" b="5495"/>
            <a:stretch/>
          </p:blipFill>
          <p:spPr>
            <a:xfrm>
              <a:off x="566342" y="4079014"/>
              <a:ext cx="474181" cy="527891"/>
            </a:xfrm>
            <a:prstGeom prst="rect">
              <a:avLst/>
            </a:prstGeom>
          </p:spPr>
        </p:pic>
      </p:gr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5749" t="2689" r="2693" b="16647"/>
          <a:stretch/>
        </p:blipFill>
        <p:spPr>
          <a:xfrm>
            <a:off x="9648966" y="589583"/>
            <a:ext cx="2374711" cy="3454261"/>
          </a:xfrm>
          <a:prstGeom prst="rect">
            <a:avLst/>
          </a:prstGeom>
          <a:ln>
            <a:noFill/>
          </a:ln>
          <a:effectLst>
            <a:softEdge rad="112500"/>
          </a:effectLst>
        </p:spPr>
      </p:pic>
    </p:spTree>
    <p:extLst>
      <p:ext uri="{BB962C8B-B14F-4D97-AF65-F5344CB8AC3E}">
        <p14:creationId xmlns:p14="http://schemas.microsoft.com/office/powerpoint/2010/main" val="6650747"/>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800" decel="100000"/>
                                        <p:tgtEl>
                                          <p:spTgt spid="3"/>
                                        </p:tgtEl>
                                      </p:cBhvr>
                                    </p:animEffect>
                                    <p:anim calcmode="lin" valueType="num">
                                      <p:cBhvr>
                                        <p:cTn id="30" dur="800" decel="100000" fill="hold"/>
                                        <p:tgtEl>
                                          <p:spTgt spid="3"/>
                                        </p:tgtEl>
                                        <p:attrNameLst>
                                          <p:attrName>style.rotation</p:attrName>
                                        </p:attrNameLst>
                                      </p:cBhvr>
                                      <p:tavLst>
                                        <p:tav tm="0">
                                          <p:val>
                                            <p:fltVal val="-90"/>
                                          </p:val>
                                        </p:tav>
                                        <p:tav tm="100000">
                                          <p:val>
                                            <p:fltVal val="0"/>
                                          </p:val>
                                        </p:tav>
                                      </p:tavLst>
                                    </p:anim>
                                    <p:anim calcmode="lin" valueType="num">
                                      <p:cBhvr>
                                        <p:cTn id="31" dur="800" decel="100000" fill="hold"/>
                                        <p:tgtEl>
                                          <p:spTgt spid="3"/>
                                        </p:tgtEl>
                                        <p:attrNameLst>
                                          <p:attrName>ppt_x</p:attrName>
                                        </p:attrNameLst>
                                      </p:cBhvr>
                                      <p:tavLst>
                                        <p:tav tm="0">
                                          <p:val>
                                            <p:strVal val="#ppt_x+0.4"/>
                                          </p:val>
                                        </p:tav>
                                        <p:tav tm="100000">
                                          <p:val>
                                            <p:strVal val="#ppt_x-0.05"/>
                                          </p:val>
                                        </p:tav>
                                      </p:tavLst>
                                    </p:anim>
                                    <p:anim calcmode="lin" valueType="num">
                                      <p:cBhvr>
                                        <p:cTn id="32" dur="800" decel="100000" fill="hold"/>
                                        <p:tgtEl>
                                          <p:spTgt spid="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edg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9" y="-441510"/>
            <a:ext cx="9962602" cy="64176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09775739"/>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94" t="7118" r="5606" b="11173"/>
          <a:stretch/>
        </p:blipFill>
        <p:spPr>
          <a:xfrm>
            <a:off x="82340" y="0"/>
            <a:ext cx="3614879" cy="3370997"/>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1" y="3677305"/>
            <a:ext cx="3710026" cy="3019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339" y="3838857"/>
            <a:ext cx="3834660" cy="30191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2367" y="1222130"/>
            <a:ext cx="4700994" cy="2555180"/>
          </a:xfrm>
          <a:prstGeom prst="rect">
            <a:avLst/>
          </a:prstGeom>
          <a:ln>
            <a:noFill/>
          </a:ln>
          <a:effectLst>
            <a:softEdge rad="112500"/>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4468" y="3738852"/>
            <a:ext cx="4852871" cy="30191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1" name="Group 30"/>
          <p:cNvGrpSpPr/>
          <p:nvPr/>
        </p:nvGrpSpPr>
        <p:grpSpPr>
          <a:xfrm>
            <a:off x="8588507" y="0"/>
            <a:ext cx="3603493" cy="3838857"/>
            <a:chOff x="8722762" y="0"/>
            <a:chExt cx="3469239" cy="4052759"/>
          </a:xfrm>
        </p:grpSpPr>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2710" t="6612" r="7214" b="7439"/>
            <a:stretch/>
          </p:blipFill>
          <p:spPr>
            <a:xfrm>
              <a:off x="8722762" y="2223959"/>
              <a:ext cx="3469238" cy="182880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2763" y="0"/>
              <a:ext cx="3469238" cy="2271301"/>
            </a:xfrm>
            <a:prstGeom prst="rect">
              <a:avLst/>
            </a:prstGeom>
          </p:spPr>
        </p:pic>
      </p:grpSp>
      <p:grpSp>
        <p:nvGrpSpPr>
          <p:cNvPr id="30" name="Group 29"/>
          <p:cNvGrpSpPr/>
          <p:nvPr/>
        </p:nvGrpSpPr>
        <p:grpSpPr>
          <a:xfrm>
            <a:off x="3792368" y="123084"/>
            <a:ext cx="4700993" cy="1037500"/>
            <a:chOff x="3780692" y="527538"/>
            <a:chExt cx="5099539" cy="1617785"/>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15482" t="15336" r="8328" b="21051"/>
            <a:stretch/>
          </p:blipFill>
          <p:spPr>
            <a:xfrm>
              <a:off x="3780692" y="527538"/>
              <a:ext cx="1371600" cy="1617785"/>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8724" t="30922" r="8815" b="27319"/>
            <a:stretch/>
          </p:blipFill>
          <p:spPr>
            <a:xfrm>
              <a:off x="5152292" y="527539"/>
              <a:ext cx="2356339" cy="1617784"/>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8235" y="527538"/>
              <a:ext cx="1381996" cy="1617785"/>
            </a:xfrm>
            <a:prstGeom prst="rect">
              <a:avLst/>
            </a:prstGeom>
          </p:spPr>
        </p:pic>
      </p:grpSp>
    </p:spTree>
    <p:extLst>
      <p:ext uri="{BB962C8B-B14F-4D97-AF65-F5344CB8AC3E}">
        <p14:creationId xmlns:p14="http://schemas.microsoft.com/office/powerpoint/2010/main" val="344468739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699254"/>
            <a:ext cx="11922369" cy="3970318"/>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 আধুনিক চিকিৎসা বিজ্ঞানে সর্বজনীন রক্ত</a:t>
            </a:r>
            <a:r>
              <a:rPr lang="en-US" sz="2800" b="1" dirty="0" err="1" smtClean="0">
                <a:solidFill>
                  <a:schemeClr val="bg1"/>
                </a:solidFill>
                <a:latin typeface="NikoshBAN" pitchFamily="2" charset="0"/>
                <a:cs typeface="NikoshBAN" pitchFamily="2" charset="0"/>
              </a:rPr>
              <a:t>দাতা</a:t>
            </a:r>
            <a:r>
              <a:rPr lang="bn-BD" sz="2800" b="1" dirty="0" smtClean="0">
                <a:solidFill>
                  <a:schemeClr val="bg1"/>
                </a:solidFill>
                <a:latin typeface="NikoshBAN" pitchFamily="2" charset="0"/>
                <a:cs typeface="NikoshBAN" pitchFamily="2" charset="0"/>
              </a:rPr>
              <a:t> কিংবা সর্বজনীন রক্ত গ্রহীতার ধারণা খুব একটা প্রযোজ্য নয়। কেননা, </a:t>
            </a:r>
            <a:r>
              <a:rPr lang="bn-BD" sz="2800" b="1" dirty="0">
                <a:solidFill>
                  <a:schemeClr val="bg1"/>
                </a:solidFill>
                <a:latin typeface="NikoshBAN" pitchFamily="2" charset="0"/>
                <a:cs typeface="NikoshBAN" pitchFamily="2" charset="0"/>
              </a:rPr>
              <a:t>রক্তকে </a:t>
            </a:r>
            <a:r>
              <a:rPr lang="bn-BD" sz="2800" b="1" dirty="0" smtClean="0">
                <a:solidFill>
                  <a:schemeClr val="bg1"/>
                </a:solidFill>
                <a:latin typeface="NikoshBAN" pitchFamily="2" charset="0"/>
                <a:cs typeface="NikoshBAN" pitchFamily="2" charset="0"/>
              </a:rPr>
              <a:t>অ্যান্টিজে</a:t>
            </a:r>
            <a:r>
              <a:rPr lang="en-US" sz="2800" b="1" dirty="0" err="1" smtClean="0">
                <a:solidFill>
                  <a:schemeClr val="bg1"/>
                </a:solidFill>
                <a:latin typeface="NikoshBAN" pitchFamily="2" charset="0"/>
                <a:cs typeface="NikoshBAN" pitchFamily="2" charset="0"/>
              </a:rPr>
              <a:t>নের</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 ভিত্তিতে শ্রেণিকরণ করার ক্ষেত্রে  ABO পদ্ধতি সর্বাধিক গুরুত্বপূর্ণ হলেও রক্তে আরও অসংখ্য অ্যান্টিজেন থাকে,</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যেগুলো ক্ষেত্রবিশেষে অসুবিধার কারণ হতে পারে । যেমনঃ রেসাস (Rh)</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ফ্যাক্টর , যা এক </a:t>
            </a:r>
            <a:r>
              <a:rPr lang="bn-BD" sz="2800" b="1" dirty="0">
                <a:solidFill>
                  <a:schemeClr val="bg1"/>
                </a:solidFill>
                <a:latin typeface="NikoshBAN" pitchFamily="2" charset="0"/>
                <a:cs typeface="NikoshBAN" pitchFamily="2" charset="0"/>
              </a:rPr>
              <a:t>ধরণের অ্যান্টিজেন </a:t>
            </a:r>
            <a:r>
              <a:rPr lang="bn-BD" sz="2800" b="1" dirty="0" smtClean="0">
                <a:solidFill>
                  <a:schemeClr val="bg1"/>
                </a:solidFill>
                <a:latin typeface="NikoshBAN" pitchFamily="2" charset="0"/>
                <a:cs typeface="NikoshBAN" pitchFamily="2" charset="0"/>
              </a:rPr>
              <a:t>। কারো রক্তে এই ফ্যাক্টর উপস্থিত থাকলে তাকে বলে পজিটিভ আর না থাকলে বলে নেগেটিভ। এটি যদি না মেলে তাহলেও গ্রহীতা বা রোগী  আরও অসুস্থ হয়ে পড়তে পারেন। তাই ABO গ্রুপের পাশাপাশি রেসাস ফ্যাক্টরও পরীক্ষা করে মিলিয়ে দেখা চাই। অর্থাৎ রেসাস ফ্যাক্টরকে বিবেচনায় নেওয়া হলে রক্তের গ্রুপগুলো হবে  A+,</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A- ,</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B+,</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B- ,</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AB+,</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AB-</a:t>
            </a:r>
            <a:r>
              <a:rPr lang="en-US" sz="2800" b="1" dirty="0" smtClean="0">
                <a:solidFill>
                  <a:schemeClr val="bg1"/>
                </a:solidFill>
                <a:latin typeface="NikoshBAN" pitchFamily="2" charset="0"/>
                <a:cs typeface="NikoshBAN" pitchFamily="2" charset="0"/>
              </a:rPr>
              <a:t>,</a:t>
            </a:r>
            <a:r>
              <a:rPr lang="bn-BD" sz="2800" b="1" dirty="0" smtClean="0">
                <a:solidFill>
                  <a:schemeClr val="bg1"/>
                </a:solidFill>
                <a:latin typeface="NikoshBAN" pitchFamily="2" charset="0"/>
                <a:cs typeface="NikoshBAN" pitchFamily="2" charset="0"/>
              </a:rPr>
              <a:t> O+ এবং O-। নেগেটিভ গ্রুপের রক্তে যেহেতু রেসাস ফ্যাক্টর </a:t>
            </a:r>
            <a:r>
              <a:rPr lang="bn-BD" sz="2800" b="1" dirty="0">
                <a:solidFill>
                  <a:schemeClr val="bg1"/>
                </a:solidFill>
                <a:latin typeface="NikoshBAN" pitchFamily="2" charset="0"/>
                <a:cs typeface="NikoshBAN" pitchFamily="2" charset="0"/>
              </a:rPr>
              <a:t>অ্যান্টিজেন </a:t>
            </a:r>
            <a:r>
              <a:rPr lang="bn-BD" sz="2800" b="1" dirty="0" smtClean="0">
                <a:solidFill>
                  <a:schemeClr val="bg1"/>
                </a:solidFill>
                <a:latin typeface="NikoshBAN" pitchFamily="2" charset="0"/>
                <a:cs typeface="NikoshBAN" pitchFamily="2" charset="0"/>
              </a:rPr>
              <a:t>নেই, তাই এটি পজিটিভ গ্রুপকে দেওয়া যাবে কিন্তু পজিটিভ গ্রুপের রক্ত নেগেটিভ গ্রুপকে দেওয়া যাবেনা।  </a:t>
            </a:r>
            <a:endParaRPr lang="en-US" sz="2800" dirty="0"/>
          </a:p>
        </p:txBody>
      </p:sp>
      <p:grpSp>
        <p:nvGrpSpPr>
          <p:cNvPr id="12" name="Group 11"/>
          <p:cNvGrpSpPr/>
          <p:nvPr/>
        </p:nvGrpSpPr>
        <p:grpSpPr>
          <a:xfrm>
            <a:off x="542352" y="17585"/>
            <a:ext cx="6192556" cy="699254"/>
            <a:chOff x="612692" y="0"/>
            <a:chExt cx="4785786" cy="699254"/>
          </a:xfrm>
        </p:grpSpPr>
        <p:sp>
          <p:nvSpPr>
            <p:cNvPr id="6" name="Rectangle: Rounded Corners 72">
              <a:extLst>
                <a:ext uri="{FF2B5EF4-FFF2-40B4-BE49-F238E27FC236}">
                  <a16:creationId xmlns:a16="http://schemas.microsoft.com/office/drawing/2014/main" xmlns="" id="{36C3589B-21D7-4A37-814A-EC61FDDAE5C9}"/>
                </a:ext>
              </a:extLst>
            </p:cNvPr>
            <p:cNvSpPr txBox="1">
              <a:spLocks/>
            </p:cNvSpPr>
            <p:nvPr/>
          </p:nvSpPr>
          <p:spPr>
            <a:xfrm>
              <a:off x="1409588" y="12215"/>
              <a:ext cx="3320675" cy="6437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রেসাস</a:t>
              </a:r>
              <a:r>
                <a:rPr lang="bn-BD" sz="3200" b="1" dirty="0">
                  <a:solidFill>
                    <a:schemeClr val="bg1"/>
                  </a:solidFill>
                  <a:latin typeface="NikoshBAN" pitchFamily="2" charset="0"/>
                  <a:cs typeface="NikoshBAN" pitchFamily="2" charset="0"/>
                </a:rPr>
                <a:t> (Rh)</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ফ্যাক্টরের</a:t>
              </a:r>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বর্ণনা</a:t>
              </a:r>
              <a:r>
                <a:rPr lang="en-US" sz="3200" b="1" dirty="0" smtClean="0">
                  <a:solidFill>
                    <a:srgbClr val="002060"/>
                  </a:solidFill>
                  <a:latin typeface="NikoshBAN" pitchFamily="2" charset="0"/>
                  <a:cs typeface="NikoshBAN" pitchFamily="2" charset="0"/>
                </a:rPr>
                <a:t> </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911" y="0"/>
              <a:ext cx="603567" cy="65596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92" y="0"/>
              <a:ext cx="732248" cy="699254"/>
            </a:xfrm>
            <a:prstGeom prst="rect">
              <a:avLst/>
            </a:prstGeom>
          </p:spPr>
        </p:pic>
      </p:grpSp>
      <p:grpSp>
        <p:nvGrpSpPr>
          <p:cNvPr id="19" name="Group 18"/>
          <p:cNvGrpSpPr/>
          <p:nvPr/>
        </p:nvGrpSpPr>
        <p:grpSpPr>
          <a:xfrm>
            <a:off x="63746" y="4589583"/>
            <a:ext cx="12034471" cy="2178294"/>
            <a:chOff x="10991" y="4554413"/>
            <a:chExt cx="12034471" cy="2178294"/>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538" y="4554413"/>
              <a:ext cx="3516924" cy="217829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15847" b="7296"/>
            <a:stretch/>
          </p:blipFill>
          <p:spPr>
            <a:xfrm>
              <a:off x="6101860" y="4554414"/>
              <a:ext cx="2426677" cy="2178293"/>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998" t="26814" r="7720" b="27007"/>
            <a:stretch/>
          </p:blipFill>
          <p:spPr>
            <a:xfrm>
              <a:off x="10991" y="4554414"/>
              <a:ext cx="2995978" cy="217829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9584" y="4554414"/>
              <a:ext cx="3102277" cy="2178293"/>
            </a:xfrm>
            <a:prstGeom prst="rect">
              <a:avLst/>
            </a:prstGeom>
          </p:spPr>
        </p:pic>
      </p:grpSp>
    </p:spTree>
    <p:extLst>
      <p:ext uri="{BB962C8B-B14F-4D97-AF65-F5344CB8AC3E}">
        <p14:creationId xmlns:p14="http://schemas.microsoft.com/office/powerpoint/2010/main" val="321621078"/>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laser.wav"/>
          </p:stSnd>
        </p:sndAc>
      </p:transition>
    </mc:Choice>
    <mc:Fallback xmlns="">
      <p:transition spd="slow">
        <p:fade/>
        <p:sndAc>
          <p:stSnd>
            <p:snd r:embed="rId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500" autoRev="1" fill="hold">
                                          <p:stCondLst>
                                            <p:cond delay="0"/>
                                          </p:stCondLst>
                                        </p:cTn>
                                        <p:tgtEl>
                                          <p:spTgt spid="2"/>
                                        </p:tgtEl>
                                        <p:attrNameLst>
                                          <p:attrName>ppt_w</p:attrName>
                                        </p:attrNameLst>
                                      </p:cBhvr>
                                    </p:anim>
                                    <p:anim by="(#ppt_w*0.50)" calcmode="lin" valueType="num">
                                      <p:cBhvr>
                                        <p:cTn id="21" dur="500" decel="50000" autoRev="1" fill="hold">
                                          <p:stCondLst>
                                            <p:cond delay="0"/>
                                          </p:stCondLst>
                                        </p:cTn>
                                        <p:tgtEl>
                                          <p:spTgt spid="2"/>
                                        </p:tgtEl>
                                        <p:attrNameLst>
                                          <p:attrName>ppt_x</p:attrName>
                                        </p:attrNameLst>
                                      </p:cBhvr>
                                    </p:anim>
                                    <p:anim from="(-#ppt_h/2)" to="(#ppt_y)" calcmode="lin" valueType="num">
                                      <p:cBhvr>
                                        <p:cTn id="22" dur="1000" fill="hold">
                                          <p:stCondLst>
                                            <p:cond delay="0"/>
                                          </p:stCondLst>
                                        </p:cTn>
                                        <p:tgtEl>
                                          <p:spTgt spid="2"/>
                                        </p:tgtEl>
                                        <p:attrNameLst>
                                          <p:attrName>ppt_y</p:attrName>
                                        </p:attrNameLst>
                                      </p:cBhvr>
                                    </p:anim>
                                    <p:animRot by="21600000">
                                      <p:cBhvr>
                                        <p:cTn id="2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xmlns="" id="{36C3589B-21D7-4A37-814A-EC61FDDAE5C9}"/>
              </a:ext>
            </a:extLst>
          </p:cNvPr>
          <p:cNvSpPr txBox="1">
            <a:spLocks/>
          </p:cNvSpPr>
          <p:nvPr/>
        </p:nvSpPr>
        <p:spPr>
          <a:xfrm>
            <a:off x="1290973" y="105510"/>
            <a:ext cx="6375919"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রক্তদান ও সামাজিক দায়বদ্ধতা </a:t>
            </a:r>
            <a:endParaRPr lang="en-US" sz="4800" b="1" dirty="0">
              <a:solidFill>
                <a:srgbClr val="FF0000"/>
              </a:solidFill>
              <a:latin typeface="NikoshBAN" pitchFamily="2" charset="0"/>
              <a:cs typeface="NikoshBAN" pitchFamily="2" charset="0"/>
            </a:endParaRPr>
          </a:p>
        </p:txBody>
      </p:sp>
      <p:sp>
        <p:nvSpPr>
          <p:cNvPr id="5" name="Rectangle 4"/>
          <p:cNvSpPr/>
          <p:nvPr/>
        </p:nvSpPr>
        <p:spPr>
          <a:xfrm>
            <a:off x="158269" y="738556"/>
            <a:ext cx="7666885" cy="2677656"/>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অন্যের উপকারে রক্ত দানকরা আমাদের সবার জন্য একটি সামাজিক দায়বদ্ধতা। রক্ত দান একটি মহৎ কাজ। এতে রক্তদাতার কোনো ক্ষতি হয়না। একজন সুস্থ মানুষের দেহ থেকে ৪৫০ মিলি রক্ত বের করে দিলে তেমন কোনো অসুবিধা হয়না। তার দেহ প্রতি সেকেন্ডে প্রায় ২০ লক্ষ লোহিত রক্ত কণিকা সৃষ্টি করতে পারে। কোনো সুস্থ ব্যক্তি চার মাস পর পর রক্ত দান করলে দাতার দেহে সামান্যতম কোনো অসুবিধা হয় না। </a:t>
            </a:r>
            <a:endParaRPr lang="en-US" sz="2800" dirty="0"/>
          </a:p>
        </p:txBody>
      </p:sp>
      <p:grpSp>
        <p:nvGrpSpPr>
          <p:cNvPr id="40" name="Group 39"/>
          <p:cNvGrpSpPr/>
          <p:nvPr/>
        </p:nvGrpSpPr>
        <p:grpSpPr>
          <a:xfrm>
            <a:off x="1" y="3552093"/>
            <a:ext cx="8001000" cy="3305909"/>
            <a:chOff x="0" y="3552093"/>
            <a:chExt cx="7666891" cy="330590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770" y="3552093"/>
              <a:ext cx="2656121" cy="33059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380" y="3552094"/>
              <a:ext cx="2434405" cy="3305908"/>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2093"/>
              <a:ext cx="2612380" cy="3305908"/>
            </a:xfrm>
            <a:prstGeom prst="rect">
              <a:avLst/>
            </a:prstGeom>
          </p:spPr>
        </p:pic>
      </p:grpSp>
      <p:grpSp>
        <p:nvGrpSpPr>
          <p:cNvPr id="39" name="Group 38"/>
          <p:cNvGrpSpPr/>
          <p:nvPr/>
        </p:nvGrpSpPr>
        <p:grpSpPr>
          <a:xfrm>
            <a:off x="8001001" y="0"/>
            <a:ext cx="4138245" cy="6841299"/>
            <a:chOff x="9004247" y="0"/>
            <a:chExt cx="3187754" cy="68412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737" y="4698174"/>
              <a:ext cx="3167710" cy="2143125"/>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1736" y="2692312"/>
              <a:ext cx="3170264" cy="200586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1735" y="1317920"/>
              <a:ext cx="3170265" cy="1332096"/>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4247" y="0"/>
              <a:ext cx="3187754" cy="1341959"/>
            </a:xfrm>
            <a:prstGeom prst="rect">
              <a:avLst/>
            </a:prstGeom>
          </p:spPr>
        </p:pic>
      </p:grpSp>
    </p:spTree>
    <p:extLst>
      <p:ext uri="{BB962C8B-B14F-4D97-AF65-F5344CB8AC3E}">
        <p14:creationId xmlns:p14="http://schemas.microsoft.com/office/powerpoint/2010/main" val="115082734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camera.wav"/>
          </p:stSnd>
        </p:sndAc>
      </p:transition>
    </mc:Choice>
    <mc:Fallback xmlns="">
      <p:transition spd="slow">
        <p:fade/>
        <p:sndAc>
          <p:stSnd>
            <p:snd r:embed="rId10"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xmlns="" id="{36C3589B-21D7-4A37-814A-EC61FDDAE5C9}"/>
              </a:ext>
            </a:extLst>
          </p:cNvPr>
          <p:cNvSpPr txBox="1">
            <a:spLocks/>
          </p:cNvSpPr>
          <p:nvPr/>
        </p:nvSpPr>
        <p:spPr>
          <a:xfrm>
            <a:off x="158265" y="105510"/>
            <a:ext cx="5521569"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রক্তদানে উদ্ভুদ্ধকরণ কর্মসূচি </a:t>
            </a:r>
            <a:endParaRPr lang="en-US" sz="4800" b="1" dirty="0">
              <a:solidFill>
                <a:srgbClr val="FF0000"/>
              </a:solidFill>
              <a:latin typeface="NikoshBAN" pitchFamily="2" charset="0"/>
              <a:cs typeface="NikoshBAN" pitchFamily="2" charset="0"/>
            </a:endParaRPr>
          </a:p>
        </p:txBody>
      </p:sp>
      <p:sp>
        <p:nvSpPr>
          <p:cNvPr id="5" name="Rectangle 4"/>
          <p:cNvSpPr/>
          <p:nvPr/>
        </p:nvSpPr>
        <p:spPr>
          <a:xfrm>
            <a:off x="2515259" y="2648721"/>
            <a:ext cx="7489586" cy="2246769"/>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 বর্তমানে রক্তদানে উদ্ভুদ্ধকরণে নানারকম কর্মসূচি নেওয়া হচ্ছে। যেমনঃ কোনো বিশেষ দিবসে বা বিশেষ কোনো অনুষ্ঠানে রক্তদান কর্মসূচির আয়োজন। এতে জনসাধারণের মাঝে রক্তদান সম্পর্কে ভ্রান্ত ধারণা ও ভীতি অনেকাংশে হ্রাস পাচ্ছে। অতীতের তুলনায় মানুষ এখন রক্তদান এবং গ্রহণ সম্পর্কে অধিক আগ্রহী ও সচেতন। </a:t>
            </a:r>
            <a:endParaRPr lang="en-US" sz="28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975" t="6948" b="13836"/>
          <a:stretch/>
        </p:blipFill>
        <p:spPr>
          <a:xfrm>
            <a:off x="10251764" y="2062104"/>
            <a:ext cx="1621494" cy="207498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1" y="0"/>
            <a:ext cx="3218674" cy="206210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290" y="-3335"/>
            <a:ext cx="1909928" cy="2279331"/>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5768" t="14172" r="40894"/>
          <a:stretch/>
        </p:blipFill>
        <p:spPr>
          <a:xfrm>
            <a:off x="-25611" y="904987"/>
            <a:ext cx="1731669" cy="2402979"/>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0065" y="5066166"/>
            <a:ext cx="2676525" cy="17145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7274" y="1286436"/>
            <a:ext cx="2996141" cy="1362285"/>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7315" t="3944" r="6864" b="9497"/>
          <a:stretch/>
        </p:blipFill>
        <p:spPr>
          <a:xfrm>
            <a:off x="-16859" y="3628836"/>
            <a:ext cx="1644591" cy="2250831"/>
          </a:xfrm>
          <a:prstGeom prst="rect">
            <a:avLst/>
          </a:prstGeom>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8181" r="5860" b="15483"/>
          <a:stretch/>
        </p:blipFill>
        <p:spPr>
          <a:xfrm>
            <a:off x="1210065" y="2381175"/>
            <a:ext cx="1296368" cy="1959092"/>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48875" y="4671826"/>
            <a:ext cx="2143125" cy="2143125"/>
          </a:xfrm>
          <a:prstGeom prst="rect">
            <a:avLst/>
          </a:prstGeom>
        </p:spPr>
      </p:pic>
      <p:pic>
        <p:nvPicPr>
          <p:cNvPr id="27" name="Picture 26"/>
          <p:cNvPicPr>
            <a:picLocks noChangeAspect="1"/>
          </p:cNvPicPr>
          <p:nvPr/>
        </p:nvPicPr>
        <p:blipFill rotWithShape="1">
          <a:blip r:embed="rId12">
            <a:extLst>
              <a:ext uri="{28A0092B-C50C-407E-A947-70E740481C1C}">
                <a14:useLocalDpi xmlns:a14="http://schemas.microsoft.com/office/drawing/2010/main" val="0"/>
              </a:ext>
            </a:extLst>
          </a:blip>
          <a:srcRect l="13662" t="11982" r="11633" b="7101"/>
          <a:stretch/>
        </p:blipFill>
        <p:spPr>
          <a:xfrm>
            <a:off x="2342802" y="928005"/>
            <a:ext cx="2348241" cy="1572642"/>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16923" y="4862989"/>
            <a:ext cx="6858000" cy="1803888"/>
          </a:xfrm>
          <a:prstGeom prst="rect">
            <a:avLst/>
          </a:prstGeom>
        </p:spPr>
      </p:pic>
    </p:spTree>
    <p:extLst>
      <p:ext uri="{BB962C8B-B14F-4D97-AF65-F5344CB8AC3E}">
        <p14:creationId xmlns:p14="http://schemas.microsoft.com/office/powerpoint/2010/main" val="3785297985"/>
      </p:ext>
    </p:extLst>
  </p:cSld>
  <p:clrMapOvr>
    <a:masterClrMapping/>
  </p:clrMapOvr>
  <mc:AlternateContent xmlns:mc="http://schemas.openxmlformats.org/markup-compatibility/2006" xmlns:p14="http://schemas.microsoft.com/office/powerpoint/2010/main">
    <mc:Choice Requires="p14">
      <p:transition spd="slow">
        <p14:flash/>
        <p:sndAc>
          <p:stSnd>
            <p:snd r:embed="rId2" name="drumroll.wav"/>
          </p:stSnd>
        </p:sndAc>
      </p:transition>
    </mc:Choice>
    <mc:Fallback xmlns="">
      <p:transition spd="slow">
        <p:fade/>
        <p:sndAc>
          <p:stSnd>
            <p:snd r:embed="rId1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downLeft)">
                                      <p:cBhvr>
                                        <p:cTn id="14" dur="500"/>
                                        <p:tgtEl>
                                          <p:spTgt spid="19"/>
                                        </p:tgtEl>
                                      </p:cBhvr>
                                    </p:animEffect>
                                  </p:childTnLst>
                                </p:cTn>
                              </p:par>
                              <p:par>
                                <p:cTn id="15" presetID="18" presetClass="entr" presetSubtype="12"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par>
                                <p:cTn id="18" presetID="18" presetClass="entr" presetSubtype="1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down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80">
                                          <p:stCondLst>
                                            <p:cond delay="0"/>
                                          </p:stCondLst>
                                        </p:cTn>
                                        <p:tgtEl>
                                          <p:spTgt spid="23"/>
                                        </p:tgtEl>
                                      </p:cBhvr>
                                    </p:animEffect>
                                    <p:anim calcmode="lin" valueType="num">
                                      <p:cBhvr>
                                        <p:cTn id="5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1" dur="26">
                                          <p:stCondLst>
                                            <p:cond delay="650"/>
                                          </p:stCondLst>
                                        </p:cTn>
                                        <p:tgtEl>
                                          <p:spTgt spid="23"/>
                                        </p:tgtEl>
                                      </p:cBhvr>
                                      <p:to x="100000" y="60000"/>
                                    </p:animScale>
                                    <p:animScale>
                                      <p:cBhvr>
                                        <p:cTn id="62" dur="166" decel="50000">
                                          <p:stCondLst>
                                            <p:cond delay="676"/>
                                          </p:stCondLst>
                                        </p:cTn>
                                        <p:tgtEl>
                                          <p:spTgt spid="23"/>
                                        </p:tgtEl>
                                      </p:cBhvr>
                                      <p:to x="100000" y="100000"/>
                                    </p:animScale>
                                    <p:animScale>
                                      <p:cBhvr>
                                        <p:cTn id="63" dur="26">
                                          <p:stCondLst>
                                            <p:cond delay="1312"/>
                                          </p:stCondLst>
                                        </p:cTn>
                                        <p:tgtEl>
                                          <p:spTgt spid="23"/>
                                        </p:tgtEl>
                                      </p:cBhvr>
                                      <p:to x="100000" y="80000"/>
                                    </p:animScale>
                                    <p:animScale>
                                      <p:cBhvr>
                                        <p:cTn id="64" dur="166" decel="50000">
                                          <p:stCondLst>
                                            <p:cond delay="1338"/>
                                          </p:stCondLst>
                                        </p:cTn>
                                        <p:tgtEl>
                                          <p:spTgt spid="23"/>
                                        </p:tgtEl>
                                      </p:cBhvr>
                                      <p:to x="100000" y="100000"/>
                                    </p:animScale>
                                    <p:animScale>
                                      <p:cBhvr>
                                        <p:cTn id="65" dur="26">
                                          <p:stCondLst>
                                            <p:cond delay="1642"/>
                                          </p:stCondLst>
                                        </p:cTn>
                                        <p:tgtEl>
                                          <p:spTgt spid="23"/>
                                        </p:tgtEl>
                                      </p:cBhvr>
                                      <p:to x="100000" y="90000"/>
                                    </p:animScale>
                                    <p:animScale>
                                      <p:cBhvr>
                                        <p:cTn id="66" dur="166" decel="50000">
                                          <p:stCondLst>
                                            <p:cond delay="1668"/>
                                          </p:stCondLst>
                                        </p:cTn>
                                        <p:tgtEl>
                                          <p:spTgt spid="23"/>
                                        </p:tgtEl>
                                      </p:cBhvr>
                                      <p:to x="100000" y="100000"/>
                                    </p:animScale>
                                    <p:animScale>
                                      <p:cBhvr>
                                        <p:cTn id="67" dur="26">
                                          <p:stCondLst>
                                            <p:cond delay="1808"/>
                                          </p:stCondLst>
                                        </p:cTn>
                                        <p:tgtEl>
                                          <p:spTgt spid="23"/>
                                        </p:tgtEl>
                                      </p:cBhvr>
                                      <p:to x="100000" y="95000"/>
                                    </p:animScale>
                                    <p:animScale>
                                      <p:cBhvr>
                                        <p:cTn id="68" dur="166" decel="50000">
                                          <p:stCondLst>
                                            <p:cond delay="1834"/>
                                          </p:stCondLst>
                                        </p:cTn>
                                        <p:tgtEl>
                                          <p:spTgt spid="23"/>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5"/>
                                        </p:tgtEl>
                                        <p:attrNameLst>
                                          <p:attrName>style.visibility</p:attrName>
                                        </p:attrNameLst>
                                      </p:cBhvr>
                                      <p:to>
                                        <p:strVal val="visible"/>
                                      </p:to>
                                    </p:set>
                                    <p:anim by="(-#ppt_w*2)" calcmode="lin" valueType="num">
                                      <p:cBhvr rctx="PPT">
                                        <p:cTn id="101" dur="500" autoRev="1" fill="hold">
                                          <p:stCondLst>
                                            <p:cond delay="0"/>
                                          </p:stCondLst>
                                        </p:cTn>
                                        <p:tgtEl>
                                          <p:spTgt spid="5"/>
                                        </p:tgtEl>
                                        <p:attrNameLst>
                                          <p:attrName>ppt_w</p:attrName>
                                        </p:attrNameLst>
                                      </p:cBhvr>
                                    </p:anim>
                                    <p:anim by="(#ppt_w*0.50)" calcmode="lin" valueType="num">
                                      <p:cBhvr>
                                        <p:cTn id="102" dur="500" decel="50000" autoRev="1" fill="hold">
                                          <p:stCondLst>
                                            <p:cond delay="0"/>
                                          </p:stCondLst>
                                        </p:cTn>
                                        <p:tgtEl>
                                          <p:spTgt spid="5"/>
                                        </p:tgtEl>
                                        <p:attrNameLst>
                                          <p:attrName>ppt_x</p:attrName>
                                        </p:attrNameLst>
                                      </p:cBhvr>
                                    </p:anim>
                                    <p:anim from="(-#ppt_h/2)" to="(#ppt_y)" calcmode="lin" valueType="num">
                                      <p:cBhvr>
                                        <p:cTn id="103" dur="1000" fill="hold">
                                          <p:stCondLst>
                                            <p:cond delay="0"/>
                                          </p:stCondLst>
                                        </p:cTn>
                                        <p:tgtEl>
                                          <p:spTgt spid="5"/>
                                        </p:tgtEl>
                                        <p:attrNameLst>
                                          <p:attrName>ppt_y</p:attrName>
                                        </p:attrNameLst>
                                      </p:cBhvr>
                                    </p:anim>
                                    <p:animRot by="21600000">
                                      <p:cBhvr>
                                        <p:cTn id="10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86C6BE-25E2-4959-922A-18B9D11866D4}"/>
              </a:ext>
            </a:extLst>
          </p:cNvPr>
          <p:cNvPicPr>
            <a:picLocks noChangeAspect="1"/>
          </p:cNvPicPr>
          <p:nvPr/>
        </p:nvPicPr>
        <p:blipFill rotWithShape="1">
          <a:blip r:embed="rId3">
            <a:extLst>
              <a:ext uri="{28A0092B-C50C-407E-A947-70E740481C1C}">
                <a14:useLocalDpi xmlns:a14="http://schemas.microsoft.com/office/drawing/2010/main" val="0"/>
              </a:ext>
            </a:extLst>
          </a:blip>
          <a:srcRect t="10029" r="253" b="10888"/>
          <a:stretch/>
        </p:blipFill>
        <p:spPr>
          <a:xfrm>
            <a:off x="175846" y="1007706"/>
            <a:ext cx="11609654" cy="5850295"/>
          </a:xfrm>
          <a:prstGeom prst="rect">
            <a:avLst/>
          </a:prstGeom>
        </p:spPr>
      </p:pic>
      <p:sp>
        <p:nvSpPr>
          <p:cNvPr id="11" name="Rectangle: Rounded Corners 72">
            <a:extLst>
              <a:ext uri="{FF2B5EF4-FFF2-40B4-BE49-F238E27FC236}">
                <a16:creationId xmlns:a16="http://schemas.microsoft.com/office/drawing/2014/main" xmlns="" id="{12561ECB-3E35-477A-867C-6A36D1ADAE7E}"/>
              </a:ext>
            </a:extLst>
          </p:cNvPr>
          <p:cNvSpPr txBox="1">
            <a:spLocks/>
          </p:cNvSpPr>
          <p:nvPr/>
        </p:nvSpPr>
        <p:spPr>
          <a:xfrm>
            <a:off x="537028" y="9950"/>
            <a:ext cx="3978987" cy="1043393"/>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rgbClr val="002060"/>
                </a:solidFill>
                <a:latin typeface="NikoshBAN" pitchFamily="2" charset="0"/>
                <a:cs typeface="NikoshBAN" pitchFamily="2" charset="0"/>
              </a:rPr>
              <a:t>দলীয়</a:t>
            </a:r>
            <a:r>
              <a:rPr lang="en-US" sz="7200" b="1" dirty="0">
                <a:solidFill>
                  <a:srgbClr val="002060"/>
                </a:solidFill>
                <a:latin typeface="NikoshBAN" pitchFamily="2" charset="0"/>
                <a:cs typeface="NikoshBAN" pitchFamily="2" charset="0"/>
              </a:rPr>
              <a:t> </a:t>
            </a:r>
            <a:r>
              <a:rPr lang="en-US" sz="7200" b="1" dirty="0" err="1">
                <a:solidFill>
                  <a:srgbClr val="002060"/>
                </a:solidFill>
                <a:latin typeface="NikoshBAN" pitchFamily="2" charset="0"/>
                <a:cs typeface="NikoshBAN" pitchFamily="2" charset="0"/>
              </a:rPr>
              <a:t>কাজ</a:t>
            </a:r>
            <a:r>
              <a:rPr lang="en-US" sz="7200" b="1" dirty="0">
                <a:solidFill>
                  <a:srgbClr val="002060"/>
                </a:solidFill>
                <a:latin typeface="NikoshBAN" pitchFamily="2" charset="0"/>
                <a:cs typeface="NikoshBAN" pitchFamily="2" charset="0"/>
              </a:rPr>
              <a:t>  </a:t>
            </a:r>
          </a:p>
        </p:txBody>
      </p:sp>
      <p:sp>
        <p:nvSpPr>
          <p:cNvPr id="14" name="Thought Bubble: Cloud 13">
            <a:extLst>
              <a:ext uri="{FF2B5EF4-FFF2-40B4-BE49-F238E27FC236}">
                <a16:creationId xmlns:a16="http://schemas.microsoft.com/office/drawing/2014/main" xmlns="" id="{B9C6074C-99EF-49D6-95CE-C3197D0D213E}"/>
              </a:ext>
            </a:extLst>
          </p:cNvPr>
          <p:cNvSpPr/>
          <p:nvPr/>
        </p:nvSpPr>
        <p:spPr>
          <a:xfrm flipH="1">
            <a:off x="521460" y="1153950"/>
            <a:ext cx="1740877" cy="988192"/>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a:t>
            </a:r>
            <a:r>
              <a:rPr lang="en-US" sz="3200" b="1" dirty="0" err="1">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200" dirty="0">
              <a:solidFill>
                <a:srgbClr val="002060"/>
              </a:solidFill>
            </a:endParaRPr>
          </a:p>
        </p:txBody>
      </p:sp>
      <p:sp>
        <p:nvSpPr>
          <p:cNvPr id="15" name="Thought Bubble: Cloud 14">
            <a:extLst>
              <a:ext uri="{FF2B5EF4-FFF2-40B4-BE49-F238E27FC236}">
                <a16:creationId xmlns:a16="http://schemas.microsoft.com/office/drawing/2014/main" xmlns="" id="{3CBAE7E1-A9C8-45AD-AE6C-3C004D4B070A}"/>
              </a:ext>
            </a:extLst>
          </p:cNvPr>
          <p:cNvSpPr/>
          <p:nvPr/>
        </p:nvSpPr>
        <p:spPr>
          <a:xfrm>
            <a:off x="5425514" y="1153951"/>
            <a:ext cx="1740877" cy="1081018"/>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খ-</a:t>
            </a:r>
            <a:r>
              <a:rPr lang="en-US" sz="36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দল</a:t>
            </a:r>
            <a:endParaRPr lang="en-US" sz="3600" dirty="0">
              <a:solidFill>
                <a:srgbClr val="002060"/>
              </a:solidFill>
            </a:endParaRPr>
          </a:p>
        </p:txBody>
      </p:sp>
      <p:sp>
        <p:nvSpPr>
          <p:cNvPr id="16" name="Scroll: Horizontal 15">
            <a:extLst>
              <a:ext uri="{FF2B5EF4-FFF2-40B4-BE49-F238E27FC236}">
                <a16:creationId xmlns:a16="http://schemas.microsoft.com/office/drawing/2014/main" xmlns="" id="{070545C0-4C1C-4043-BD5F-16C8AA503719}"/>
              </a:ext>
            </a:extLst>
          </p:cNvPr>
          <p:cNvSpPr/>
          <p:nvPr/>
        </p:nvSpPr>
        <p:spPr>
          <a:xfrm>
            <a:off x="340308" y="2335577"/>
            <a:ext cx="3851031" cy="3064625"/>
          </a:xfrm>
          <a:prstGeom prst="horizontalScrol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srgbClr val="002060"/>
                </a:solidFill>
                <a:latin typeface="NikoshBAN" pitchFamily="2" charset="0"/>
                <a:cs typeface="NikoshBAN" pitchFamily="2" charset="0"/>
              </a:rPr>
              <a:t>রক্তের গ্রুপ কয়টি ও কি কি পজিটিভ ও নেগেটিভ হয় কি কারণে লিখ।</a:t>
            </a:r>
            <a:endParaRPr lang="en-US"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17" name="Scroll: Horizontal 16">
            <a:extLst>
              <a:ext uri="{FF2B5EF4-FFF2-40B4-BE49-F238E27FC236}">
                <a16:creationId xmlns:a16="http://schemas.microsoft.com/office/drawing/2014/main" xmlns="" id="{FD4DA220-D460-4CDE-9C99-155A82276C7D}"/>
              </a:ext>
            </a:extLst>
          </p:cNvPr>
          <p:cNvSpPr/>
          <p:nvPr/>
        </p:nvSpPr>
        <p:spPr>
          <a:xfrm>
            <a:off x="4274498" y="2335577"/>
            <a:ext cx="3555062" cy="3064625"/>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srgbClr val="002060"/>
                </a:solidFill>
                <a:latin typeface="NikoshBAN" pitchFamily="2" charset="0"/>
                <a:cs typeface="NikoshBAN" pitchFamily="2" charset="0"/>
              </a:rPr>
              <a:t>রক্ত দান একটি মহৎ কাজ কিভাবে ব্যাখ্যা  কর।   </a:t>
            </a:r>
            <a:endParaRPr lang="en-US" sz="40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462" y="0"/>
            <a:ext cx="6598038" cy="1153950"/>
          </a:xfrm>
          <a:prstGeom prst="ellipse">
            <a:avLst/>
          </a:prstGeom>
          <a:ln>
            <a:noFill/>
          </a:ln>
          <a:effectLst>
            <a:softEdge rad="112500"/>
          </a:effectLst>
        </p:spPr>
      </p:pic>
    </p:spTree>
    <p:extLst>
      <p:ext uri="{BB962C8B-B14F-4D97-AF65-F5344CB8AC3E}">
        <p14:creationId xmlns:p14="http://schemas.microsoft.com/office/powerpoint/2010/main" val="34550740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style.rotation</p:attrName>
                                        </p:attrNameLst>
                                      </p:cBhvr>
                                      <p:tavLst>
                                        <p:tav tm="0">
                                          <p:val>
                                            <p:fltVal val="90"/>
                                          </p:val>
                                        </p:tav>
                                        <p:tav tm="100000">
                                          <p:val>
                                            <p:fltVal val="0"/>
                                          </p:val>
                                        </p:tav>
                                      </p:tavLst>
                                    </p:anim>
                                    <p:animEffect transition="in" filter="fade">
                                      <p:cBhvr>
                                        <p:cTn id="4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xmlns="" id="{BB57D086-C391-4DD0-80C1-86EE81355B73}"/>
              </a:ext>
            </a:extLst>
          </p:cNvPr>
          <p:cNvSpPr txBox="1">
            <a:spLocks/>
          </p:cNvSpPr>
          <p:nvPr/>
        </p:nvSpPr>
        <p:spPr>
          <a:xfrm>
            <a:off x="1324167" y="101600"/>
            <a:ext cx="4005942" cy="107405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sp>
        <p:nvSpPr>
          <p:cNvPr id="25" name="Horizontal Scroll 24"/>
          <p:cNvSpPr/>
          <p:nvPr/>
        </p:nvSpPr>
        <p:spPr>
          <a:xfrm>
            <a:off x="2258368" y="4607169"/>
            <a:ext cx="7219740" cy="2171002"/>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কোন গ্রুপের রক্ত কাকে দেওয়া যাবে তা ছক আকারে </a:t>
            </a:r>
            <a:r>
              <a:rPr lang="bn-BD" sz="4400" b="1" dirty="0" smtClean="0">
                <a:solidFill>
                  <a:srgbClr val="002060"/>
                </a:solidFill>
                <a:latin typeface="NikoshBAN" pitchFamily="2" charset="0"/>
                <a:cs typeface="NikoshBAN" pitchFamily="2" charset="0"/>
              </a:rPr>
              <a:t>লিপিবদ্ধ </a:t>
            </a:r>
            <a:r>
              <a:rPr lang="bn-BD" sz="4400" b="1" dirty="0">
                <a:solidFill>
                  <a:srgbClr val="002060"/>
                </a:solidFill>
                <a:latin typeface="NikoshBAN" pitchFamily="2" charset="0"/>
                <a:cs typeface="NikoshBAN" pitchFamily="2" charset="0"/>
              </a:rPr>
              <a:t>করে আনবে। </a:t>
            </a:r>
            <a:endParaRPr lang="en-US" sz="16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45" y="1336430"/>
            <a:ext cx="5369002" cy="30854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415" y="49521"/>
            <a:ext cx="5416062" cy="4465001"/>
          </a:xfrm>
          <a:prstGeom prst="rect">
            <a:avLst/>
          </a:prstGeom>
        </p:spPr>
      </p:pic>
    </p:spTree>
    <p:extLst>
      <p:ext uri="{BB962C8B-B14F-4D97-AF65-F5344CB8AC3E}">
        <p14:creationId xmlns:p14="http://schemas.microsoft.com/office/powerpoint/2010/main" val="124387972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5"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by="(-#ppt_w*2)" calcmode="lin" valueType="num">
                                      <p:cBhvr rctx="PPT">
                                        <p:cTn id="38" dur="500" autoRev="1" fill="hold">
                                          <p:stCondLst>
                                            <p:cond delay="0"/>
                                          </p:stCondLst>
                                        </p:cTn>
                                        <p:tgtEl>
                                          <p:spTgt spid="25"/>
                                        </p:tgtEl>
                                        <p:attrNameLst>
                                          <p:attrName>ppt_w</p:attrName>
                                        </p:attrNameLst>
                                      </p:cBhvr>
                                    </p:anim>
                                    <p:anim by="(#ppt_w*0.50)" calcmode="lin" valueType="num">
                                      <p:cBhvr>
                                        <p:cTn id="39" dur="500" decel="50000" autoRev="1" fill="hold">
                                          <p:stCondLst>
                                            <p:cond delay="0"/>
                                          </p:stCondLst>
                                        </p:cTn>
                                        <p:tgtEl>
                                          <p:spTgt spid="25"/>
                                        </p:tgtEl>
                                        <p:attrNameLst>
                                          <p:attrName>ppt_x</p:attrName>
                                        </p:attrNameLst>
                                      </p:cBhvr>
                                    </p:anim>
                                    <p:anim from="(-#ppt_h/2)" to="(#ppt_y)" calcmode="lin" valueType="num">
                                      <p:cBhvr>
                                        <p:cTn id="40" dur="1000" fill="hold">
                                          <p:stCondLst>
                                            <p:cond delay="0"/>
                                          </p:stCondLst>
                                        </p:cTn>
                                        <p:tgtEl>
                                          <p:spTgt spid="25"/>
                                        </p:tgtEl>
                                        <p:attrNameLst>
                                          <p:attrName>ppt_y</p:attrName>
                                        </p:attrNameLst>
                                      </p:cBhvr>
                                    </p:anim>
                                    <p:animRot by="21600000">
                                      <p:cBhvr>
                                        <p:cTn id="4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25062" y="224786"/>
            <a:ext cx="5861538" cy="6448416"/>
            <a:chOff x="6025062" y="224786"/>
            <a:chExt cx="5861538" cy="6448416"/>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062" y="224786"/>
              <a:ext cx="5861538" cy="644841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1169" b="38967"/>
            <a:stretch/>
          </p:blipFill>
          <p:spPr>
            <a:xfrm>
              <a:off x="6250803" y="522184"/>
              <a:ext cx="5377543" cy="3306104"/>
            </a:xfrm>
            <a:prstGeom prst="rect">
              <a:avLst/>
            </a:prstGeom>
          </p:spPr>
        </p:pic>
      </p:grpSp>
      <p:grpSp>
        <p:nvGrpSpPr>
          <p:cNvPr id="31" name="Group 30"/>
          <p:cNvGrpSpPr/>
          <p:nvPr/>
        </p:nvGrpSpPr>
        <p:grpSpPr>
          <a:xfrm>
            <a:off x="239234" y="228600"/>
            <a:ext cx="5614104" cy="6448416"/>
            <a:chOff x="140295" y="1226085"/>
            <a:chExt cx="5614104" cy="3918720"/>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878" y="1226085"/>
              <a:ext cx="2762250" cy="1961981"/>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2606" y="3188065"/>
              <a:ext cx="2821793" cy="195673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295" y="3188066"/>
              <a:ext cx="2811583" cy="1956739"/>
            </a:xfrm>
            <a:prstGeom prst="rect">
              <a:avLst/>
            </a:prstGeom>
          </p:spPr>
        </p:pic>
        <p:pic>
          <p:nvPicPr>
            <p:cNvPr id="30" name="Picture 29"/>
            <p:cNvPicPr>
              <a:picLocks noChangeAspect="1"/>
            </p:cNvPicPr>
            <p:nvPr/>
          </p:nvPicPr>
          <p:blipFill rotWithShape="1">
            <a:blip r:embed="rId8">
              <a:extLst>
                <a:ext uri="{28A0092B-C50C-407E-A947-70E740481C1C}">
                  <a14:useLocalDpi xmlns:a14="http://schemas.microsoft.com/office/drawing/2010/main" val="0"/>
                </a:ext>
              </a:extLst>
            </a:blip>
            <a:srcRect b="14441"/>
            <a:stretch/>
          </p:blipFill>
          <p:spPr>
            <a:xfrm>
              <a:off x="140296" y="1226086"/>
              <a:ext cx="2813920" cy="1961979"/>
            </a:xfrm>
            <a:prstGeom prst="rect">
              <a:avLst/>
            </a:prstGeom>
          </p:spPr>
        </p:pic>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2138" y="3149294"/>
            <a:ext cx="5116208" cy="2715057"/>
          </a:xfrm>
          <a:prstGeom prst="rect">
            <a:avLst/>
          </a:prstGeom>
        </p:spPr>
      </p:pic>
    </p:spTree>
    <p:extLst>
      <p:ext uri="{BB962C8B-B14F-4D97-AF65-F5344CB8AC3E}">
        <p14:creationId xmlns:p14="http://schemas.microsoft.com/office/powerpoint/2010/main" val="265000004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applause.wav"/>
          </p:stSnd>
        </p:sndAc>
      </p:transition>
    </mc:Choice>
    <mc:Fallback xmlns="">
      <p:transition spd="slow">
        <p:fade/>
        <p:sndAc>
          <p:stSnd>
            <p:snd r:embed="rId10"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34571"/>
            <a:ext cx="12192000" cy="6892571"/>
            <a:chOff x="537727" y="293363"/>
            <a:chExt cx="12032774" cy="656463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27" y="293364"/>
              <a:ext cx="12032774" cy="6564636"/>
            </a:xfrm>
            <a:prstGeom prst="rect">
              <a:avLst/>
            </a:prstGeom>
          </p:spPr>
        </p:pic>
        <p:sp>
          <p:nvSpPr>
            <p:cNvPr id="10" name="TextBox 9">
              <a:extLst>
                <a:ext uri="{FF2B5EF4-FFF2-40B4-BE49-F238E27FC236}">
                  <a16:creationId xmlns:a16="http://schemas.microsoft.com/office/drawing/2014/main" xmlns="" id="{DE232626-7063-499E-AF02-F28697C8072A}"/>
                </a:ext>
              </a:extLst>
            </p:cNvPr>
            <p:cNvSpPr txBox="1"/>
            <p:nvPr/>
          </p:nvSpPr>
          <p:spPr>
            <a:xfrm>
              <a:off x="571521" y="3094888"/>
              <a:ext cx="5981076" cy="3631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5400" b="1" dirty="0" err="1">
                  <a:solidFill>
                    <a:srgbClr val="002060"/>
                  </a:solidFill>
                  <a:latin typeface="NikoshBAN" pitchFamily="2" charset="0"/>
                  <a:cs typeface="NikoshBAN" pitchFamily="2" charset="0"/>
                </a:rPr>
                <a:t>মোহাম্মদ</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জাহাঙ্গীর</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আলম</a:t>
              </a:r>
              <a:r>
                <a:rPr lang="en-US" sz="5400" b="1" dirty="0">
                  <a:solidFill>
                    <a:srgbClr val="002060"/>
                  </a:solidFill>
                  <a:latin typeface="NikoshBAN" pitchFamily="2" charset="0"/>
                  <a:cs typeface="NikoshBAN" pitchFamily="2" charset="0"/>
                </a:rPr>
                <a:t>  </a:t>
              </a:r>
              <a:r>
                <a:rPr lang="bn-BD" sz="5400" b="1" dirty="0">
                  <a:solidFill>
                    <a:srgbClr val="002060"/>
                  </a:solidFill>
                  <a:latin typeface="NikoshBAN" pitchFamily="2" charset="0"/>
                  <a:cs typeface="NikoshBAN" pitchFamily="2" charset="0"/>
                </a:rPr>
                <a:t> </a:t>
              </a:r>
            </a:p>
            <a:p>
              <a:r>
                <a:rPr lang="en-US" sz="3600" b="1" dirty="0" err="1">
                  <a:solidFill>
                    <a:srgbClr val="002060"/>
                  </a:solidFill>
                  <a:latin typeface="NikoshBAN" pitchFamily="2" charset="0"/>
                  <a:cs typeface="NikoshBAN" pitchFamily="2" charset="0"/>
                </a:rPr>
                <a:t>মাষ্টার</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ট্রেইনার</a:t>
              </a:r>
              <a:r>
                <a:rPr lang="en-US" sz="3600" b="1" dirty="0">
                  <a:solidFill>
                    <a:srgbClr val="002060"/>
                  </a:solidFill>
                  <a:latin typeface="NikoshBAN" pitchFamily="2" charset="0"/>
                  <a:cs typeface="NikoshBAN" pitchFamily="2" charset="0"/>
                </a:rPr>
                <a:t> ও </a:t>
              </a:r>
              <a:r>
                <a:rPr lang="en-US" sz="3600" b="1" dirty="0" err="1">
                  <a:solidFill>
                    <a:srgbClr val="002060"/>
                  </a:solidFill>
                  <a:latin typeface="NikoshBAN" pitchFamily="2" charset="0"/>
                  <a:cs typeface="NikoshBAN" pitchFamily="2" charset="0"/>
                </a:rPr>
                <a:t>সহকারি</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শিক্ষক</a:t>
              </a:r>
              <a:endParaRPr lang="en-US" sz="3600" b="1" dirty="0">
                <a:solidFill>
                  <a:srgbClr val="002060"/>
                </a:solidFill>
                <a:latin typeface="NikoshBAN" pitchFamily="2" charset="0"/>
                <a:cs typeface="NikoshBAN" pitchFamily="2" charset="0"/>
              </a:endParaRPr>
            </a:p>
            <a:p>
              <a:r>
                <a:rPr lang="en-US" sz="3600" b="1" dirty="0" err="1">
                  <a:solidFill>
                    <a:srgbClr val="002060"/>
                  </a:solidFill>
                  <a:latin typeface="NikoshBAN" pitchFamily="2" charset="0"/>
                  <a:cs typeface="NikoshBAN" pitchFamily="2" charset="0"/>
                </a:rPr>
                <a:t>কাপ্তাই</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আল</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আমিন</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নুরিয়া</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দাখিল</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মাদ্রাসা</a:t>
              </a:r>
              <a:endParaRPr lang="en-US" sz="3600" b="1" dirty="0">
                <a:solidFill>
                  <a:srgbClr val="002060"/>
                </a:solidFill>
                <a:latin typeface="NikoshBAN" pitchFamily="2" charset="0"/>
                <a:cs typeface="NikoshBAN" pitchFamily="2" charset="0"/>
              </a:endParaRPr>
            </a:p>
            <a:p>
              <a:r>
                <a:rPr lang="en-US" sz="3600" b="1" dirty="0" err="1">
                  <a:solidFill>
                    <a:srgbClr val="002060"/>
                  </a:solidFill>
                  <a:latin typeface="NikoshBAN" pitchFamily="2" charset="0"/>
                  <a:cs typeface="NikoshBAN" pitchFamily="2" charset="0"/>
                </a:rPr>
                <a:t>কাপ্তাই</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রাঙ্গামাটি</a:t>
              </a:r>
              <a:r>
                <a:rPr lang="bn-BD" sz="3600" b="1" dirty="0" smtClean="0">
                  <a:solidFill>
                    <a:srgbClr val="002060"/>
                  </a:solidFill>
                  <a:latin typeface="NikoshBAN" pitchFamily="2" charset="0"/>
                  <a:cs typeface="NikoshBAN" pitchFamily="2" charset="0"/>
                </a:rPr>
                <a:t>। </a:t>
              </a:r>
              <a:endParaRPr lang="en-US" sz="3600" b="1" dirty="0">
                <a:solidFill>
                  <a:srgbClr val="002060"/>
                </a:solidFill>
                <a:latin typeface="NikoshBAN" pitchFamily="2" charset="0"/>
                <a:cs typeface="NikoshBAN" pitchFamily="2" charset="0"/>
              </a:endParaRPr>
            </a:p>
            <a:p>
              <a:r>
                <a:rPr lang="en-US" sz="3600" b="1" dirty="0" err="1">
                  <a:solidFill>
                    <a:srgbClr val="002060"/>
                  </a:solidFill>
                  <a:latin typeface="NikoshBAN" pitchFamily="2" charset="0"/>
                  <a:cs typeface="NikoshBAN" pitchFamily="2" charset="0"/>
                </a:rPr>
                <a:t>মোবাইলঃ</a:t>
              </a:r>
              <a:r>
                <a:rPr lang="en-US" sz="3600" b="1" dirty="0">
                  <a:solidFill>
                    <a:srgbClr val="002060"/>
                  </a:solidFill>
                  <a:latin typeface="NikoshBAN" pitchFamily="2" charset="0"/>
                  <a:cs typeface="NikoshBAN" pitchFamily="2" charset="0"/>
                </a:rPr>
                <a:t> ০১৮১৫৪১১৭৬২</a:t>
              </a:r>
            </a:p>
            <a:p>
              <a:r>
                <a:rPr lang="en-US" sz="2800" b="1" dirty="0">
                  <a:solidFill>
                    <a:srgbClr val="002060"/>
                  </a:solidFill>
                  <a:latin typeface="NikoshBAN" pitchFamily="2" charset="0"/>
                  <a:cs typeface="NikoshBAN" pitchFamily="2" charset="0"/>
                </a:rPr>
                <a:t>Email</a:t>
              </a:r>
              <a:r>
                <a:rPr lang="en-US" sz="3200" b="1" dirty="0">
                  <a:solidFill>
                    <a:srgbClr val="002060"/>
                  </a:solidFill>
                  <a:latin typeface="NikoshBAN" pitchFamily="2" charset="0"/>
                  <a:cs typeface="NikoshBAN" pitchFamily="2" charset="0"/>
                </a:rPr>
                <a:t>. </a:t>
              </a:r>
              <a:r>
                <a:rPr lang="en-US" sz="2400" b="1" dirty="0">
                  <a:solidFill>
                    <a:srgbClr val="002060"/>
                  </a:solidFill>
                  <a:latin typeface="NikoshBAN" pitchFamily="2" charset="0"/>
                  <a:cs typeface="NikoshBAN" pitchFamily="2" charset="0"/>
                </a:rPr>
                <a:t>mjahangirkaptai@gmail.com</a:t>
              </a:r>
              <a:endParaRPr lang="en-US" sz="3600" b="1" dirty="0">
                <a:solidFill>
                  <a:srgbClr val="002060"/>
                </a:solidFill>
                <a:latin typeface="NikoshBAN" pitchFamily="2" charset="0"/>
                <a:cs typeface="NikoshBAN" pitchFamily="2" charset="0"/>
              </a:endParaRPr>
            </a:p>
          </p:txBody>
        </p:sp>
        <p:pic>
          <p:nvPicPr>
            <p:cNvPr id="11" name="Picture 10">
              <a:extLst>
                <a:ext uri="{FF2B5EF4-FFF2-40B4-BE49-F238E27FC236}">
                  <a16:creationId xmlns:a16="http://schemas.microsoft.com/office/drawing/2014/main" xmlns="" id="{062275B4-52A6-4B74-962F-95037540F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004" y="545636"/>
              <a:ext cx="2027028" cy="2598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xmlns="" id="{493A3B11-4A6C-402D-B716-8C7E8FD9C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598" y="293363"/>
              <a:ext cx="1160042" cy="14802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Rectangle 16"/>
            <p:cNvSpPr/>
            <p:nvPr/>
          </p:nvSpPr>
          <p:spPr>
            <a:xfrm>
              <a:off x="8814568" y="1845067"/>
              <a:ext cx="3028008" cy="4278094"/>
            </a:xfrm>
            <a:prstGeom prst="rect">
              <a:avLst/>
            </a:prstGeom>
          </p:spPr>
          <p:txBody>
            <a:bodyPr wrap="square">
              <a:spAutoFit/>
            </a:bodyPr>
            <a:lstStyle/>
            <a:p>
              <a:pPr algn="ctr"/>
              <a:r>
                <a:rPr lang="en-US" sz="4000" b="1" dirty="0" err="1">
                  <a:solidFill>
                    <a:schemeClr val="bg1"/>
                  </a:solidFill>
                  <a:latin typeface="NikoshBAN" pitchFamily="2" charset="0"/>
                  <a:cs typeface="NikoshBAN" pitchFamily="2" charset="0"/>
                </a:rPr>
                <a:t>জীব</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বিজ্ঞান</a:t>
              </a:r>
              <a:endParaRPr lang="en-US" sz="4000" b="1" dirty="0">
                <a:solidFill>
                  <a:schemeClr val="bg1"/>
                </a:solidFill>
                <a:latin typeface="NikoshBAN" pitchFamily="2" charset="0"/>
                <a:cs typeface="NikoshBAN" pitchFamily="2" charset="0"/>
              </a:endParaRPr>
            </a:p>
            <a:p>
              <a:pPr algn="ctr"/>
              <a:r>
                <a:rPr lang="en-US" sz="4000" b="1" dirty="0">
                  <a:solidFill>
                    <a:schemeClr val="bg1"/>
                  </a:solidFill>
                  <a:latin typeface="NikoshBAN" pitchFamily="2" charset="0"/>
                  <a:cs typeface="NikoshBAN" pitchFamily="2" charset="0"/>
                </a:rPr>
                <a:t>৯ম-১০ম </a:t>
              </a:r>
              <a:r>
                <a:rPr lang="en-US" sz="4000" b="1" dirty="0" err="1">
                  <a:solidFill>
                    <a:schemeClr val="bg1"/>
                  </a:solidFill>
                  <a:latin typeface="NikoshBAN" pitchFamily="2" charset="0"/>
                  <a:cs typeface="NikoshBAN" pitchFamily="2" charset="0"/>
                </a:rPr>
                <a:t>শ্রেণি</a:t>
              </a:r>
              <a:endParaRPr lang="en-US" sz="4000" b="1" dirty="0">
                <a:solidFill>
                  <a:schemeClr val="bg1"/>
                </a:solidFill>
                <a:latin typeface="NikoshBAN" pitchFamily="2" charset="0"/>
                <a:cs typeface="NikoshBAN" pitchFamily="2" charset="0"/>
              </a:endParaRPr>
            </a:p>
            <a:p>
              <a:pPr algn="ctr"/>
              <a:r>
                <a:rPr lang="bn-BD" sz="4000" b="1" dirty="0" smtClean="0">
                  <a:solidFill>
                    <a:schemeClr val="bg1"/>
                  </a:solidFill>
                  <a:latin typeface="NikoshBAN" pitchFamily="2" charset="0"/>
                  <a:cs typeface="NikoshBAN" pitchFamily="2" charset="0"/>
                </a:rPr>
                <a:t>ষষ্ঠ</a:t>
              </a:r>
              <a:r>
                <a:rPr lang="en-US" sz="4000" b="1" dirty="0" smtClean="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অধ্যায়</a:t>
              </a:r>
              <a:r>
                <a:rPr lang="en-US" sz="4000" b="1" dirty="0">
                  <a:solidFill>
                    <a:schemeClr val="bg1"/>
                  </a:solidFill>
                  <a:latin typeface="NikoshBAN" pitchFamily="2" charset="0"/>
                  <a:cs typeface="NikoshBAN" pitchFamily="2" charset="0"/>
                </a:rPr>
                <a:t> </a:t>
              </a:r>
              <a:endParaRPr lang="bn-BD" sz="4000" b="1" dirty="0">
                <a:solidFill>
                  <a:schemeClr val="bg1"/>
                </a:solidFill>
                <a:latin typeface="NikoshBAN" pitchFamily="2" charset="0"/>
                <a:cs typeface="NikoshBAN" pitchFamily="2" charset="0"/>
              </a:endParaRPr>
            </a:p>
            <a:p>
              <a:pPr algn="ctr"/>
              <a:endParaRPr lang="en-US" sz="3200" b="1" dirty="0" smtClean="0">
                <a:solidFill>
                  <a:srgbClr val="002060"/>
                </a:solidFill>
                <a:latin typeface="NikoshBAN" pitchFamily="2" charset="0"/>
                <a:cs typeface="NikoshBAN" pitchFamily="2" charset="0"/>
              </a:endParaRPr>
            </a:p>
            <a:p>
              <a:pPr algn="ctr"/>
              <a:endParaRPr lang="bn-BD" sz="6000" b="1" dirty="0" smtClean="0">
                <a:solidFill>
                  <a:srgbClr val="FF0000"/>
                </a:solidFill>
                <a:latin typeface="NikoshBAN" pitchFamily="2" charset="0"/>
                <a:cs typeface="NikoshBAN" pitchFamily="2" charset="0"/>
              </a:endParaRPr>
            </a:p>
            <a:p>
              <a:pPr algn="ctr"/>
              <a:r>
                <a:rPr lang="en-US" sz="6000" b="1" dirty="0" err="1" smtClean="0">
                  <a:solidFill>
                    <a:srgbClr val="FF0000"/>
                  </a:solidFill>
                  <a:latin typeface="NikoshBAN" pitchFamily="2" charset="0"/>
                  <a:cs typeface="NikoshBAN" pitchFamily="2" charset="0"/>
                </a:rPr>
                <a:t>ব্লাড</a:t>
              </a:r>
              <a:r>
                <a:rPr lang="en-US" sz="6000" b="1" dirty="0" smtClean="0">
                  <a:solidFill>
                    <a:srgbClr val="FF0000"/>
                  </a:solidFill>
                  <a:latin typeface="NikoshBAN" pitchFamily="2" charset="0"/>
                  <a:cs typeface="NikoshBAN" pitchFamily="2" charset="0"/>
                </a:rPr>
                <a:t> </a:t>
              </a:r>
              <a:r>
                <a:rPr lang="en-US" sz="6000" b="1" dirty="0" err="1">
                  <a:solidFill>
                    <a:srgbClr val="FF0000"/>
                  </a:solidFill>
                  <a:latin typeface="NikoshBAN" pitchFamily="2" charset="0"/>
                  <a:cs typeface="NikoshBAN" pitchFamily="2" charset="0"/>
                </a:rPr>
                <a:t>গ্রুপ</a:t>
              </a:r>
              <a:r>
                <a:rPr lang="en-US" sz="6000" b="1" dirty="0">
                  <a:solidFill>
                    <a:srgbClr val="FF0000"/>
                  </a:solidFill>
                  <a:latin typeface="NikoshBAN" pitchFamily="2" charset="0"/>
                  <a:cs typeface="NikoshBAN" pitchFamily="2" charset="0"/>
                </a:rPr>
                <a:t> </a:t>
              </a:r>
            </a:p>
          </p:txBody>
        </p:sp>
        <p:grpSp>
          <p:nvGrpSpPr>
            <p:cNvPr id="20" name="Group 19"/>
            <p:cNvGrpSpPr/>
            <p:nvPr/>
          </p:nvGrpSpPr>
          <p:grpSpPr>
            <a:xfrm>
              <a:off x="10081164" y="3618698"/>
              <a:ext cx="615246" cy="1438522"/>
              <a:chOff x="10099679" y="2972495"/>
              <a:chExt cx="972198" cy="2401443"/>
            </a:xfrm>
          </p:grpSpPr>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9089" t="5728" r="30307" b="18907"/>
              <a:stretch/>
            </p:blipFill>
            <p:spPr>
              <a:xfrm>
                <a:off x="10099680" y="2972495"/>
                <a:ext cx="972197" cy="1304528"/>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44074" t="36830" b="6467"/>
              <a:stretch/>
            </p:blipFill>
            <p:spPr>
              <a:xfrm>
                <a:off x="10099679" y="4277022"/>
                <a:ext cx="972198" cy="1096916"/>
              </a:xfrm>
              <a:prstGeom prst="rect">
                <a:avLst/>
              </a:prstGeom>
            </p:spPr>
          </p:pic>
        </p:grpSp>
      </p:grpSp>
      <p:sp>
        <p:nvSpPr>
          <p:cNvPr id="14" name="Speech Bubble: Rectangle with Corners Rounded 15">
            <a:extLst>
              <a:ext uri="{FF2B5EF4-FFF2-40B4-BE49-F238E27FC236}">
                <a16:creationId xmlns:a16="http://schemas.microsoft.com/office/drawing/2014/main" xmlns="" id="{7EC4746C-125E-477E-B313-70888A09C866}"/>
              </a:ext>
            </a:extLst>
          </p:cNvPr>
          <p:cNvSpPr/>
          <p:nvPr/>
        </p:nvSpPr>
        <p:spPr>
          <a:xfrm>
            <a:off x="6385560" y="182880"/>
            <a:ext cx="2301241" cy="807720"/>
          </a:xfrm>
          <a:prstGeom prst="wedgeRoundRect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6000" b="1" dirty="0">
                <a:solidFill>
                  <a:srgbClr val="002060"/>
                </a:solidFill>
                <a:latin typeface="NikoshBAN" pitchFamily="2" charset="0"/>
                <a:cs typeface="NikoshBAN" pitchFamily="2" charset="0"/>
              </a:rPr>
              <a:t>প</a:t>
            </a:r>
            <a:r>
              <a:rPr lang="en-US" sz="6000" b="1" dirty="0">
                <a:solidFill>
                  <a:srgbClr val="002060"/>
                </a:solidFill>
                <a:latin typeface="NikoshBAN" pitchFamily="2" charset="0"/>
                <a:cs typeface="NikoshBAN" pitchFamily="2" charset="0"/>
              </a:rPr>
              <a:t>র</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চ</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ত</a:t>
            </a:r>
            <a:r>
              <a:rPr lang="as-IN" sz="6000" b="1" dirty="0">
                <a:solidFill>
                  <a:srgbClr val="002060"/>
                </a:solidFill>
                <a:latin typeface="NikoshBAN" pitchFamily="2" charset="0"/>
                <a:cs typeface="NikoshBAN" pitchFamily="2" charset="0"/>
              </a:rPr>
              <a:t>ি</a:t>
            </a:r>
            <a:r>
              <a:rPr lang="en-US" sz="6000" b="1" dirty="0">
                <a:solidFill>
                  <a:srgbClr val="FFFF00"/>
                </a:solidFill>
                <a:latin typeface="NikoshBAN" pitchFamily="2" charset="0"/>
                <a:cs typeface="NikoshBAN" pitchFamily="2" charset="0"/>
              </a:rPr>
              <a:t> </a:t>
            </a:r>
            <a:endParaRPr lang="en-US" sz="60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08829" y="3368173"/>
            <a:ext cx="1869141" cy="1652551"/>
          </a:xfrm>
          <a:prstGeom prst="rect">
            <a:avLst/>
          </a:prstGeom>
        </p:spPr>
      </p:pic>
    </p:spTree>
    <p:extLst>
      <p:ext uri="{BB962C8B-B14F-4D97-AF65-F5344CB8AC3E}">
        <p14:creationId xmlns:p14="http://schemas.microsoft.com/office/powerpoint/2010/main" val="1298257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9EB66A-11ED-4818-BF84-E9D39483CC87}"/>
              </a:ext>
            </a:extLst>
          </p:cNvPr>
          <p:cNvSpPr/>
          <p:nvPr/>
        </p:nvSpPr>
        <p:spPr>
          <a:xfrm>
            <a:off x="194878" y="2863125"/>
            <a:ext cx="8786367" cy="1031855"/>
          </a:xfrm>
          <a:prstGeom prst="rect">
            <a:avLst/>
          </a:prstGeom>
        </p:spPr>
        <p:txBody>
          <a:bodyPr wrap="square">
            <a:spAutoFit/>
          </a:bodyPr>
          <a:lstStyle/>
          <a:p>
            <a:r>
              <a:rPr lang="hi-IN" sz="6000" b="1" dirty="0">
                <a:solidFill>
                  <a:srgbClr val="002060"/>
                </a:solidFill>
                <a:latin typeface="NikoshBAN" charset="0"/>
                <a:cs typeface="NikoshBAN" charset="0"/>
              </a:rPr>
              <a:t>এই পাঠ শেষে শিক্ষার্থীরা </a:t>
            </a:r>
            <a:r>
              <a:rPr lang="en-US" sz="6000" b="1" dirty="0">
                <a:solidFill>
                  <a:srgbClr val="002060"/>
                </a:solidFill>
                <a:latin typeface="NikoshBAN" charset="0"/>
              </a:rPr>
              <a:t>..........</a:t>
            </a:r>
          </a:p>
        </p:txBody>
      </p:sp>
      <p:sp>
        <p:nvSpPr>
          <p:cNvPr id="3" name="Title 3">
            <a:extLst>
              <a:ext uri="{FF2B5EF4-FFF2-40B4-BE49-F238E27FC236}">
                <a16:creationId xmlns:a16="http://schemas.microsoft.com/office/drawing/2014/main" xmlns="" id="{F87AF11E-FEA6-4B75-8395-5267EA835D52}"/>
              </a:ext>
            </a:extLst>
          </p:cNvPr>
          <p:cNvSpPr txBox="1">
            <a:spLocks/>
          </p:cNvSpPr>
          <p:nvPr/>
        </p:nvSpPr>
        <p:spPr>
          <a:xfrm>
            <a:off x="203200" y="3771021"/>
            <a:ext cx="11509830" cy="2464893"/>
          </a:xfrm>
          <a:prstGeom prst="rect">
            <a:avLst/>
          </a:prstGeom>
          <a:noFill/>
          <a:ln w="19050">
            <a:solidFill>
              <a:srgbClr val="002060"/>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300" dirty="0">
              <a:solidFill>
                <a:schemeClr val="tx1">
                  <a:lumMod val="95000"/>
                </a:schemeClr>
              </a:solidFill>
              <a:latin typeface="NikoshBAN" pitchFamily="2" charset="0"/>
              <a:cs typeface="NikoshBAN" pitchFamily="2" charset="0"/>
            </a:endParaRPr>
          </a:p>
          <a:p>
            <a:pPr algn="l"/>
            <a:r>
              <a:rPr lang="en-US" sz="16000" b="1" dirty="0" smtClean="0">
                <a:solidFill>
                  <a:schemeClr val="bg1"/>
                </a:solidFill>
                <a:latin typeface="NikoshBAN" pitchFamily="2" charset="0"/>
                <a:cs typeface="NikoshBAN" pitchFamily="2" charset="0"/>
              </a:rPr>
              <a:t>১। </a:t>
            </a:r>
            <a:r>
              <a:rPr lang="en-US" sz="16000" b="1" dirty="0" err="1" smtClean="0">
                <a:solidFill>
                  <a:schemeClr val="bg1"/>
                </a:solidFill>
                <a:latin typeface="NikoshBAN" pitchFamily="2" charset="0"/>
                <a:cs typeface="NikoshBAN" pitchFamily="2" charset="0"/>
              </a:rPr>
              <a:t>রক্তের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গ্রুপ</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a:t>
            </a:r>
            <a:r>
              <a:rPr lang="en-US" sz="16000" b="1" dirty="0" smtClean="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তা</a:t>
            </a:r>
            <a:r>
              <a:rPr lang="en-US" sz="16000" b="1" dirty="0">
                <a:solidFill>
                  <a:schemeClr val="bg1"/>
                </a:solidFill>
                <a:latin typeface="NikoshBAN" pitchFamily="2" charset="0"/>
                <a:cs typeface="NikoshBAN" pitchFamily="2" charset="0"/>
              </a:rPr>
              <a:t> </a:t>
            </a:r>
            <a:r>
              <a:rPr lang="bn-BD" sz="16000" b="1" dirty="0">
                <a:solidFill>
                  <a:schemeClr val="bg1"/>
                </a:solidFill>
                <a:latin typeface="NikoshBAN" pitchFamily="2" charset="0"/>
                <a:cs typeface="NikoshBAN" pitchFamily="2" charset="0"/>
              </a:rPr>
              <a:t>বলতে</a:t>
            </a:r>
            <a:r>
              <a:rPr lang="bn-IN" sz="16000" b="1" dirty="0">
                <a:solidFill>
                  <a:schemeClr val="bg1"/>
                </a:solidFill>
                <a:latin typeface="NikoshBAN" pitchFamily="2" charset="0"/>
                <a:cs typeface="NikoshBAN" pitchFamily="2" charset="0"/>
              </a:rPr>
              <a:t> পারবে</a:t>
            </a:r>
            <a:r>
              <a:rPr lang="en-US" sz="16000" b="1" dirty="0">
                <a:solidFill>
                  <a:schemeClr val="bg1"/>
                </a:solidFill>
                <a:latin typeface="NikoshBAN" pitchFamily="2" charset="0"/>
                <a:cs typeface="NikoshBAN" pitchFamily="2" charset="0"/>
              </a:rPr>
              <a:t>।</a:t>
            </a:r>
          </a:p>
          <a:p>
            <a:pPr algn="l"/>
            <a:r>
              <a:rPr lang="en-US" sz="16000" b="1" dirty="0" smtClean="0">
                <a:solidFill>
                  <a:schemeClr val="bg1"/>
                </a:solidFill>
                <a:latin typeface="NikoshBAN" pitchFamily="2" charset="0"/>
                <a:cs typeface="NikoshBAN" pitchFamily="2" charset="0"/>
              </a:rPr>
              <a:t>২</a:t>
            </a:r>
            <a:r>
              <a:rPr lang="bn-BD"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বিভিন্ন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গ্রুপের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রক্তের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বৈশিষ্ট্য</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ব্যাখ্যা</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smtClean="0">
                <a:solidFill>
                  <a:schemeClr val="bg1"/>
                </a:solidFill>
                <a:latin typeface="NikoshBAN" pitchFamily="2" charset="0"/>
                <a:cs typeface="NikoshBAN" pitchFamily="2" charset="0"/>
              </a:rPr>
              <a:t>পারবে</a:t>
            </a:r>
            <a:r>
              <a:rPr lang="en-US" sz="16000" b="1" dirty="0" smtClean="0">
                <a:solidFill>
                  <a:schemeClr val="bg1"/>
                </a:solidFill>
                <a:latin typeface="NikoshBAN" pitchFamily="2" charset="0"/>
                <a:cs typeface="NikoshBAN" pitchFamily="2" charset="0"/>
              </a:rPr>
              <a:t>। </a:t>
            </a:r>
            <a:endParaRPr lang="en-US" sz="16000" b="1" dirty="0">
              <a:solidFill>
                <a:schemeClr val="bg1"/>
              </a:solidFill>
              <a:latin typeface="NikoshBAN" pitchFamily="2" charset="0"/>
              <a:cs typeface="NikoshBAN" pitchFamily="2" charset="0"/>
            </a:endParaRPr>
          </a:p>
          <a:p>
            <a:pPr algn="l"/>
            <a:r>
              <a:rPr lang="en-US" sz="16000" b="1" dirty="0">
                <a:solidFill>
                  <a:schemeClr val="bg1"/>
                </a:solidFill>
                <a:latin typeface="NikoshBAN" pitchFamily="2" charset="0"/>
                <a:cs typeface="NikoshBAN" pitchFamily="2" charset="0"/>
              </a:rPr>
              <a:t>3</a:t>
            </a:r>
            <a:r>
              <a:rPr lang="en-US" sz="16000" b="1" dirty="0" smtClean="0">
                <a:solidFill>
                  <a:schemeClr val="bg1"/>
                </a:solidFill>
                <a:latin typeface="NikoshBAN" pitchFamily="2" charset="0"/>
                <a:cs typeface="NikoshBAN" pitchFamily="2" charset="0"/>
              </a:rPr>
              <a:t>।</a:t>
            </a:r>
            <a:r>
              <a:rPr lang="bn-BD" sz="16000" b="1" dirty="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রক্তের</a:t>
            </a:r>
            <a:r>
              <a:rPr lang="en-US" sz="16000" b="1" dirty="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গ্রুপ</a:t>
            </a:r>
            <a:r>
              <a:rPr lang="en-US" sz="16000" b="1" dirty="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বৈশিষ্ট্যের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উপর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ভিত্তি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রক্ত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নির্বাচন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a:solidFill>
                  <a:schemeClr val="bg1"/>
                </a:solidFill>
                <a:latin typeface="NikoshBAN" pitchFamily="2" charset="0"/>
                <a:cs typeface="NikoshBAN" pitchFamily="2" charset="0"/>
              </a:rPr>
              <a:t>পারবে</a:t>
            </a:r>
            <a:r>
              <a:rPr lang="en-US" sz="16000" b="1" dirty="0" smtClean="0">
                <a:solidFill>
                  <a:schemeClr val="bg1"/>
                </a:solidFill>
                <a:latin typeface="NikoshBAN" pitchFamily="2" charset="0"/>
                <a:cs typeface="NikoshBAN" pitchFamily="2" charset="0"/>
              </a:rPr>
              <a:t>।</a:t>
            </a:r>
            <a:endParaRPr lang="bn-BD" sz="16000" b="1" dirty="0" smtClean="0">
              <a:solidFill>
                <a:schemeClr val="bg1"/>
              </a:solidFill>
              <a:latin typeface="NikoshBAN" pitchFamily="2" charset="0"/>
              <a:cs typeface="NikoshBAN" pitchFamily="2" charset="0"/>
            </a:endParaRPr>
          </a:p>
          <a:p>
            <a:pPr algn="l"/>
            <a:r>
              <a:rPr lang="bn-BD" sz="16000" b="1" dirty="0" smtClean="0">
                <a:solidFill>
                  <a:schemeClr val="bg1"/>
                </a:solidFill>
                <a:latin typeface="NikoshBAN" pitchFamily="2" charset="0"/>
                <a:cs typeface="NikoshBAN" pitchFamily="2" charset="0"/>
              </a:rPr>
              <a:t>৪। </a:t>
            </a:r>
            <a:r>
              <a:rPr lang="en-US" sz="16000" b="1" dirty="0" err="1" smtClean="0">
                <a:solidFill>
                  <a:schemeClr val="bg1"/>
                </a:solidFill>
                <a:latin typeface="NikoshBAN" pitchFamily="2" charset="0"/>
                <a:cs typeface="NikoshBAN" pitchFamily="2" charset="0"/>
              </a:rPr>
              <a:t>রক্তদানের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নিয়মাবলী</a:t>
            </a:r>
            <a:r>
              <a:rPr lang="en-US" sz="16000" b="1" dirty="0" smtClean="0">
                <a:solidFill>
                  <a:schemeClr val="bg1"/>
                </a:solidFill>
                <a:latin typeface="NikoshBAN" pitchFamily="2" charset="0"/>
                <a:cs typeface="NikoshBAN" pitchFamily="2" charset="0"/>
              </a:rPr>
              <a:t> ও </a:t>
            </a:r>
            <a:r>
              <a:rPr lang="en-US" sz="16000" b="1" dirty="0" err="1" smtClean="0">
                <a:solidFill>
                  <a:schemeClr val="bg1"/>
                </a:solidFill>
                <a:latin typeface="NikoshBAN" pitchFamily="2" charset="0"/>
                <a:cs typeface="NikoshBAN" pitchFamily="2" charset="0"/>
              </a:rPr>
              <a:t>এর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সামাজিক</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দায়বদ্ধতা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বর্ণনা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a:solidFill>
                  <a:schemeClr val="bg1"/>
                </a:solidFill>
                <a:latin typeface="NikoshBAN" pitchFamily="2" charset="0"/>
                <a:cs typeface="NikoshBAN" pitchFamily="2" charset="0"/>
              </a:rPr>
              <a:t>পারবে</a:t>
            </a:r>
            <a:r>
              <a:rPr lang="en-US" sz="16000" b="1" dirty="0">
                <a:solidFill>
                  <a:schemeClr val="bg1"/>
                </a:solidFill>
                <a:latin typeface="NikoshBAN" pitchFamily="2" charset="0"/>
                <a:cs typeface="NikoshBAN" pitchFamily="2" charset="0"/>
              </a:rPr>
              <a:t>।</a:t>
            </a:r>
          </a:p>
          <a:p>
            <a:pPr algn="l"/>
            <a:endParaRPr lang="en-US" sz="16000" b="1" dirty="0">
              <a:solidFill>
                <a:srgbClr val="002060"/>
              </a:solidFill>
              <a:latin typeface="NikoshBAN" pitchFamily="2" charset="0"/>
              <a:cs typeface="NikoshBAN" pitchFamily="2" charset="0"/>
            </a:endParaRPr>
          </a:p>
          <a:p>
            <a:r>
              <a:rPr lang="en-US" sz="4000" b="1" dirty="0" smtClean="0">
                <a:latin typeface="Nikosh" pitchFamily="2" charset="0"/>
                <a:cs typeface="Nikosh" pitchFamily="2" charset="0"/>
              </a:rPr>
              <a:t> </a:t>
            </a:r>
            <a:endParaRPr lang="en-US" sz="4000" b="1" dirty="0">
              <a:latin typeface="Nikosh" pitchFamily="2" charset="0"/>
              <a:cs typeface="Nikosh" pitchFamily="2" charset="0"/>
            </a:endParaRPr>
          </a:p>
          <a:p>
            <a:pPr algn="just"/>
            <a:endParaRPr lang="en-US" sz="3800" b="1" dirty="0">
              <a:latin typeface="NikoshBAN" panose="02000000000000000000" pitchFamily="2" charset="0"/>
              <a:ea typeface="NSimSun" panose="02010609030101010101" pitchFamily="49" charset="-122"/>
              <a:cs typeface="NikoshBAN" panose="02000000000000000000" pitchFamily="2" charset="0"/>
            </a:endParaRPr>
          </a:p>
        </p:txBody>
      </p:sp>
      <p:sp>
        <p:nvSpPr>
          <p:cNvPr id="4" name="Cloud Callout 2">
            <a:extLst>
              <a:ext uri="{FF2B5EF4-FFF2-40B4-BE49-F238E27FC236}">
                <a16:creationId xmlns:a16="http://schemas.microsoft.com/office/drawing/2014/main" xmlns="" id="{3FAC8F45-0414-421B-932C-2564728F0990}"/>
              </a:ext>
            </a:extLst>
          </p:cNvPr>
          <p:cNvSpPr/>
          <p:nvPr/>
        </p:nvSpPr>
        <p:spPr>
          <a:xfrm flipH="1">
            <a:off x="707428" y="62132"/>
            <a:ext cx="4708634" cy="2351284"/>
          </a:xfrm>
          <a:prstGeom prst="cloud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a:solidFill>
                  <a:schemeClr val="tx2">
                    <a:lumMod val="20000"/>
                    <a:lumOff val="80000"/>
                  </a:schemeClr>
                </a:solidFill>
                <a:latin typeface="NikoshBAN" pitchFamily="2" charset="0"/>
                <a:cs typeface="NikoshBAN" pitchFamily="2" charset="0"/>
              </a:rPr>
              <a:t>শিখনফল</a:t>
            </a:r>
            <a:endParaRPr lang="en-US" sz="6600" b="1" dirty="0">
              <a:solidFill>
                <a:schemeClr val="tx2">
                  <a:lumMod val="20000"/>
                  <a:lumOff val="80000"/>
                </a:schemeClr>
              </a:solidFill>
            </a:endParaRPr>
          </a:p>
        </p:txBody>
      </p:sp>
      <p:grpSp>
        <p:nvGrpSpPr>
          <p:cNvPr id="5" name="Group 4"/>
          <p:cNvGrpSpPr/>
          <p:nvPr/>
        </p:nvGrpSpPr>
        <p:grpSpPr>
          <a:xfrm>
            <a:off x="5586098" y="66192"/>
            <a:ext cx="6460760" cy="2893141"/>
            <a:chOff x="6544317" y="299762"/>
            <a:chExt cx="5357873" cy="37304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17" y="1982373"/>
              <a:ext cx="2719603" cy="2047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611" y="299762"/>
              <a:ext cx="2635579" cy="37304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318" y="299763"/>
              <a:ext cx="2722293" cy="1682610"/>
            </a:xfrm>
            <a:prstGeom prst="rect">
              <a:avLst/>
            </a:prstGeom>
          </p:spPr>
        </p:pic>
      </p:grpSp>
    </p:spTree>
    <p:extLst>
      <p:ext uri="{BB962C8B-B14F-4D97-AF65-F5344CB8AC3E}">
        <p14:creationId xmlns:p14="http://schemas.microsoft.com/office/powerpoint/2010/main" val="167975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explode.wav"/>
          </p:stSnd>
        </p:sndAc>
      </p:transition>
    </mc:Choice>
    <mc:Fallback xmlns="">
      <p:transition spd="slow">
        <p:fade/>
        <p:sndAc>
          <p:stSnd>
            <p:snd r:embed="rId6"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2">
                                            <p:txEl>
                                              <p:pRg st="0" end="0"/>
                                            </p:txEl>
                                          </p:spTgt>
                                        </p:tgtEl>
                                        <p:attrNameLst>
                                          <p:attrName>style.visibility</p:attrName>
                                        </p:attrNameLst>
                                      </p:cBhvr>
                                      <p:to>
                                        <p:strVal val="visible"/>
                                      </p:to>
                                    </p:set>
                                    <p:set>
                                      <p:cBhvr>
                                        <p:cTn id="22" dur="455" fill="hold">
                                          <p:stCondLst>
                                            <p:cond delay="0"/>
                                          </p:stCondLst>
                                        </p:cTn>
                                        <p:tgtEl>
                                          <p:spTgt spid="2">
                                            <p:txEl>
                                              <p:pRg st="0" end="0"/>
                                            </p:txEl>
                                          </p:spTgt>
                                        </p:tgtEl>
                                        <p:attrNameLst>
                                          <p:attrName>style.rotation</p:attrName>
                                        </p:attrNameLst>
                                      </p:cBhvr>
                                      <p:to>
                                        <p:strVal val="-45.0"/>
                                      </p:to>
                                    </p:set>
                                    <p:anim calcmode="lin" valueType="num">
                                      <p:cBhvr>
                                        <p:cTn id="23"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F26655D2-D95A-46A0-BAE0-A287389B34B7}"/>
              </a:ext>
            </a:extLst>
          </p:cNvPr>
          <p:cNvSpPr/>
          <p:nvPr/>
        </p:nvSpPr>
        <p:spPr>
          <a:xfrm>
            <a:off x="4262907" y="488112"/>
            <a:ext cx="1978712" cy="1030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C93CC005-416D-44D8-A495-E8B7DADB99D4}"/>
              </a:ext>
            </a:extLst>
          </p:cNvPr>
          <p:cNvSpPr txBox="1"/>
          <p:nvPr/>
        </p:nvSpPr>
        <p:spPr>
          <a:xfrm>
            <a:off x="132409" y="362047"/>
            <a:ext cx="3816626" cy="584775"/>
          </a:xfrm>
          <a:prstGeom prst="rect">
            <a:avLst/>
          </a:prstGeom>
          <a:noFill/>
        </p:spPr>
        <p:txBody>
          <a:bodyPr wrap="square" rtlCol="0">
            <a:spAutoFit/>
          </a:bodyPr>
          <a:lstStyle/>
          <a:p>
            <a:r>
              <a:rPr lang="en-US" sz="3200" dirty="0" err="1">
                <a:solidFill>
                  <a:srgbClr val="002060"/>
                </a:solidFill>
                <a:latin typeface="NikoshBAN" panose="02000000000000000000" pitchFamily="2" charset="0"/>
                <a:cs typeface="NikoshBAN" panose="02000000000000000000" pitchFamily="2" charset="0"/>
              </a:rPr>
              <a:t>ছবিতে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দেখা</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যাচ্ছে</a:t>
            </a:r>
            <a:r>
              <a:rPr lang="en-US" sz="3200" dirty="0">
                <a:solidFill>
                  <a:srgbClr val="002060"/>
                </a:solidFill>
                <a:latin typeface="NikoshBAN" panose="02000000000000000000" pitchFamily="2" charset="0"/>
                <a:cs typeface="NikoshBAN" panose="02000000000000000000" pitchFamily="2" charset="0"/>
              </a:rPr>
              <a:t>  ? </a:t>
            </a:r>
          </a:p>
        </p:txBody>
      </p:sp>
      <p:sp>
        <p:nvSpPr>
          <p:cNvPr id="7" name="TextBox 6">
            <a:extLst>
              <a:ext uri="{FF2B5EF4-FFF2-40B4-BE49-F238E27FC236}">
                <a16:creationId xmlns:a16="http://schemas.microsoft.com/office/drawing/2014/main" xmlns="" id="{D23569A8-BFD2-4E2C-B9F9-B838D61C2AD3}"/>
              </a:ext>
            </a:extLst>
          </p:cNvPr>
          <p:cNvSpPr txBox="1"/>
          <p:nvPr/>
        </p:nvSpPr>
        <p:spPr>
          <a:xfrm>
            <a:off x="132400" y="1487883"/>
            <a:ext cx="8670093" cy="584775"/>
          </a:xfrm>
          <a:prstGeom prst="rect">
            <a:avLst/>
          </a:prstGeom>
          <a:noFill/>
        </p:spPr>
        <p:txBody>
          <a:bodyPr wrap="square" rtlCol="0">
            <a:spAutoFit/>
          </a:bodyPr>
          <a:lstStyle/>
          <a:p>
            <a:r>
              <a:rPr lang="en-US" sz="3200" dirty="0" err="1" smtClean="0">
                <a:solidFill>
                  <a:srgbClr val="002060"/>
                </a:solidFill>
                <a:latin typeface="NikoshBAN" panose="02000000000000000000" pitchFamily="2" charset="0"/>
                <a:cs typeface="NikoshBAN" panose="02000000000000000000" pitchFamily="2" charset="0"/>
              </a:rPr>
              <a:t>মানবদেহে</a:t>
            </a:r>
            <a:r>
              <a:rPr lang="en-US" sz="3200" dirty="0" smtClean="0">
                <a:solidFill>
                  <a:srgbClr val="002060"/>
                </a:solidFill>
                <a:latin typeface="NikoshBAN" panose="02000000000000000000" pitchFamily="2" charset="0"/>
                <a:cs typeface="NikoshBAN" panose="02000000000000000000" pitchFamily="2" charset="0"/>
              </a:rPr>
              <a:t> ও </a:t>
            </a:r>
            <a:r>
              <a:rPr lang="en-US" sz="3200" dirty="0" err="1" smtClean="0">
                <a:solidFill>
                  <a:srgbClr val="002060"/>
                </a:solidFill>
                <a:latin typeface="NikoshBAN" panose="02000000000000000000" pitchFamily="2" charset="0"/>
                <a:cs typeface="NikoshBAN" panose="02000000000000000000" pitchFamily="2" charset="0"/>
              </a:rPr>
              <a:t>হৃৎপিণ্ডে</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অক্সিজেন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সরবরাহের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জন্য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প্রয়োজন</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0911E6B5-25E4-4F75-9AD7-75A0B2A8C2E9}"/>
              </a:ext>
            </a:extLst>
          </p:cNvPr>
          <p:cNvSpPr txBox="1"/>
          <p:nvPr/>
        </p:nvSpPr>
        <p:spPr>
          <a:xfrm>
            <a:off x="8492248" y="734478"/>
            <a:ext cx="1841923" cy="584775"/>
          </a:xfrm>
          <a:prstGeom prst="rect">
            <a:avLst/>
          </a:prstGeom>
          <a:noFill/>
        </p:spPr>
        <p:txBody>
          <a:bodyPr wrap="square" rtlCol="0">
            <a:spAutoFit/>
          </a:bodyPr>
          <a:lstStyle/>
          <a:p>
            <a:r>
              <a:rPr lang="en-US" sz="3200" dirty="0" err="1" smtClean="0">
                <a:solidFill>
                  <a:srgbClr val="FF0000"/>
                </a:solidFill>
                <a:latin typeface="NikoshBAN" panose="02000000000000000000" pitchFamily="2" charset="0"/>
                <a:cs typeface="NikoshBAN" panose="02000000000000000000" pitchFamily="2" charset="0"/>
              </a:rPr>
              <a:t>রক্ত</a:t>
            </a:r>
            <a:r>
              <a:rPr lang="bn-BD" sz="3200" dirty="0" smtClean="0">
                <a:solidFill>
                  <a:srgbClr val="FF0000"/>
                </a:solidFill>
                <a:latin typeface="NikoshBAN" panose="02000000000000000000" pitchFamily="2" charset="0"/>
                <a:cs typeface="NikoshBAN" panose="02000000000000000000" pitchFamily="2" charset="0"/>
              </a:rPr>
              <a:t> বা ব্লাড </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78D58B18-5833-477C-9C0D-38EE679ED297}"/>
              </a:ext>
            </a:extLst>
          </p:cNvPr>
          <p:cNvSpPr txBox="1"/>
          <p:nvPr/>
        </p:nvSpPr>
        <p:spPr>
          <a:xfrm>
            <a:off x="6286327" y="744600"/>
            <a:ext cx="2903091" cy="584775"/>
          </a:xfrm>
          <a:prstGeom prst="rect">
            <a:avLst/>
          </a:prstGeom>
          <a:noFill/>
        </p:spPr>
        <p:txBody>
          <a:bodyPr wrap="square" rtlCol="0">
            <a:spAutoFit/>
          </a:bodyPr>
          <a:lstStyle/>
          <a:p>
            <a:r>
              <a:rPr lang="bn-IN" sz="3200" dirty="0" smtClean="0">
                <a:solidFill>
                  <a:schemeClr val="bg1"/>
                </a:solidFill>
                <a:latin typeface="NikoshBAN" panose="02000000000000000000" pitchFamily="2" charset="0"/>
                <a:cs typeface="NikoshBAN" panose="02000000000000000000" pitchFamily="2" charset="0"/>
              </a:rPr>
              <a:t>মান</a:t>
            </a:r>
            <a:r>
              <a:rPr lang="bn-BD" sz="3200" dirty="0" smtClean="0">
                <a:solidFill>
                  <a:schemeClr val="bg1"/>
                </a:solidFill>
                <a:latin typeface="NikoshBAN" panose="02000000000000000000" pitchFamily="2" charset="0"/>
                <a:cs typeface="NikoshBAN" panose="02000000000000000000" pitchFamily="2" charset="0"/>
              </a:rPr>
              <a:t>বদেহ ও </a:t>
            </a:r>
            <a:r>
              <a:rPr lang="en-US" sz="3200" dirty="0" err="1" smtClean="0">
                <a:solidFill>
                  <a:schemeClr val="bg1"/>
                </a:solidFill>
                <a:latin typeface="NikoshBAN" panose="02000000000000000000" pitchFamily="2" charset="0"/>
                <a:cs typeface="NikoshBAN" panose="02000000000000000000" pitchFamily="2" charset="0"/>
              </a:rPr>
              <a:t>হৃৎপিণ্ড</a:t>
            </a:r>
            <a:r>
              <a:rPr lang="en-US" sz="3200" dirty="0" smtClean="0">
                <a:solidFill>
                  <a:schemeClr val="bg1"/>
                </a:solidFill>
                <a:latin typeface="NikoshBAN" panose="02000000000000000000" pitchFamily="2" charset="0"/>
                <a:cs typeface="NikoshBAN" panose="02000000000000000000" pitchFamily="2" charset="0"/>
              </a:rPr>
              <a:t> </a:t>
            </a:r>
            <a:endParaRPr lang="bn-IN" sz="3200" dirty="0">
              <a:solidFill>
                <a:schemeClr val="bg1"/>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xmlns="" id="{99F8F25A-8932-4394-A4CF-7150D2E0D9DF}"/>
              </a:ext>
            </a:extLst>
          </p:cNvPr>
          <p:cNvSpPr txBox="1"/>
          <p:nvPr/>
        </p:nvSpPr>
        <p:spPr>
          <a:xfrm>
            <a:off x="0" y="2385882"/>
            <a:ext cx="8969829" cy="584775"/>
          </a:xfrm>
          <a:prstGeom prst="rect">
            <a:avLst/>
          </a:prstGeom>
          <a:noFill/>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একজন মুমূর্ষু রোগীর জন্য রক্ত প্রয়োজন হলে সর্ব প্রথম কি জানতে হয়?</a:t>
            </a:r>
            <a:endParaRPr lang="en-US" sz="2400" dirty="0"/>
          </a:p>
        </p:txBody>
      </p:sp>
      <p:sp>
        <p:nvSpPr>
          <p:cNvPr id="8" name="TextBox 7">
            <a:extLst>
              <a:ext uri="{FF2B5EF4-FFF2-40B4-BE49-F238E27FC236}">
                <a16:creationId xmlns:a16="http://schemas.microsoft.com/office/drawing/2014/main" xmlns="" id="{02F42B79-156B-45A9-ABAD-9828DFDC45F5}"/>
              </a:ext>
            </a:extLst>
          </p:cNvPr>
          <p:cNvSpPr txBox="1"/>
          <p:nvPr/>
        </p:nvSpPr>
        <p:spPr>
          <a:xfrm>
            <a:off x="9535884" y="642813"/>
            <a:ext cx="1934921" cy="769441"/>
          </a:xfrm>
          <a:prstGeom prst="rect">
            <a:avLst/>
          </a:prstGeom>
          <a:noFill/>
        </p:spPr>
        <p:txBody>
          <a:bodyPr wrap="square" rtlCol="0">
            <a:spAutoFit/>
          </a:bodyPr>
          <a:lstStyle/>
          <a:p>
            <a:r>
              <a:rPr lang="en-US" sz="4400" dirty="0" err="1" smtClean="0">
                <a:solidFill>
                  <a:srgbClr val="FF0000"/>
                </a:solidFill>
                <a:latin typeface="NikoshBAN" panose="02000000000000000000" pitchFamily="2" charset="0"/>
                <a:cs typeface="NikoshBAN" panose="02000000000000000000" pitchFamily="2" charset="0"/>
              </a:rPr>
              <a:t>ব্লাড</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গ্রুপ</a:t>
            </a:r>
            <a:r>
              <a:rPr lang="en-US" sz="4400" dirty="0" smtClean="0">
                <a:solidFill>
                  <a:srgbClr val="FF0000"/>
                </a:solidFill>
                <a:latin typeface="NikoshBAN" panose="02000000000000000000" pitchFamily="2" charset="0"/>
                <a:cs typeface="NikoshBAN" panose="02000000000000000000" pitchFamily="2" charset="0"/>
              </a:rPr>
              <a:t> </a:t>
            </a:r>
            <a:endParaRPr lang="en-US" dirty="0">
              <a:solidFill>
                <a:srgbClr val="FF0000"/>
              </a:solidFill>
            </a:endParaRPr>
          </a:p>
        </p:txBody>
      </p:sp>
      <p:sp>
        <p:nvSpPr>
          <p:cNvPr id="16" name="Flowchart: Stored Data 15">
            <a:extLst>
              <a:ext uri="{FF2B5EF4-FFF2-40B4-BE49-F238E27FC236}">
                <a16:creationId xmlns:a16="http://schemas.microsoft.com/office/drawing/2014/main" xmlns="" id="{20C6F2DB-BB7D-4803-B3BB-27AA9EC228AA}"/>
              </a:ext>
            </a:extLst>
          </p:cNvPr>
          <p:cNvSpPr/>
          <p:nvPr/>
        </p:nvSpPr>
        <p:spPr>
          <a:xfrm rot="10800000">
            <a:off x="5140572" y="494794"/>
            <a:ext cx="6579706" cy="1015160"/>
          </a:xfrm>
          <a:prstGeom prst="flowChartOnlineStora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857223" y="1749640"/>
            <a:ext cx="3317104" cy="5108360"/>
            <a:chOff x="8702762" y="2964005"/>
            <a:chExt cx="3489237" cy="4246511"/>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62" y="5420001"/>
              <a:ext cx="3489237" cy="179051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762" y="2964005"/>
              <a:ext cx="3489237" cy="2435309"/>
            </a:xfrm>
            <a:prstGeom prst="rect">
              <a:avLst/>
            </a:prstGeom>
          </p:spPr>
        </p:pic>
      </p:grpSp>
      <p:grpSp>
        <p:nvGrpSpPr>
          <p:cNvPr id="38" name="Group 37"/>
          <p:cNvGrpSpPr/>
          <p:nvPr/>
        </p:nvGrpSpPr>
        <p:grpSpPr>
          <a:xfrm>
            <a:off x="132400" y="3439885"/>
            <a:ext cx="5008172" cy="3424909"/>
            <a:chOff x="419725" y="1978702"/>
            <a:chExt cx="4447765" cy="487929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26" y="5336498"/>
              <a:ext cx="4447764" cy="152150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725" y="1978702"/>
              <a:ext cx="4447763" cy="2503336"/>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6732" t="26778" r="20467" b="25416"/>
            <a:stretch/>
          </p:blipFill>
          <p:spPr>
            <a:xfrm>
              <a:off x="419727" y="4482040"/>
              <a:ext cx="4447762" cy="854457"/>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20248" t="3791" r="21238" b="16604"/>
            <a:stretch/>
          </p:blipFill>
          <p:spPr>
            <a:xfrm>
              <a:off x="2263449" y="2678269"/>
              <a:ext cx="760317" cy="1146848"/>
            </a:xfrm>
            <a:prstGeom prst="rect">
              <a:avLst/>
            </a:prstGeom>
          </p:spPr>
        </p:pic>
      </p:grpSp>
      <p:grpSp>
        <p:nvGrpSpPr>
          <p:cNvPr id="33" name="Group 32"/>
          <p:cNvGrpSpPr/>
          <p:nvPr/>
        </p:nvGrpSpPr>
        <p:grpSpPr>
          <a:xfrm>
            <a:off x="5291528" y="2949015"/>
            <a:ext cx="3510965" cy="3915779"/>
            <a:chOff x="5627331" y="1410918"/>
            <a:chExt cx="3060918" cy="5120511"/>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7331" y="4895719"/>
              <a:ext cx="3052212" cy="1635710"/>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7331" y="1410918"/>
              <a:ext cx="3060917" cy="1740603"/>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7332" y="3164484"/>
              <a:ext cx="3060917" cy="1742109"/>
            </a:xfrm>
            <a:prstGeom prst="rect">
              <a:avLst/>
            </a:prstGeom>
          </p:spPr>
        </p:pic>
      </p:grpSp>
    </p:spTree>
    <p:extLst>
      <p:ext uri="{BB962C8B-B14F-4D97-AF65-F5344CB8AC3E}">
        <p14:creationId xmlns:p14="http://schemas.microsoft.com/office/powerpoint/2010/main" val="263101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1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75E-6 -7.40741E-7 L -0.47318 0.01574 " pathEditMode="relative" rAng="0" ptsTypes="AA">
                                      <p:cBhvr>
                                        <p:cTn id="21" dur="2000" fill="hold"/>
                                        <p:tgtEl>
                                          <p:spTgt spid="10"/>
                                        </p:tgtEl>
                                        <p:attrNameLst>
                                          <p:attrName>ppt_x</p:attrName>
                                          <p:attrName>ppt_y</p:attrName>
                                        </p:attrNameLst>
                                      </p:cBhvr>
                                      <p:rCtr x="-23659" y="787"/>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15716 0.01226 L -0.15716 0.0125 L -0.1711 0.01875 C -0.17331 0.01944 -0.17513 0.02175 -0.17722 0.02175 C -0.19427 0.02175 -0.21107 0.01967 -0.228 0.01875 C -0.23047 0.01759 -0.23307 0.01643 -0.23555 0.01527 C -0.23724 0.01435 -0.23854 0.01273 -0.24024 0.01226 C -0.24701 0.00879 -0.25664 0.00694 -0.26315 0.00578 L -0.31224 0.00879 L -0.4349 0.01226 C -0.43711 0.01226 -0.43906 0.01458 -0.44115 0.01527 C -0.44727 0.01666 -0.45339 0.01759 -0.45951 0.01875 C -0.46485 0.02083 -0.47136 0.02361 -0.4763 0.02523 C -0.48151 0.02615 -0.48659 0.02731 -0.49167 0.02824 C -0.49479 0.03055 -0.49805 0.03171 -0.50091 0.03518 C -0.503 0.03726 -0.50508 0.03958 -0.50703 0.04166 C -0.50912 0.04282 -0.51133 0.04305 -0.51328 0.04467 C -0.51537 0.04652 -0.51732 0.04907 -0.5194 0.05115 C -0.52097 0.05254 -0.52253 0.05277 -0.52396 0.05462 C -0.52722 0.05856 -0.53307 0.06759 -0.53307 0.06782 C -0.53412 0.07106 -0.5349 0.07476 -0.5362 0.07754 C -0.54831 0.10324 -0.53281 0.06157 -0.54544 0.09398 C -0.55182 0.11041 -0.54466 0.09837 -0.55313 0.11041 C -0.56133 0.13634 -0.55052 0.10486 -0.56081 0.12685 C -0.57097 0.14837 -0.55612 0.12546 -0.56849 0.14282 C -0.57057 0.14976 -0.5711 0.15972 -0.57461 0.16273 L -0.57904 0.16574 L -0.57904 0.16643 L -0.57904 0.16574 " pathEditMode="relative" rAng="0" ptsTypes="AAAAAAAAAAAAAAAAAAAAAAAAAAAAA">
                                      <p:cBhvr>
                                        <p:cTn id="32" dur="2000" fill="hold"/>
                                        <p:tgtEl>
                                          <p:spTgt spid="9"/>
                                        </p:tgtEl>
                                        <p:attrNameLst>
                                          <p:attrName>ppt_x</p:attrName>
                                          <p:attrName>ppt_y</p:attrName>
                                        </p:attrNameLst>
                                      </p:cBhvr>
                                      <p:rCtr x="-21094" y="7384"/>
                                    </p:animMotion>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amond(in)">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grpId="0" nodeType="clickEffect">
                                  <p:stCondLst>
                                    <p:cond delay="0"/>
                                  </p:stCondLst>
                                  <p:childTnLst>
                                    <p:animMotion origin="layout" path="M -0.00964 -0.05695 L -0.30651 -0.05695 C -0.43958 -0.05695 -0.603 0.04213 -0.603 0.12338 L -0.603 0.30486 " pathEditMode="relative" rAng="0" ptsTypes="AAAA">
                                      <p:cBhvr>
                                        <p:cTn id="48" dur="2000" fill="hold"/>
                                        <p:tgtEl>
                                          <p:spTgt spid="8"/>
                                        </p:tgtEl>
                                        <p:attrNameLst>
                                          <p:attrName>ppt_x</p:attrName>
                                          <p:attrName>ppt_y</p:attrName>
                                        </p:attrNameLst>
                                      </p:cBhvr>
                                      <p:rCtr x="-29674" y="18079"/>
                                    </p:animMotion>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720967"/>
            <a:ext cx="7016262" cy="3046988"/>
          </a:xfrm>
          <a:prstGeom prst="rect">
            <a:avLst/>
          </a:prstGeom>
        </p:spPr>
        <p:txBody>
          <a:bodyPr wrap="square">
            <a:spAutoFit/>
          </a:bodyPr>
          <a:lstStyle/>
          <a:p>
            <a:r>
              <a:rPr lang="bn-BD" sz="3200" b="1" dirty="0" smtClean="0">
                <a:solidFill>
                  <a:srgbClr val="002060"/>
                </a:solidFill>
                <a:latin typeface="NikoshBAN" pitchFamily="2" charset="0"/>
                <a:cs typeface="NikoshBAN" pitchFamily="2" charset="0"/>
              </a:rPr>
              <a:t>পরীক্ষা নিরীক্ষা এবং গবেষণায় দেখা গেছে যে বিভিন্ন ব্যক্তির লোহিত কণিকায় </a:t>
            </a:r>
            <a:r>
              <a:rPr lang="en-US" sz="3200" b="1" dirty="0" smtClean="0">
                <a:solidFill>
                  <a:srgbClr val="002060"/>
                </a:solidFill>
                <a:latin typeface="NikoshBAN" pitchFamily="2" charset="0"/>
                <a:cs typeface="NikoshBAN" pitchFamily="2" charset="0"/>
              </a:rPr>
              <a:t>A</a:t>
            </a:r>
            <a:r>
              <a:rPr lang="bn-BD" sz="3200" b="1" dirty="0" smtClean="0">
                <a:solidFill>
                  <a:srgbClr val="002060"/>
                </a:solidFill>
                <a:latin typeface="NikoshBAN" pitchFamily="2" charset="0"/>
                <a:cs typeface="NikoshBAN" pitchFamily="2" charset="0"/>
              </a:rPr>
              <a:t> এবং </a:t>
            </a:r>
            <a:r>
              <a:rPr lang="en-US" sz="3200" b="1" dirty="0" smtClean="0">
                <a:solidFill>
                  <a:srgbClr val="002060"/>
                </a:solidFill>
                <a:latin typeface="NikoshBAN" pitchFamily="2" charset="0"/>
                <a:cs typeface="NikoshBAN" pitchFamily="2" charset="0"/>
              </a:rPr>
              <a:t>B</a:t>
            </a:r>
            <a:r>
              <a:rPr lang="bn-BD" sz="3200" b="1" dirty="0" smtClean="0">
                <a:solidFill>
                  <a:srgbClr val="002060"/>
                </a:solidFill>
                <a:latin typeface="NikoshBAN" pitchFamily="2" charset="0"/>
                <a:cs typeface="NikoshBAN" pitchFamily="2" charset="0"/>
              </a:rPr>
              <a:t> নামক দুই ধরনের অ্যান্টিজেন থাকে  এবং রক্তরসে </a:t>
            </a:r>
            <a:r>
              <a:rPr lang="en-US" sz="3200" b="1" dirty="0" smtClean="0">
                <a:solidFill>
                  <a:srgbClr val="002060"/>
                </a:solidFill>
                <a:latin typeface="NikoshBAN" pitchFamily="2" charset="0"/>
                <a:cs typeface="NikoshBAN" pitchFamily="2" charset="0"/>
              </a:rPr>
              <a:t>a</a:t>
            </a:r>
            <a:r>
              <a:rPr lang="bn-BD" sz="3200" b="1" dirty="0" smtClean="0">
                <a:solidFill>
                  <a:srgbClr val="002060"/>
                </a:solidFill>
                <a:latin typeface="NikoshBAN" pitchFamily="2" charset="0"/>
                <a:cs typeface="NikoshBAN" pitchFamily="2" charset="0"/>
              </a:rPr>
              <a:t> ও </a:t>
            </a:r>
            <a:r>
              <a:rPr lang="en-US" sz="3200" b="1" dirty="0" smtClean="0">
                <a:solidFill>
                  <a:srgbClr val="002060"/>
                </a:solidFill>
                <a:latin typeface="NikoshBAN" pitchFamily="2" charset="0"/>
                <a:cs typeface="NikoshBAN" pitchFamily="2" charset="0"/>
              </a:rPr>
              <a:t>b</a:t>
            </a:r>
            <a:r>
              <a:rPr lang="bn-BD" sz="3200" b="1" dirty="0" smtClean="0">
                <a:solidFill>
                  <a:srgbClr val="002060"/>
                </a:solidFill>
                <a:latin typeface="NikoshBAN" pitchFamily="2" charset="0"/>
                <a:cs typeface="NikoshBAN" pitchFamily="2" charset="0"/>
              </a:rPr>
              <a:t> দুধরনের এন্টিবডি থাকে । এই অ্যান্টিজেন এবং এন্টিবডির উপস্থিতির উপর ভিত্তি করে মানুষের রক্তকে বিভিন্ন গ্রুপে  ভাগ করা যায়, একে ব্লাড গ্রুপ বলে।   </a:t>
            </a:r>
          </a:p>
        </p:txBody>
      </p:sp>
      <p:sp>
        <p:nvSpPr>
          <p:cNvPr id="42" name="Rectangle: Rounded Corners 72">
            <a:extLst>
              <a:ext uri="{FF2B5EF4-FFF2-40B4-BE49-F238E27FC236}">
                <a16:creationId xmlns:a16="http://schemas.microsoft.com/office/drawing/2014/main" xmlns="" id="{36C3589B-21D7-4A37-814A-EC61FDDAE5C9}"/>
              </a:ext>
            </a:extLst>
          </p:cNvPr>
          <p:cNvSpPr txBox="1">
            <a:spLocks/>
          </p:cNvSpPr>
          <p:nvPr/>
        </p:nvSpPr>
        <p:spPr>
          <a:xfrm>
            <a:off x="1537157" y="25768"/>
            <a:ext cx="2352672"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রক্তের গ্রুপ</a:t>
            </a:r>
            <a:endParaRPr lang="en-US" sz="4800" b="1" dirty="0">
              <a:solidFill>
                <a:srgbClr val="FF0000"/>
              </a:solidFill>
              <a:latin typeface="NikoshBAN" pitchFamily="2" charset="0"/>
              <a:cs typeface="NikoshBAN"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550" y="25767"/>
            <a:ext cx="4767617" cy="35882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p:cNvGrpSpPr/>
          <p:nvPr/>
        </p:nvGrpSpPr>
        <p:grpSpPr>
          <a:xfrm>
            <a:off x="0" y="3614057"/>
            <a:ext cx="12192000" cy="3243944"/>
            <a:chOff x="0" y="3315890"/>
            <a:chExt cx="12192000" cy="3542111"/>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890"/>
              <a:ext cx="4695092" cy="354211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7506" b="14846"/>
            <a:stretch/>
          </p:blipFill>
          <p:spPr>
            <a:xfrm>
              <a:off x="4695092" y="3315891"/>
              <a:ext cx="3808236" cy="354210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2508" y="3315891"/>
              <a:ext cx="3689492" cy="3542110"/>
            </a:xfrm>
            <a:prstGeom prst="rect">
              <a:avLst/>
            </a:prstGeom>
          </p:spPr>
        </p:pic>
      </p:grpSp>
    </p:spTree>
    <p:extLst>
      <p:ext uri="{BB962C8B-B14F-4D97-AF65-F5344CB8AC3E}">
        <p14:creationId xmlns:p14="http://schemas.microsoft.com/office/powerpoint/2010/main" val="252708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laser.wav"/>
          </p:stSnd>
        </p:sndAc>
      </p:transition>
    </mc:Choice>
    <mc:Fallback xmlns="">
      <p:transition spd="slow">
        <p:fade/>
        <p:sndAc>
          <p:stSnd>
            <p:snd r:embed="rId7"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by="(-#ppt_w*2)" calcmode="lin" valueType="num">
                                      <p:cBhvr rctx="PPT">
                                        <p:cTn id="38" dur="500" autoRev="1" fill="hold">
                                          <p:stCondLst>
                                            <p:cond delay="0"/>
                                          </p:stCondLst>
                                        </p:cTn>
                                        <p:tgtEl>
                                          <p:spTgt spid="2"/>
                                        </p:tgtEl>
                                        <p:attrNameLst>
                                          <p:attrName>ppt_w</p:attrName>
                                        </p:attrNameLst>
                                      </p:cBhvr>
                                    </p:anim>
                                    <p:anim by="(#ppt_w*0.50)" calcmode="lin" valueType="num">
                                      <p:cBhvr>
                                        <p:cTn id="39" dur="500" decel="50000" autoRev="1" fill="hold">
                                          <p:stCondLst>
                                            <p:cond delay="0"/>
                                          </p:stCondLst>
                                        </p:cTn>
                                        <p:tgtEl>
                                          <p:spTgt spid="2"/>
                                        </p:tgtEl>
                                        <p:attrNameLst>
                                          <p:attrName>ppt_x</p:attrName>
                                        </p:attrNameLst>
                                      </p:cBhvr>
                                    </p:anim>
                                    <p:anim from="(-#ppt_h/2)" to="(#ppt_y)" calcmode="lin" valueType="num">
                                      <p:cBhvr>
                                        <p:cTn id="40" dur="1000" fill="hold">
                                          <p:stCondLst>
                                            <p:cond delay="0"/>
                                          </p:stCondLst>
                                        </p:cTn>
                                        <p:tgtEl>
                                          <p:spTgt spid="2"/>
                                        </p:tgtEl>
                                        <p:attrNameLst>
                                          <p:attrName>ppt_y</p:attrName>
                                        </p:attrNameLst>
                                      </p:cBhvr>
                                    </p:anim>
                                    <p:animRot by="21600000">
                                      <p:cBhvr>
                                        <p:cTn id="4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2857" y="1115436"/>
            <a:ext cx="5109034" cy="2246769"/>
          </a:xfrm>
          <a:prstGeom prst="rect">
            <a:avLst/>
          </a:prstGeom>
        </p:spPr>
        <p:txBody>
          <a:bodyPr wrap="square">
            <a:spAutoFit/>
          </a:bodyPr>
          <a:lstStyle/>
          <a:p>
            <a:r>
              <a:rPr lang="en-US" sz="2800" b="1" dirty="0" err="1" smtClean="0">
                <a:solidFill>
                  <a:schemeClr val="bg1"/>
                </a:solidFill>
                <a:latin typeface="NikoshBAN" pitchFamily="2" charset="0"/>
                <a:cs typeface="NikoshBAN" pitchFamily="2" charset="0"/>
              </a:rPr>
              <a:t>বিজ্ঞানী</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কার্ল</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ল্যান্ডস্টেইনার</a:t>
            </a:r>
            <a:r>
              <a:rPr lang="bn-BD" sz="2800" b="1" dirty="0" smtClean="0">
                <a:solidFill>
                  <a:schemeClr val="bg1"/>
                </a:solidFill>
                <a:latin typeface="NikoshBAN" pitchFamily="2" charset="0"/>
                <a:cs typeface="NikoshBAN" pitchFamily="2" charset="0"/>
              </a:rPr>
              <a:t>  ১৯০১ সালে মানুষের রক্তের শ্রেণিবিন্যাস করে তা A, B, AB এবং O -এ চারটি গ্রুপের নামকরণ করেন । সাধারণত</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 একজন  মানুষের রক্তের গ্রুপ আজীবন একই রকম থাকে।  </a:t>
            </a:r>
            <a:endParaRPr lang="en-US" dirty="0">
              <a:solidFill>
                <a:schemeClr val="bg1"/>
              </a:solidFill>
            </a:endParaRPr>
          </a:p>
        </p:txBody>
      </p:sp>
      <p:grpSp>
        <p:nvGrpSpPr>
          <p:cNvPr id="11" name="Group 10"/>
          <p:cNvGrpSpPr/>
          <p:nvPr/>
        </p:nvGrpSpPr>
        <p:grpSpPr>
          <a:xfrm>
            <a:off x="6101861" y="166445"/>
            <a:ext cx="5826369" cy="6568463"/>
            <a:chOff x="5496379" y="2558170"/>
            <a:chExt cx="2762250" cy="3520581"/>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79" y="4421401"/>
              <a:ext cx="2762250" cy="16573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594" y="2573551"/>
              <a:ext cx="2757035" cy="184785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b="28256"/>
            <a:stretch/>
          </p:blipFill>
          <p:spPr>
            <a:xfrm>
              <a:off x="7373257" y="2558170"/>
              <a:ext cx="885372" cy="102412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58825" t="71392"/>
            <a:stretch/>
          </p:blipFill>
          <p:spPr>
            <a:xfrm>
              <a:off x="6734629" y="5527359"/>
              <a:ext cx="1524000" cy="534294"/>
            </a:xfrm>
            <a:prstGeom prst="rect">
              <a:avLst/>
            </a:prstGeom>
          </p:spPr>
        </p:pic>
      </p:grpSp>
      <p:sp>
        <p:nvSpPr>
          <p:cNvPr id="16" name="Rectangle: Rounded Corners 72">
            <a:extLst>
              <a:ext uri="{FF2B5EF4-FFF2-40B4-BE49-F238E27FC236}">
                <a16:creationId xmlns:a16="http://schemas.microsoft.com/office/drawing/2014/main" xmlns="" id="{36C3589B-21D7-4A37-814A-EC61FDDAE5C9}"/>
              </a:ext>
            </a:extLst>
          </p:cNvPr>
          <p:cNvSpPr txBox="1">
            <a:spLocks/>
          </p:cNvSpPr>
          <p:nvPr/>
        </p:nvSpPr>
        <p:spPr>
          <a:xfrm>
            <a:off x="548198" y="194466"/>
            <a:ext cx="4674433"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রক্তের গ্রুপ আবিষ্কারক </a:t>
            </a:r>
            <a:endParaRPr lang="en-US" sz="4800" b="1" dirty="0">
              <a:solidFill>
                <a:srgbClr val="FF0000"/>
              </a:solidFill>
              <a:latin typeface="NikoshBAN" pitchFamily="2" charset="0"/>
              <a:cs typeface="NikoshBAN" pitchFamily="2" charset="0"/>
            </a:endParaRPr>
          </a:p>
        </p:txBody>
      </p:sp>
      <p:grpSp>
        <p:nvGrpSpPr>
          <p:cNvPr id="21" name="Group 20"/>
          <p:cNvGrpSpPr/>
          <p:nvPr/>
        </p:nvGrpSpPr>
        <p:grpSpPr>
          <a:xfrm>
            <a:off x="133775" y="3362205"/>
            <a:ext cx="5778218" cy="3372703"/>
            <a:chOff x="39629" y="3362205"/>
            <a:chExt cx="5778218" cy="3217997"/>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9" y="3362205"/>
              <a:ext cx="5778218" cy="3217997"/>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9506" y="3998967"/>
              <a:ext cx="1967279" cy="2313910"/>
            </a:xfrm>
            <a:prstGeom prst="rect">
              <a:avLst/>
            </a:prstGeom>
          </p:spPr>
        </p:pic>
      </p:grpSp>
    </p:spTree>
    <p:extLst>
      <p:ext uri="{BB962C8B-B14F-4D97-AF65-F5344CB8AC3E}">
        <p14:creationId xmlns:p14="http://schemas.microsoft.com/office/powerpoint/2010/main" val="59378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9"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style.rotation</p:attrName>
                                        </p:attrNameLst>
                                      </p:cBhvr>
                                      <p:tavLst>
                                        <p:tav tm="0">
                                          <p:val>
                                            <p:fltVal val="720"/>
                                          </p:val>
                                        </p:tav>
                                        <p:tav tm="100000">
                                          <p:val>
                                            <p:fltVal val="0"/>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15" y="366228"/>
            <a:ext cx="9533743" cy="523220"/>
          </a:xfrm>
          <a:prstGeom prst="rect">
            <a:avLst/>
          </a:prstGeom>
        </p:spPr>
        <p:txBody>
          <a:bodyPr wrap="square">
            <a:spAutoFit/>
          </a:bodyPr>
          <a:lstStyle/>
          <a:p>
            <a:r>
              <a:rPr lang="en-US" sz="2800" b="1" dirty="0" err="1" smtClean="0">
                <a:solidFill>
                  <a:schemeClr val="bg1"/>
                </a:solidFill>
                <a:latin typeface="NikoshBAN" pitchFamily="2" charset="0"/>
                <a:cs typeface="NikoshBAN" pitchFamily="2" charset="0"/>
              </a:rPr>
              <a:t>নিচের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সারনিতে</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রক্তের গ্রুপের </a:t>
            </a:r>
            <a:r>
              <a:rPr lang="bn-BD" sz="2800" b="1" dirty="0">
                <a:solidFill>
                  <a:schemeClr val="bg1"/>
                </a:solidFill>
                <a:latin typeface="NikoshBAN" pitchFamily="2" charset="0"/>
                <a:cs typeface="NikoshBAN" pitchFamily="2" charset="0"/>
              </a:rPr>
              <a:t>এন্টিবডি </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এবং</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অ্যান্টিজেন</a:t>
            </a:r>
            <a:r>
              <a:rPr lang="en-US" sz="2800" b="1" dirty="0" err="1" smtClean="0">
                <a:solidFill>
                  <a:schemeClr val="bg1"/>
                </a:solidFill>
                <a:latin typeface="NikoshBAN" pitchFamily="2" charset="0"/>
                <a:cs typeface="NikoshBAN" pitchFamily="2" charset="0"/>
              </a:rPr>
              <a:t>ের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উপস্থিতি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দেখানো</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হলো</a:t>
            </a:r>
            <a:r>
              <a:rPr lang="en-US" sz="2800" b="1" dirty="0" smtClean="0">
                <a:solidFill>
                  <a:schemeClr val="bg1"/>
                </a:solidFill>
                <a:latin typeface="NikoshBAN" pitchFamily="2" charset="0"/>
                <a:cs typeface="NikoshBAN" pitchFamily="2" charset="0"/>
              </a:rPr>
              <a:t> -</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08122441"/>
              </p:ext>
            </p:extLst>
          </p:nvPr>
        </p:nvGraphicFramePr>
        <p:xfrm>
          <a:off x="194876" y="929535"/>
          <a:ext cx="9129010" cy="2895600"/>
        </p:xfrm>
        <a:graphic>
          <a:graphicData uri="http://schemas.openxmlformats.org/drawingml/2006/table">
            <a:tbl>
              <a:tblPr firstRow="1" bandRow="1">
                <a:tableStyleId>{5C22544A-7EE6-4342-B048-85BDC9FD1C3A}</a:tableStyleId>
              </a:tblPr>
              <a:tblGrid>
                <a:gridCol w="1686928"/>
                <a:gridCol w="4548980"/>
                <a:gridCol w="2893102"/>
              </a:tblGrid>
              <a:tr h="370840">
                <a:tc>
                  <a:txBody>
                    <a:bodyPr/>
                    <a:lstStyle/>
                    <a:p>
                      <a:r>
                        <a:rPr lang="bn-BD" sz="3200" b="1" dirty="0" smtClean="0">
                          <a:solidFill>
                            <a:schemeClr val="bg1"/>
                          </a:solidFill>
                          <a:latin typeface="NikoshBAN" pitchFamily="2" charset="0"/>
                          <a:cs typeface="NikoshBAN" pitchFamily="2" charset="0"/>
                        </a:rPr>
                        <a:t>রক্তের গ্রুপ </a:t>
                      </a:r>
                      <a:endParaRPr lang="en-US" sz="3200" dirty="0"/>
                    </a:p>
                  </a:txBody>
                  <a:tcPr/>
                </a:tc>
                <a:tc>
                  <a:txBody>
                    <a:bodyPr/>
                    <a:lstStyle/>
                    <a:p>
                      <a:r>
                        <a:rPr lang="bn-BD" sz="3200" b="1" dirty="0" smtClean="0">
                          <a:solidFill>
                            <a:schemeClr val="bg1"/>
                          </a:solidFill>
                          <a:latin typeface="NikoshBAN" pitchFamily="2" charset="0"/>
                          <a:cs typeface="NikoshBAN" pitchFamily="2" charset="0"/>
                        </a:rPr>
                        <a:t>অ্যান্টিজেন</a:t>
                      </a:r>
                      <a:r>
                        <a:rPr lang="bn-BD" sz="3200" b="1" baseline="0" dirty="0" smtClean="0">
                          <a:solidFill>
                            <a:schemeClr val="bg1"/>
                          </a:solidFill>
                          <a:latin typeface="NikoshBAN" pitchFamily="2" charset="0"/>
                          <a:cs typeface="NikoshBAN" pitchFamily="2" charset="0"/>
                        </a:rPr>
                        <a:t> (</a:t>
                      </a:r>
                      <a:r>
                        <a:rPr lang="bn-BD" sz="2400" b="1" baseline="0" dirty="0" smtClean="0">
                          <a:solidFill>
                            <a:schemeClr val="bg1"/>
                          </a:solidFill>
                          <a:latin typeface="NikoshBAN" pitchFamily="2" charset="0"/>
                          <a:cs typeface="NikoshBAN" pitchFamily="2" charset="0"/>
                        </a:rPr>
                        <a:t>লোহিত রক্ত কণিকায়</a:t>
                      </a:r>
                      <a:r>
                        <a:rPr lang="bn-BD" sz="3200" b="1" baseline="0" dirty="0" smtClean="0">
                          <a:solidFill>
                            <a:schemeClr val="bg1"/>
                          </a:solidFill>
                          <a:latin typeface="NikoshBAN" pitchFamily="2" charset="0"/>
                          <a:cs typeface="NikoshBAN" pitchFamily="2" charset="0"/>
                        </a:rPr>
                        <a:t>)</a:t>
                      </a:r>
                      <a:endParaRPr lang="en-US" sz="3200" dirty="0"/>
                    </a:p>
                  </a:txBody>
                  <a:tcPr/>
                </a:tc>
                <a:tc>
                  <a:txBody>
                    <a:bodyPr/>
                    <a:lstStyle/>
                    <a:p>
                      <a:r>
                        <a:rPr lang="bn-BD" sz="3200" b="1" dirty="0" smtClean="0">
                          <a:solidFill>
                            <a:schemeClr val="bg1"/>
                          </a:solidFill>
                          <a:latin typeface="NikoshBAN" pitchFamily="2" charset="0"/>
                          <a:cs typeface="NikoshBAN" pitchFamily="2" charset="0"/>
                        </a:rPr>
                        <a:t>এন্টিবডি ( </a:t>
                      </a:r>
                      <a:r>
                        <a:rPr lang="bn-BD" sz="2400" b="1" dirty="0" smtClean="0">
                          <a:solidFill>
                            <a:schemeClr val="bg1"/>
                          </a:solidFill>
                          <a:latin typeface="NikoshBAN" pitchFamily="2" charset="0"/>
                          <a:cs typeface="NikoshBAN" pitchFamily="2" charset="0"/>
                        </a:rPr>
                        <a:t>রক্ত রসে </a:t>
                      </a:r>
                      <a:r>
                        <a:rPr lang="bn-BD" sz="3200" b="1" dirty="0" smtClean="0">
                          <a:solidFill>
                            <a:schemeClr val="bg1"/>
                          </a:solidFill>
                          <a:latin typeface="NikoshBAN" pitchFamily="2" charset="0"/>
                          <a:cs typeface="NikoshBAN" pitchFamily="2" charset="0"/>
                        </a:rPr>
                        <a:t>) </a:t>
                      </a:r>
                      <a:endParaRPr lang="en-US" sz="3200" dirty="0"/>
                    </a:p>
                  </a:txBody>
                  <a:tcPr/>
                </a:tc>
              </a:tr>
              <a:tr h="370840">
                <a:tc>
                  <a:txBody>
                    <a:bodyPr/>
                    <a:lstStyle/>
                    <a:p>
                      <a:r>
                        <a:rPr lang="bn-BD" sz="3200" dirty="0" smtClean="0"/>
                        <a:t>A</a:t>
                      </a:r>
                      <a:endParaRPr lang="en-US" sz="3200" dirty="0"/>
                    </a:p>
                  </a:txBody>
                  <a:tcPr/>
                </a:tc>
                <a:tc>
                  <a:txBody>
                    <a:bodyPr/>
                    <a:lstStyle/>
                    <a:p>
                      <a:r>
                        <a:rPr lang="bn-BD" sz="3200" dirty="0" smtClean="0"/>
                        <a:t>A</a:t>
                      </a:r>
                      <a:endParaRPr lang="en-US" sz="3200" dirty="0"/>
                    </a:p>
                  </a:txBody>
                  <a:tcPr/>
                </a:tc>
                <a:tc>
                  <a:txBody>
                    <a:bodyPr/>
                    <a:lstStyle/>
                    <a:p>
                      <a:r>
                        <a:rPr lang="bn-BD" sz="3200" dirty="0" smtClean="0"/>
                        <a:t>b</a:t>
                      </a:r>
                      <a:endParaRPr lang="en-US" sz="3200" dirty="0"/>
                    </a:p>
                  </a:txBody>
                  <a:tcPr/>
                </a:tc>
              </a:tr>
              <a:tr h="370840">
                <a:tc>
                  <a:txBody>
                    <a:bodyPr/>
                    <a:lstStyle/>
                    <a:p>
                      <a:r>
                        <a:rPr lang="bn-BD" sz="3200" dirty="0" smtClean="0"/>
                        <a:t>B</a:t>
                      </a:r>
                      <a:endParaRPr lang="en-US" sz="3200" dirty="0"/>
                    </a:p>
                  </a:txBody>
                  <a:tcPr/>
                </a:tc>
                <a:tc>
                  <a:txBody>
                    <a:bodyPr/>
                    <a:lstStyle/>
                    <a:p>
                      <a:r>
                        <a:rPr lang="bn-BD" sz="3200" dirty="0" smtClean="0"/>
                        <a:t>B</a:t>
                      </a:r>
                      <a:endParaRPr lang="en-US" sz="3200" dirty="0"/>
                    </a:p>
                  </a:txBody>
                  <a:tcPr/>
                </a:tc>
                <a:tc>
                  <a:txBody>
                    <a:bodyPr/>
                    <a:lstStyle/>
                    <a:p>
                      <a:r>
                        <a:rPr lang="bn-BD" sz="3200" dirty="0" smtClean="0"/>
                        <a:t>a</a:t>
                      </a:r>
                      <a:endParaRPr lang="en-US" sz="3200" dirty="0"/>
                    </a:p>
                  </a:txBody>
                  <a:tcPr/>
                </a:tc>
              </a:tr>
              <a:tr h="370840">
                <a:tc>
                  <a:txBody>
                    <a:bodyPr/>
                    <a:lstStyle/>
                    <a:p>
                      <a:r>
                        <a:rPr lang="bn-BD" sz="3200" dirty="0" smtClean="0"/>
                        <a:t>AB</a:t>
                      </a:r>
                      <a:endParaRPr lang="en-US" sz="3200" dirty="0"/>
                    </a:p>
                  </a:txBody>
                  <a:tcPr/>
                </a:tc>
                <a:tc>
                  <a:txBody>
                    <a:bodyPr/>
                    <a:lstStyle/>
                    <a:p>
                      <a:r>
                        <a:rPr lang="bn-BD" sz="3200" dirty="0" smtClean="0"/>
                        <a:t>A, B</a:t>
                      </a:r>
                      <a:endParaRPr lang="en-US" sz="3200" dirty="0"/>
                    </a:p>
                  </a:txBody>
                  <a:tcPr/>
                </a:tc>
                <a:tc>
                  <a:txBody>
                    <a:bodyPr/>
                    <a:lstStyle/>
                    <a:p>
                      <a:r>
                        <a:rPr lang="bn-BD" sz="3200" dirty="0" smtClean="0"/>
                        <a:t>নেই </a:t>
                      </a:r>
                      <a:endParaRPr lang="en-US" sz="3200" dirty="0"/>
                    </a:p>
                  </a:txBody>
                  <a:tcPr/>
                </a:tc>
              </a:tr>
              <a:tr h="370840">
                <a:tc>
                  <a:txBody>
                    <a:bodyPr/>
                    <a:lstStyle/>
                    <a:p>
                      <a:r>
                        <a:rPr lang="bn-BD" sz="3200" dirty="0" smtClean="0"/>
                        <a:t>O</a:t>
                      </a:r>
                      <a:endParaRPr lang="en-US" sz="3200" dirty="0"/>
                    </a:p>
                  </a:txBody>
                  <a:tcPr/>
                </a:tc>
                <a:tc>
                  <a:txBody>
                    <a:bodyPr/>
                    <a:lstStyle/>
                    <a:p>
                      <a:r>
                        <a:rPr lang="bn-BD" sz="3200" dirty="0" smtClean="0"/>
                        <a:t>নেই </a:t>
                      </a:r>
                      <a:endParaRPr lang="en-US" sz="3200" dirty="0"/>
                    </a:p>
                  </a:txBody>
                  <a:tcPr/>
                </a:tc>
                <a:tc>
                  <a:txBody>
                    <a:bodyPr/>
                    <a:lstStyle/>
                    <a:p>
                      <a:r>
                        <a:rPr lang="bn-BD" sz="3200" dirty="0" smtClean="0"/>
                        <a:t>a,b</a:t>
                      </a:r>
                      <a:endParaRPr lang="en-US" sz="3200" dirty="0"/>
                    </a:p>
                  </a:txBody>
                  <a:tcPr/>
                </a:tc>
              </a:tr>
            </a:tbl>
          </a:graphicData>
        </a:graphic>
      </p:graphicFrame>
      <p:grpSp>
        <p:nvGrpSpPr>
          <p:cNvPr id="2" name="Group 1"/>
          <p:cNvGrpSpPr/>
          <p:nvPr/>
        </p:nvGrpSpPr>
        <p:grpSpPr>
          <a:xfrm>
            <a:off x="134915" y="366228"/>
            <a:ext cx="11827750" cy="6367990"/>
            <a:chOff x="134915" y="366228"/>
            <a:chExt cx="11827750" cy="63679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659" y="366228"/>
              <a:ext cx="2294006" cy="37558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086" y="4122057"/>
              <a:ext cx="5779579" cy="26121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15" y="4122057"/>
              <a:ext cx="6048171" cy="2612161"/>
            </a:xfrm>
            <a:prstGeom prst="rect">
              <a:avLst/>
            </a:prstGeom>
          </p:spPr>
        </p:pic>
      </p:grpSp>
    </p:spTree>
    <p:extLst>
      <p:ext uri="{BB962C8B-B14F-4D97-AF65-F5344CB8AC3E}">
        <p14:creationId xmlns:p14="http://schemas.microsoft.com/office/powerpoint/2010/main" val="379692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455" fill="hold">
                                          <p:stCondLst>
                                            <p:cond delay="0"/>
                                          </p:stCondLst>
                                        </p:cTn>
                                        <p:tgtEl>
                                          <p:spTgt spid="4"/>
                                        </p:tgtEl>
                                        <p:attrNameLst>
                                          <p:attrName>style.rotation</p:attrName>
                                        </p:attrNameLst>
                                      </p:cBhvr>
                                      <p:to>
                                        <p:strVal val="-45.0"/>
                                      </p:to>
                                    </p:set>
                                    <p:anim calcmode="lin" valueType="num">
                                      <p:cBhvr>
                                        <p:cTn id="1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699254"/>
            <a:ext cx="6918961" cy="6555641"/>
          </a:xfrm>
          <a:prstGeom prst="rect">
            <a:avLst/>
          </a:prstGeom>
        </p:spPr>
        <p:txBody>
          <a:bodyPr wrap="square">
            <a:spAutoFit/>
          </a:bodyPr>
          <a:lstStyle/>
          <a:p>
            <a:r>
              <a:rPr lang="en-US" sz="2800" b="1" dirty="0" err="1" smtClean="0">
                <a:solidFill>
                  <a:schemeClr val="bg1"/>
                </a:solidFill>
                <a:latin typeface="NikoshBAN" pitchFamily="2" charset="0"/>
                <a:cs typeface="NikoshBAN" pitchFamily="2" charset="0"/>
              </a:rPr>
              <a:t>দাতার</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লোহিত কণিকা</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বা</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কোষের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কোষ</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ঝিল্লিতে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উপস্থিত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অ্যান্টিজেন</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যদি</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গ্রহীতার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রক্তরসে</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উপস্থিত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এমন</a:t>
            </a:r>
            <a:r>
              <a:rPr lang="bn-BD"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এন্টিবডির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সংস্পর্শে</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আসে</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যা</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উক্ত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অ্যান্টিজেনের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সাথে</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বিক্রিয়া</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করতে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সক্ষম</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তাহলে</a:t>
            </a:r>
            <a:r>
              <a:rPr lang="en-US" sz="2800" b="1" dirty="0" smtClean="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অ্যান্টিজেন</a:t>
            </a:r>
            <a:r>
              <a:rPr lang="en-US" sz="2800" b="1" dirty="0" smtClean="0">
                <a:solidFill>
                  <a:schemeClr val="bg1"/>
                </a:solidFill>
                <a:latin typeface="NikoshBAN" pitchFamily="2" charset="0"/>
                <a:cs typeface="NikoshBAN" pitchFamily="2" charset="0"/>
              </a:rPr>
              <a:t> – </a:t>
            </a:r>
            <a:r>
              <a:rPr lang="en-US" sz="2800" b="1" dirty="0" err="1" smtClean="0">
                <a:solidFill>
                  <a:schemeClr val="bg1"/>
                </a:solidFill>
                <a:latin typeface="NikoshBAN" pitchFamily="2" charset="0"/>
                <a:cs typeface="NikoshBAN" pitchFamily="2" charset="0"/>
              </a:rPr>
              <a:t>এন্টিবডি</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বিক্রিয়া</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হয়ে</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গ্রহীতা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বা</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রোগীর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জীবন</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বিপন্ন</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হতে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পারে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এজন্য</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সব</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গ্রুপের</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রক্ত</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সবাইকে</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দেয়া</a:t>
            </a:r>
            <a:r>
              <a:rPr lang="en-US" sz="2800" b="1" dirty="0" smtClean="0">
                <a:solidFill>
                  <a:schemeClr val="bg1"/>
                </a:solidFill>
                <a:latin typeface="NikoshBAN" pitchFamily="2" charset="0"/>
                <a:cs typeface="NikoshBAN" pitchFamily="2" charset="0"/>
              </a:rPr>
              <a:t> </a:t>
            </a:r>
            <a:r>
              <a:rPr lang="en-US" sz="2800" b="1" dirty="0" err="1" smtClean="0">
                <a:solidFill>
                  <a:schemeClr val="bg1"/>
                </a:solidFill>
                <a:latin typeface="NikoshBAN" pitchFamily="2" charset="0"/>
                <a:cs typeface="NikoshBAN" pitchFamily="2" charset="0"/>
              </a:rPr>
              <a:t>যায়না</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যেমন</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তোমার রক্তের গ্রুপ যদি হয় A</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 অর্থাৎ লোহিত কণিকার ঝিল্লিতে A অ্যান্টিজেন আছে ] এবং তোমার বন্ধুর রক্তের গ্রুপ যদি B হয় [</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অর্থাৎ রক্তরসে a</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অ্যান্টিবডি আছে ]</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তাহলে তুমি তোমার বন্ধুকে রক্ত দিতে পারবে না। যদি দাও তাহলে তোমার A অ্যান্টিজেন তোমার বন্ধুর a অ্যান্টি-  বডির সাথে বিক্রিয়া করে বন্ধুকে মৃত্যুর দিকে ঠেলে দিতে পারে। তাই দাতার রক্তে যে অ্যান্টিজেন থাকে তার সাথে মিলিয়ে এমনভাবে গ্রহীতা নির্বাচন করতে হয় যেন তার রক্তে দাতার অ্যান্টিজেনের সাথে </a:t>
            </a:r>
            <a:r>
              <a:rPr lang="en-US" sz="2800" b="1" dirty="0" err="1" smtClean="0">
                <a:solidFill>
                  <a:schemeClr val="bg1"/>
                </a:solidFill>
                <a:latin typeface="NikoshBAN" pitchFamily="2" charset="0"/>
                <a:cs typeface="NikoshBAN" pitchFamily="2" charset="0"/>
              </a:rPr>
              <a:t>সম্পর্কিত</a:t>
            </a:r>
            <a:r>
              <a:rPr lang="en-US" sz="2800" b="1" dirty="0" smtClean="0">
                <a:solidFill>
                  <a:schemeClr val="bg1"/>
                </a:solidFill>
                <a:latin typeface="NikoshBAN" pitchFamily="2" charset="0"/>
                <a:cs typeface="NikoshBAN" pitchFamily="2" charset="0"/>
              </a:rPr>
              <a:t> </a:t>
            </a:r>
            <a:r>
              <a:rPr lang="bn-BD" sz="2800" b="1" dirty="0" smtClean="0">
                <a:solidFill>
                  <a:schemeClr val="bg1"/>
                </a:solidFill>
                <a:latin typeface="NikoshBAN" pitchFamily="2" charset="0"/>
                <a:cs typeface="NikoshBAN" pitchFamily="2" charset="0"/>
              </a:rPr>
              <a:t>অ্যান্টিবডি</a:t>
            </a:r>
            <a:r>
              <a:rPr lang="en-US" sz="2800" b="1" dirty="0" err="1" smtClean="0">
                <a:solidFill>
                  <a:schemeClr val="bg1"/>
                </a:solidFill>
                <a:latin typeface="NikoshBAN" pitchFamily="2" charset="0"/>
                <a:cs typeface="NikoshBAN" pitchFamily="2" charset="0"/>
              </a:rPr>
              <a:t>টি</a:t>
            </a:r>
            <a:r>
              <a:rPr lang="bn-BD" sz="2800" b="1" dirty="0" smtClean="0">
                <a:solidFill>
                  <a:schemeClr val="bg1"/>
                </a:solidFill>
                <a:latin typeface="NikoshBAN" pitchFamily="2" charset="0"/>
                <a:cs typeface="NikoshBAN" pitchFamily="2" charset="0"/>
              </a:rPr>
              <a:t> না থাকে। </a:t>
            </a:r>
            <a:endParaRPr lang="en-US" sz="2800" b="1" dirty="0" smtClean="0">
              <a:solidFill>
                <a:schemeClr val="bg1"/>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 </a:t>
            </a:r>
            <a:r>
              <a:rPr lang="en-US" sz="2800" b="1" dirty="0" smtClean="0">
                <a:solidFill>
                  <a:srgbClr val="002060"/>
                </a:solidFill>
                <a:latin typeface="NikoshBAN" pitchFamily="2" charset="0"/>
                <a:cs typeface="NikoshBAN" pitchFamily="2" charset="0"/>
              </a:rPr>
              <a:t>                                                                                                                                                                                                                                                                                                                                                                                                                                                                                                                                                                                                                                       </a:t>
            </a:r>
            <a:endParaRPr lang="en-US" sz="2800" dirty="0"/>
          </a:p>
        </p:txBody>
      </p:sp>
      <p:grpSp>
        <p:nvGrpSpPr>
          <p:cNvPr id="19" name="Group 18"/>
          <p:cNvGrpSpPr/>
          <p:nvPr/>
        </p:nvGrpSpPr>
        <p:grpSpPr>
          <a:xfrm>
            <a:off x="523623" y="37956"/>
            <a:ext cx="6090543" cy="719949"/>
            <a:chOff x="264542" y="37956"/>
            <a:chExt cx="6186707" cy="719949"/>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8512" y="37956"/>
              <a:ext cx="952737" cy="70722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42" y="76201"/>
              <a:ext cx="739703" cy="681704"/>
            </a:xfrm>
            <a:prstGeom prst="rect">
              <a:avLst/>
            </a:prstGeom>
          </p:spPr>
        </p:pic>
        <p:sp>
          <p:nvSpPr>
            <p:cNvPr id="18" name="Rectangle: Rounded Corners 72">
              <a:extLst>
                <a:ext uri="{FF2B5EF4-FFF2-40B4-BE49-F238E27FC236}">
                  <a16:creationId xmlns:a16="http://schemas.microsoft.com/office/drawing/2014/main" xmlns="" id="{36C3589B-21D7-4A37-814A-EC61FDDAE5C9}"/>
                </a:ext>
              </a:extLst>
            </p:cNvPr>
            <p:cNvSpPr txBox="1">
              <a:spLocks/>
            </p:cNvSpPr>
            <p:nvPr/>
          </p:nvSpPr>
          <p:spPr>
            <a:xfrm>
              <a:off x="1065206" y="68436"/>
              <a:ext cx="4322372" cy="6437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3200" b="1" dirty="0" err="1">
                  <a:solidFill>
                    <a:srgbClr val="002060"/>
                  </a:solidFill>
                  <a:latin typeface="NikoshBAN" pitchFamily="2" charset="0"/>
                  <a:cs typeface="NikoshBAN" pitchFamily="2" charset="0"/>
                </a:rPr>
                <a:t>অ্যান্টিজেন</a:t>
              </a:r>
              <a:r>
                <a:rPr lang="bn-BD" sz="3200" b="1" dirty="0">
                  <a:solidFill>
                    <a:srgbClr val="002060"/>
                  </a:solidFill>
                  <a:latin typeface="NikoshBAN" pitchFamily="2" charset="0"/>
                  <a:cs typeface="NikoshBAN" pitchFamily="2" charset="0"/>
                </a:rPr>
                <a:t> ও </a:t>
              </a:r>
              <a:r>
                <a:rPr lang="en-US" sz="3200" b="1" dirty="0" err="1">
                  <a:solidFill>
                    <a:srgbClr val="002060"/>
                  </a:solidFill>
                  <a:latin typeface="NikoshBAN" pitchFamily="2" charset="0"/>
                  <a:cs typeface="NikoshBAN" pitchFamily="2" charset="0"/>
                </a:rPr>
                <a:t>এন্টিবডির</a:t>
              </a:r>
              <a:r>
                <a:rPr lang="bn-BD" sz="3200" b="1" dirty="0">
                  <a:solidFill>
                    <a:srgbClr val="002060"/>
                  </a:solidFill>
                  <a:latin typeface="NikoshBAN" pitchFamily="2" charset="0"/>
                  <a:cs typeface="NikoshBAN" pitchFamily="2" charset="0"/>
                </a:rPr>
                <a:t> বর্ণনা</a:t>
              </a:r>
              <a:r>
                <a:rPr lang="en-US" sz="3200" b="1" dirty="0">
                  <a:solidFill>
                    <a:srgbClr val="002060"/>
                  </a:solidFill>
                  <a:latin typeface="NikoshBAN" pitchFamily="2" charset="0"/>
                  <a:cs typeface="NikoshBAN" pitchFamily="2" charset="0"/>
                </a:rPr>
                <a:t> </a:t>
              </a:r>
              <a:endParaRPr lang="en-US" sz="3200"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176" y="348172"/>
            <a:ext cx="4205586" cy="3254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b="8674"/>
          <a:stretch/>
        </p:blipFill>
        <p:spPr>
          <a:xfrm>
            <a:off x="7087282" y="3616569"/>
            <a:ext cx="4785361" cy="3241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85746487"/>
      </p:ext>
    </p:extLst>
  </p:cSld>
  <p:clrMapOvr>
    <a:masterClrMapping/>
  </p:clrMapOvr>
  <mc:AlternateContent xmlns:mc="http://schemas.openxmlformats.org/markup-compatibility/2006" xmlns:p14="http://schemas.microsoft.com/office/powerpoint/2010/main">
    <mc:Choice Requires="p14">
      <p:transition spd="slow" p14:dur="2500">
        <p:checker/>
        <p:sndAc>
          <p:endSnd/>
        </p:sndAc>
      </p:transition>
    </mc:Choice>
    <mc:Fallback xmlns="">
      <p:transition spd="slow">
        <p:checker/>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9275"/>
            <a:ext cx="11856720" cy="523220"/>
          </a:xfrm>
          <a:prstGeom prst="rect">
            <a:avLst/>
          </a:prstGeom>
        </p:spPr>
        <p:txBody>
          <a:bodyPr wrap="square">
            <a:spAutoFit/>
          </a:bodyPr>
          <a:lstStyle/>
          <a:p>
            <a:r>
              <a:rPr lang="bn-BD" sz="2800" b="1" dirty="0">
                <a:solidFill>
                  <a:schemeClr val="bg1"/>
                </a:solidFill>
                <a:latin typeface="NikoshBAN" pitchFamily="2" charset="0"/>
                <a:cs typeface="NikoshBAN" pitchFamily="2" charset="0"/>
              </a:rPr>
              <a:t>এই মূলনীতির উপর ভিত্তি করে </a:t>
            </a:r>
            <a:r>
              <a:rPr lang="bn-BD" sz="2800" b="1" dirty="0" smtClean="0">
                <a:solidFill>
                  <a:schemeClr val="bg1"/>
                </a:solidFill>
                <a:latin typeface="NikoshBAN" pitchFamily="2" charset="0"/>
                <a:cs typeface="NikoshBAN" pitchFamily="2" charset="0"/>
              </a:rPr>
              <a:t>কোন</a:t>
            </a:r>
            <a:r>
              <a:rPr lang="bn-BD" sz="2800" b="1" dirty="0">
                <a:solidFill>
                  <a:schemeClr val="bg1"/>
                </a:solidFill>
                <a:latin typeface="NikoshBAN" pitchFamily="2" charset="0"/>
                <a:cs typeface="NikoshBAN" pitchFamily="2" charset="0"/>
              </a:rPr>
              <a:t> গ্রুপ কাকে রক্ত দিতে পারবে বা পারবে না</a:t>
            </a:r>
            <a:r>
              <a:rPr lang="en-US" sz="2800" b="1" dirty="0" smtClean="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তার</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একটা</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ছক</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করা</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যায়</a:t>
            </a:r>
            <a:endParaRPr lang="en-US" sz="2800" dirty="0">
              <a:solidFill>
                <a:schemeClr val="bg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26" y="149275"/>
            <a:ext cx="10082166" cy="5996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164424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style.rotation</p:attrName>
                                        </p:attrNameLst>
                                      </p:cBhvr>
                                      <p:tavLst>
                                        <p:tav tm="0">
                                          <p:val>
                                            <p:fltVal val="90"/>
                                          </p:val>
                                        </p:tav>
                                        <p:tav tm="100000">
                                          <p:val>
                                            <p:fltVal val="0"/>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4712</TotalTime>
  <Words>788</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NSimSun</vt:lpstr>
      <vt:lpstr>Arial</vt:lpstr>
      <vt:lpstr>Nikosh</vt:lpstr>
      <vt:lpstr>NikoshBAN</vt:lpstr>
      <vt:lpstr>Trebuchet MS</vt:lpstr>
      <vt:lpstr>Tw Cen MT</vt:lpstr>
      <vt:lpstr>Vrinda</vt:lpstr>
      <vt:lpstr>Wingdings 2</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953</cp:revision>
  <dcterms:created xsi:type="dcterms:W3CDTF">2020-06-06T17:34:34Z</dcterms:created>
  <dcterms:modified xsi:type="dcterms:W3CDTF">2020-08-04T15:24:52Z</dcterms:modified>
</cp:coreProperties>
</file>