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9" r:id="rId2"/>
    <p:sldId id="256" r:id="rId3"/>
    <p:sldId id="277" r:id="rId4"/>
    <p:sldId id="27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4636" autoAdjust="0"/>
  </p:normalViewPr>
  <p:slideViewPr>
    <p:cSldViewPr>
      <p:cViewPr varScale="1">
        <p:scale>
          <a:sx n="66" d="100"/>
          <a:sy n="66" d="100"/>
        </p:scale>
        <p:origin x="-9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F2927-555D-483C-816D-C2C364896AFB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128F8-10E8-45DA-B602-861538676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128F8-10E8-45DA-B602-86153867692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D4B-F168-40B9-B7F5-52AB229DA9F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FB8-B920-4CC3-8C52-9CE832153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D4B-F168-40B9-B7F5-52AB229DA9F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FB8-B920-4CC3-8C52-9CE832153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D4B-F168-40B9-B7F5-52AB229DA9F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FB8-B920-4CC3-8C52-9CE832153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D4B-F168-40B9-B7F5-52AB229DA9F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FB8-B920-4CC3-8C52-9CE832153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D4B-F168-40B9-B7F5-52AB229DA9F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FB8-B920-4CC3-8C52-9CE832153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D4B-F168-40B9-B7F5-52AB229DA9F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FB8-B920-4CC3-8C52-9CE832153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D4B-F168-40B9-B7F5-52AB229DA9F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FB8-B920-4CC3-8C52-9CE832153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D4B-F168-40B9-B7F5-52AB229DA9F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FB8-B920-4CC3-8C52-9CE832153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D4B-F168-40B9-B7F5-52AB229DA9F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FB8-B920-4CC3-8C52-9CE832153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D4B-F168-40B9-B7F5-52AB229DA9F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FB8-B920-4CC3-8C52-9CE832153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D4B-F168-40B9-B7F5-52AB229DA9F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FB8-B920-4CC3-8C52-9CE832153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D4B-F168-40B9-B7F5-52AB229DA9F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9BFB8-B920-4CC3-8C52-9CE832153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ঐতিহাসিক আগর তর মামলায় অভিযুক্ত  গণ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0"/>
            <a:ext cx="77724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b="1" dirty="0" err="1" smtClean="0">
                <a:solidFill>
                  <a:srgbClr val="00B0F0"/>
                </a:solidFill>
              </a:rPr>
              <a:t>একক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কাজ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6" name="Content Placeholder 5" descr="একক কাজ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990600"/>
            <a:ext cx="6553200" cy="30678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0" y="42672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আগর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তলা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মামলায়</a:t>
            </a:r>
            <a:r>
              <a:rPr lang="en-US" sz="3600" b="1" dirty="0" smtClean="0">
                <a:solidFill>
                  <a:srgbClr val="C00000"/>
                </a:solidFill>
              </a:rPr>
              <a:t>  </a:t>
            </a:r>
            <a:r>
              <a:rPr lang="en-US" sz="3600" b="1" dirty="0" err="1" smtClean="0">
                <a:solidFill>
                  <a:srgbClr val="C00000"/>
                </a:solidFill>
              </a:rPr>
              <a:t>প্রধান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আসামি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কাকে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করা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হয়</a:t>
            </a:r>
            <a:r>
              <a:rPr lang="en-US" sz="3600" b="1" dirty="0" smtClean="0">
                <a:solidFill>
                  <a:srgbClr val="C00000"/>
                </a:solidFill>
              </a:rPr>
              <a:t> ?</a:t>
            </a:r>
            <a:r>
              <a:rPr lang="en-US" sz="3600" b="1" dirty="0" smtClean="0"/>
              <a:t>            </a:t>
            </a:r>
          </a:p>
          <a:p>
            <a:pPr algn="ctr"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আগর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তলা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মামলায়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কত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জন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আসামি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করা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হয়</a:t>
            </a:r>
            <a:r>
              <a:rPr lang="en-US" sz="3600" b="1" dirty="0" smtClean="0">
                <a:solidFill>
                  <a:srgbClr val="0070C0"/>
                </a:solidFill>
              </a:rPr>
              <a:t> ?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8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chemeClr val="accent6"/>
                </a:solidFill>
              </a:rPr>
              <a:t>১১  </a:t>
            </a:r>
            <a:r>
              <a:rPr lang="en-US" b="1" dirty="0" err="1" smtClean="0">
                <a:solidFill>
                  <a:schemeClr val="accent6"/>
                </a:solidFill>
              </a:rPr>
              <a:t>দফা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</a:rPr>
              <a:t>আন্দোলন</a:t>
            </a:r>
            <a:r>
              <a:rPr lang="en-US" b="1" dirty="0" smtClean="0">
                <a:solidFill>
                  <a:schemeClr val="accent6"/>
                </a:solidFill>
              </a:rPr>
              <a:t>  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05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ঢাকা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বিশ্ববিদ্যালয়ের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ছাত্ররা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ছয়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দফার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পাশাপাশি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নতুন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এগার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দফা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আন্দোণ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নিয়ে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মাঠে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নামে</a:t>
            </a:r>
            <a:r>
              <a:rPr lang="en-US" dirty="0" smtClean="0">
                <a:solidFill>
                  <a:srgbClr val="00B0F0"/>
                </a:solidFill>
              </a:rPr>
              <a:t> । </a:t>
            </a:r>
            <a:r>
              <a:rPr lang="en-US" dirty="0" err="1" smtClean="0">
                <a:solidFill>
                  <a:srgbClr val="00B0F0"/>
                </a:solidFill>
              </a:rPr>
              <a:t>শুরু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হয়ে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যায়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ব্যাপকগণআন্দোলন</a:t>
            </a:r>
            <a:r>
              <a:rPr lang="en-US" dirty="0" smtClean="0">
                <a:solidFill>
                  <a:srgbClr val="00B0F0"/>
                </a:solidFill>
              </a:rPr>
              <a:t> ।                                                                   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প্রাপ্ত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বয়স্কদের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ভোটে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প্রত্যক্ষ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নির্বাচন</a:t>
            </a:r>
            <a:r>
              <a:rPr lang="en-US" sz="3600" dirty="0" smtClean="0">
                <a:solidFill>
                  <a:srgbClr val="C00000"/>
                </a:solidFill>
              </a:rPr>
              <a:t> ।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সংসদীয়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গণতন্ত্র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প্রবর্তন</a:t>
            </a:r>
            <a:r>
              <a:rPr lang="en-US" sz="3600" dirty="0" smtClean="0">
                <a:solidFill>
                  <a:srgbClr val="00B050"/>
                </a:solidFill>
              </a:rPr>
              <a:t>  ।  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পূর্ব-পাকিস্তানের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পূর্ণ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স্বায়ত্তশাসন</a:t>
            </a:r>
            <a:r>
              <a:rPr lang="en-US" sz="3600" dirty="0" smtClean="0">
                <a:solidFill>
                  <a:srgbClr val="C00000"/>
                </a:solidFill>
              </a:rPr>
              <a:t>   ।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ব্যাংক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জাতীয়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করণ</a:t>
            </a:r>
            <a:r>
              <a:rPr lang="en-US" sz="3600" dirty="0" smtClean="0">
                <a:solidFill>
                  <a:srgbClr val="00B0F0"/>
                </a:solidFill>
              </a:rPr>
              <a:t> ।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বিমা</a:t>
            </a:r>
            <a:r>
              <a:rPr lang="en-US" sz="3600" dirty="0" smtClean="0">
                <a:solidFill>
                  <a:srgbClr val="FF0000"/>
                </a:solidFill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</a:rPr>
              <a:t>জাতীয়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করণ</a:t>
            </a:r>
            <a:r>
              <a:rPr lang="en-US" sz="3600" dirty="0" smtClean="0">
                <a:solidFill>
                  <a:srgbClr val="FF0000"/>
                </a:solidFill>
              </a:rPr>
              <a:t> 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6"/>
                </a:solidFill>
              </a:rPr>
              <a:t>১১  </a:t>
            </a:r>
            <a:r>
              <a:rPr lang="en-US" sz="5400" b="1" dirty="0" err="1" smtClean="0">
                <a:solidFill>
                  <a:schemeClr val="accent6"/>
                </a:solidFill>
              </a:rPr>
              <a:t>দফা</a:t>
            </a:r>
            <a:r>
              <a:rPr lang="en-US" sz="5400" b="1" dirty="0" smtClean="0">
                <a:solidFill>
                  <a:schemeClr val="accent6"/>
                </a:solidFill>
              </a:rPr>
              <a:t> </a:t>
            </a:r>
            <a:r>
              <a:rPr lang="en-US" sz="5400" b="1" dirty="0" err="1" smtClean="0">
                <a:solidFill>
                  <a:schemeClr val="accent6"/>
                </a:solidFill>
              </a:rPr>
              <a:t>আন্দোলন</a:t>
            </a:r>
            <a:r>
              <a:rPr lang="en-US" sz="5400" b="1" dirty="0" smtClean="0">
                <a:solidFill>
                  <a:schemeClr val="accent6"/>
                </a:solidFill>
              </a:rPr>
              <a:t> </a:t>
            </a:r>
            <a:endParaRPr lang="en-US" sz="5400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400" dirty="0" smtClean="0">
                <a:solidFill>
                  <a:srgbClr val="00B050"/>
                </a:solidFill>
              </a:rPr>
              <a:t>  </a:t>
            </a:r>
            <a:r>
              <a:rPr lang="en-US" sz="4400" dirty="0" err="1" smtClean="0">
                <a:solidFill>
                  <a:srgbClr val="00B050"/>
                </a:solidFill>
              </a:rPr>
              <a:t>বৃহ</a:t>
            </a:r>
            <a:r>
              <a:rPr lang="en-US" sz="4400" dirty="0" smtClean="0">
                <a:solidFill>
                  <a:srgbClr val="00B050"/>
                </a:solidFill>
              </a:rPr>
              <a:t>ৎ </a:t>
            </a:r>
            <a:r>
              <a:rPr lang="en-US" sz="4400" dirty="0" err="1" smtClean="0">
                <a:solidFill>
                  <a:srgbClr val="00B050"/>
                </a:solidFill>
              </a:rPr>
              <a:t>শিল্পের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জতীয়করণ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কৃষকের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খাজনা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হ্রাস</a:t>
            </a:r>
            <a:r>
              <a:rPr lang="en-US" sz="4400" dirty="0" smtClean="0">
                <a:solidFill>
                  <a:srgbClr val="C00000"/>
                </a:solidFill>
              </a:rPr>
              <a:t>  </a:t>
            </a:r>
            <a:r>
              <a:rPr lang="en-US" sz="4400" dirty="0" err="1" smtClean="0">
                <a:solidFill>
                  <a:srgbClr val="C00000"/>
                </a:solidFill>
              </a:rPr>
              <a:t>করা</a:t>
            </a:r>
            <a:r>
              <a:rPr lang="en-US" sz="4400" dirty="0" smtClean="0">
                <a:solidFill>
                  <a:srgbClr val="C00000"/>
                </a:solidFill>
              </a:rPr>
              <a:t> ।</a:t>
            </a:r>
          </a:p>
          <a:p>
            <a:pPr>
              <a:buFont typeface="Wingdings" pitchFamily="2" charset="2"/>
              <a:buChar char="q"/>
            </a:pPr>
            <a:r>
              <a:rPr lang="en-US" sz="4400" dirty="0" smtClean="0">
                <a:solidFill>
                  <a:srgbClr val="00B0F0"/>
                </a:solidFill>
              </a:rPr>
              <a:t>  </a:t>
            </a:r>
            <a:r>
              <a:rPr lang="en-US" sz="4400" dirty="0" err="1" smtClean="0">
                <a:solidFill>
                  <a:srgbClr val="00B0F0"/>
                </a:solidFill>
              </a:rPr>
              <a:t>করের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হার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হ্রাস</a:t>
            </a:r>
            <a:r>
              <a:rPr lang="en-US" sz="4400" dirty="0" smtClean="0">
                <a:solidFill>
                  <a:srgbClr val="00B0F0"/>
                </a:solidFill>
              </a:rPr>
              <a:t>  </a:t>
            </a:r>
            <a:r>
              <a:rPr lang="en-US" sz="4400" dirty="0" err="1" smtClean="0">
                <a:solidFill>
                  <a:srgbClr val="00B0F0"/>
                </a:solidFill>
              </a:rPr>
              <a:t>করা</a:t>
            </a:r>
            <a:endParaRPr lang="en-US" sz="4400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4400" dirty="0" smtClean="0">
                <a:solidFill>
                  <a:srgbClr val="FF0000"/>
                </a:solidFill>
              </a:rPr>
              <a:t>  </a:t>
            </a:r>
            <a:r>
              <a:rPr lang="en-US" sz="4400" dirty="0" err="1" smtClean="0">
                <a:solidFill>
                  <a:srgbClr val="FF0000"/>
                </a:solidFill>
              </a:rPr>
              <a:t>সকল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রাজবন্দির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মুক্তি</a:t>
            </a:r>
            <a:endParaRPr lang="en-US" sz="4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রাজনৈতিক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মামলা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প্রত্যাহারসহ</a:t>
            </a:r>
            <a:endParaRPr lang="en-US" sz="4000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</a:rPr>
              <a:t>বিভিন্ন</a:t>
            </a:r>
            <a:r>
              <a:rPr lang="en-US" sz="4000" dirty="0" smtClean="0">
                <a:solidFill>
                  <a:schemeClr val="accent2"/>
                </a:solidFill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</a:rPr>
              <a:t>দাবির</a:t>
            </a:r>
            <a:r>
              <a:rPr lang="en-US" sz="4000" dirty="0" smtClean="0">
                <a:solidFill>
                  <a:schemeClr val="accent2"/>
                </a:solidFill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</a:rPr>
              <a:t>পক্ষে</a:t>
            </a:r>
            <a:r>
              <a:rPr lang="en-US" sz="4000" dirty="0" smtClean="0">
                <a:solidFill>
                  <a:schemeClr val="accent2"/>
                </a:solidFill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</a:rPr>
              <a:t>ছাত্ররা</a:t>
            </a:r>
            <a:r>
              <a:rPr lang="en-US" sz="4000" dirty="0" smtClean="0">
                <a:solidFill>
                  <a:schemeClr val="accent2"/>
                </a:solidFill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</a:rPr>
              <a:t>আন্দোলন</a:t>
            </a:r>
            <a:r>
              <a:rPr lang="en-US" sz="4000" dirty="0" smtClean="0">
                <a:solidFill>
                  <a:schemeClr val="accent2"/>
                </a:solidFill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</a:rPr>
              <a:t>শুরু</a:t>
            </a:r>
            <a:r>
              <a:rPr lang="en-US" sz="4000" dirty="0" smtClean="0">
                <a:solidFill>
                  <a:schemeClr val="accent2"/>
                </a:solidFill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</a:rPr>
              <a:t>করে</a:t>
            </a:r>
            <a:r>
              <a:rPr lang="en-US" sz="4000" dirty="0" smtClean="0">
                <a:solidFill>
                  <a:schemeClr val="accent2"/>
                </a:solidFill>
              </a:rPr>
              <a:t> ।</a:t>
            </a:r>
            <a:endParaRPr lang="en-US" sz="4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</a:rPr>
              <a:t>জোড়ায়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</a:rPr>
              <a:t>কাজ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89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" y="5181601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</a:rPr>
              <a:t>এগার</a:t>
            </a:r>
            <a:r>
              <a:rPr lang="en-US" sz="4800" b="1" dirty="0" smtClean="0">
                <a:solidFill>
                  <a:srgbClr val="00B0F0"/>
                </a:solidFill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</a:rPr>
              <a:t>দফা</a:t>
            </a:r>
            <a:r>
              <a:rPr lang="en-US" sz="4800" b="1" dirty="0" smtClean="0">
                <a:solidFill>
                  <a:srgbClr val="00B0F0"/>
                </a:solidFill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</a:rPr>
              <a:t>আন্দোলন</a:t>
            </a:r>
            <a:r>
              <a:rPr lang="en-US" sz="4800" b="1" dirty="0" smtClean="0">
                <a:solidFill>
                  <a:srgbClr val="00B0F0"/>
                </a:solidFill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</a:rPr>
              <a:t>এর</a:t>
            </a:r>
            <a:r>
              <a:rPr lang="en-US" sz="4800" b="1" dirty="0" smtClean="0">
                <a:solidFill>
                  <a:srgbClr val="00B0F0"/>
                </a:solidFill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</a:rPr>
              <a:t>দাবি</a:t>
            </a:r>
            <a:r>
              <a:rPr lang="en-US" sz="4800" b="1" dirty="0" smtClean="0">
                <a:solidFill>
                  <a:srgbClr val="00B0F0"/>
                </a:solidFill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</a:rPr>
              <a:t>গুলো</a:t>
            </a:r>
            <a:r>
              <a:rPr lang="en-US" sz="4800" b="1" dirty="0" smtClean="0">
                <a:solidFill>
                  <a:srgbClr val="00B0F0"/>
                </a:solidFill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</a:rPr>
              <a:t>সংক্ষেপে</a:t>
            </a:r>
            <a:r>
              <a:rPr lang="en-US" sz="4800" b="1" dirty="0" smtClean="0">
                <a:solidFill>
                  <a:srgbClr val="00B0F0"/>
                </a:solidFill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</a:rPr>
              <a:t>বর্ণনা</a:t>
            </a:r>
            <a:r>
              <a:rPr lang="en-US" sz="4800" b="1" dirty="0" smtClean="0">
                <a:solidFill>
                  <a:srgbClr val="00B0F0"/>
                </a:solidFill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</a:rPr>
              <a:t>করা</a:t>
            </a:r>
            <a:r>
              <a:rPr lang="en-US" sz="4800" b="1" dirty="0" smtClean="0">
                <a:solidFill>
                  <a:srgbClr val="00B0F0"/>
                </a:solidFill>
              </a:rPr>
              <a:t> </a:t>
            </a:r>
            <a:endParaRPr lang="en-US" sz="4000" b="1" dirty="0">
              <a:solidFill>
                <a:srgbClr val="00B0F0"/>
              </a:solidFill>
            </a:endParaRPr>
          </a:p>
        </p:txBody>
      </p:sp>
      <p:pic>
        <p:nvPicPr>
          <p:cNvPr id="6" name="Picture 5" descr="জোড়ায় কাজ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5400"/>
            <a:ext cx="8077200" cy="3733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chemeClr val="accent6"/>
                </a:solidFill>
              </a:rPr>
              <a:t>নীচের</a:t>
            </a:r>
            <a:r>
              <a:rPr lang="en-US" sz="6000" b="1" dirty="0" smtClean="0">
                <a:solidFill>
                  <a:schemeClr val="accent6"/>
                </a:solidFill>
              </a:rPr>
              <a:t> </a:t>
            </a:r>
            <a:r>
              <a:rPr lang="en-US" sz="6000" b="1" dirty="0" err="1" smtClean="0">
                <a:solidFill>
                  <a:schemeClr val="accent6"/>
                </a:solidFill>
              </a:rPr>
              <a:t>ছবি</a:t>
            </a:r>
            <a:r>
              <a:rPr lang="en-US" sz="6000" b="1" dirty="0" smtClean="0">
                <a:solidFill>
                  <a:schemeClr val="accent6"/>
                </a:solidFill>
              </a:rPr>
              <a:t> </a:t>
            </a:r>
            <a:r>
              <a:rPr lang="en-US" sz="6000" b="1" dirty="0" err="1" smtClean="0">
                <a:solidFill>
                  <a:schemeClr val="accent6"/>
                </a:solidFill>
              </a:rPr>
              <a:t>লক্ষ্য</a:t>
            </a:r>
            <a:r>
              <a:rPr lang="en-US" sz="6000" b="1" dirty="0" smtClean="0">
                <a:solidFill>
                  <a:schemeClr val="accent6"/>
                </a:solidFill>
              </a:rPr>
              <a:t> </a:t>
            </a:r>
            <a:r>
              <a:rPr lang="en-US" sz="6000" b="1" dirty="0" err="1" smtClean="0">
                <a:solidFill>
                  <a:schemeClr val="accent6"/>
                </a:solidFill>
              </a:rPr>
              <a:t>করি</a:t>
            </a:r>
            <a:r>
              <a:rPr lang="en-US" sz="6000" b="1" dirty="0" smtClean="0">
                <a:solidFill>
                  <a:schemeClr val="accent6"/>
                </a:solidFill>
              </a:rPr>
              <a:t>  </a:t>
            </a:r>
            <a:endParaRPr lang="en-US" sz="6000" b="1" dirty="0">
              <a:solidFill>
                <a:schemeClr val="accent6"/>
              </a:solidFill>
            </a:endParaRPr>
          </a:p>
        </p:txBody>
      </p:sp>
      <p:pic>
        <p:nvPicPr>
          <p:cNvPr id="4" name="Content Placeholder 3" descr="ঊনসত্তরের গণ অভ্যুল্থান এর ইতিহা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219200"/>
            <a:ext cx="8686800" cy="5257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ঊনসত্তরের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গণঅভ্যূল্থান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rgbClr val="00B050"/>
                </a:solidFill>
              </a:rPr>
              <a:t>জেনারেল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আইয়ুব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খানের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পতনের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লক্ষ্যে</a:t>
            </a:r>
            <a:r>
              <a:rPr lang="en-US" sz="2800" dirty="0" smtClean="0">
                <a:solidFill>
                  <a:srgbClr val="00B050"/>
                </a:solidFill>
              </a:rPr>
              <a:t> ১৯৬৯ </a:t>
            </a:r>
            <a:r>
              <a:rPr lang="en-US" sz="2800" dirty="0" err="1" smtClean="0">
                <a:solidFill>
                  <a:srgbClr val="00B050"/>
                </a:solidFill>
              </a:rPr>
              <a:t>সালের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জানুয়ারিতে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ছাত্রলীগ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</a:rPr>
              <a:t>ছাত্রইউনিয়ন</a:t>
            </a:r>
            <a:r>
              <a:rPr lang="en-US" sz="2800" dirty="0" smtClean="0">
                <a:solidFill>
                  <a:srgbClr val="00B050"/>
                </a:solidFill>
              </a:rPr>
              <a:t> ও </a:t>
            </a:r>
            <a:r>
              <a:rPr lang="en-US" sz="2800" dirty="0" err="1" smtClean="0">
                <a:solidFill>
                  <a:srgbClr val="00B050"/>
                </a:solidFill>
              </a:rPr>
              <a:t>জাতীয়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ছাত্র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ফেডারেশন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ঐক্যবদ্ধ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হয়ে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একটি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সর্বদলীয়</a:t>
            </a:r>
            <a:r>
              <a:rPr lang="en-US" sz="2800" dirty="0" smtClean="0">
                <a:solidFill>
                  <a:srgbClr val="00B050"/>
                </a:solidFill>
              </a:rPr>
              <a:t> ‘</a:t>
            </a:r>
            <a:r>
              <a:rPr lang="en-US" sz="2800" dirty="0" err="1" smtClean="0">
                <a:solidFill>
                  <a:srgbClr val="00B050"/>
                </a:solidFill>
              </a:rPr>
              <a:t>ছাত্র-সংগ্রাম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পরিষদ</a:t>
            </a:r>
            <a:r>
              <a:rPr lang="en-US" sz="2800" dirty="0" smtClean="0">
                <a:solidFill>
                  <a:srgbClr val="00B050"/>
                </a:solidFill>
              </a:rPr>
              <a:t>’ </a:t>
            </a:r>
            <a:r>
              <a:rPr lang="en-US" sz="2800" dirty="0" err="1" smtClean="0">
                <a:solidFill>
                  <a:srgbClr val="00B050"/>
                </a:solidFill>
              </a:rPr>
              <a:t>গঠন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করে</a:t>
            </a:r>
            <a:r>
              <a:rPr lang="en-US" sz="2800" dirty="0" smtClean="0">
                <a:solidFill>
                  <a:srgbClr val="00B050"/>
                </a:solidFill>
              </a:rPr>
              <a:t>।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chemeClr val="accent2"/>
                </a:solidFill>
              </a:rPr>
              <a:t>ছাত্র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সংগ্রাম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পরিষদের</a:t>
            </a:r>
            <a:r>
              <a:rPr lang="en-US" sz="2800" dirty="0" smtClean="0">
                <a:solidFill>
                  <a:schemeClr val="accent2"/>
                </a:solidFill>
              </a:rPr>
              <a:t>  ১১দফা </a:t>
            </a:r>
            <a:r>
              <a:rPr lang="en-US" sz="2800" dirty="0" err="1" smtClean="0">
                <a:solidFill>
                  <a:schemeClr val="accent2"/>
                </a:solidFill>
              </a:rPr>
              <a:t>আওয়ামী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লীগের</a:t>
            </a:r>
            <a:r>
              <a:rPr lang="en-US" sz="2800" dirty="0" smtClean="0">
                <a:solidFill>
                  <a:schemeClr val="accent2"/>
                </a:solidFill>
              </a:rPr>
              <a:t> ৬দফা </a:t>
            </a:r>
            <a:r>
              <a:rPr lang="en-US" sz="2800" dirty="0" err="1" smtClean="0">
                <a:solidFill>
                  <a:schemeClr val="accent2"/>
                </a:solidFill>
              </a:rPr>
              <a:t>সম্মিলিত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দাবি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আদায়ের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লক্ষ্যে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ছাত্র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আন্দোলন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শুরু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হয়</a:t>
            </a:r>
            <a:r>
              <a:rPr lang="en-US" sz="2800" dirty="0" smtClean="0">
                <a:solidFill>
                  <a:schemeClr val="accent2"/>
                </a:solidFill>
              </a:rPr>
              <a:t> ।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</a:rPr>
              <a:t>১৯৬৯ </a:t>
            </a:r>
            <a:r>
              <a:rPr lang="en-US" sz="2800" dirty="0" err="1" smtClean="0">
                <a:solidFill>
                  <a:srgbClr val="00B0F0"/>
                </a:solidFill>
              </a:rPr>
              <a:t>মালের</a:t>
            </a:r>
            <a:r>
              <a:rPr lang="en-US" sz="2800" dirty="0" smtClean="0">
                <a:solidFill>
                  <a:srgbClr val="00B0F0"/>
                </a:solidFill>
              </a:rPr>
              <a:t> ২০শে </a:t>
            </a:r>
            <a:r>
              <a:rPr lang="en-US" sz="2800" dirty="0" err="1" smtClean="0">
                <a:solidFill>
                  <a:srgbClr val="00B0F0"/>
                </a:solidFill>
              </a:rPr>
              <a:t>জানুয়ারী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য়াকায়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ছাত্র-জনতার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মিছিলে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পুরিশ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নির্বিকচারে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গুলি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কচালালে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ঢাকা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বিশ্ববিদ্যালয়ের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ইতিহাস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বিভাগের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ছাত্র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আসাদুজ্জামান</a:t>
            </a:r>
            <a:r>
              <a:rPr lang="en-US" sz="2800" dirty="0" smtClean="0">
                <a:solidFill>
                  <a:srgbClr val="00B0F0"/>
                </a:solidFill>
              </a:rPr>
              <a:t> (</a:t>
            </a:r>
            <a:r>
              <a:rPr lang="en-US" sz="2800" dirty="0" err="1" smtClean="0">
                <a:solidFill>
                  <a:srgbClr val="00B0F0"/>
                </a:solidFill>
              </a:rPr>
              <a:t>আসাদ</a:t>
            </a:r>
            <a:r>
              <a:rPr lang="en-US" sz="2800" dirty="0" smtClean="0">
                <a:solidFill>
                  <a:srgbClr val="00B0F0"/>
                </a:solidFill>
              </a:rPr>
              <a:t>) </a:t>
            </a:r>
            <a:r>
              <a:rPr lang="en-US" sz="2800" dirty="0" err="1" smtClean="0">
                <a:solidFill>
                  <a:srgbClr val="00B0F0"/>
                </a:solidFill>
              </a:rPr>
              <a:t>নিহত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হয়</a:t>
            </a:r>
            <a:r>
              <a:rPr lang="en-US" sz="2800" dirty="0" smtClean="0">
                <a:solidFill>
                  <a:srgbClr val="00B0F0"/>
                </a:solidFill>
              </a:rPr>
              <a:t> । </a:t>
            </a:r>
            <a:r>
              <a:rPr lang="en-US" sz="2800" dirty="0" err="1" smtClean="0">
                <a:solidFill>
                  <a:srgbClr val="00B0F0"/>
                </a:solidFill>
              </a:rPr>
              <a:t>আসাদ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নিহত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হওয়ার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পর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এই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আন্দোলন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গণঅভ্যুল্থানে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পরিণত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হয়</a:t>
            </a:r>
            <a:r>
              <a:rPr lang="en-US" sz="2800" dirty="0" smtClean="0">
                <a:solidFill>
                  <a:srgbClr val="00B0F0"/>
                </a:solidFill>
              </a:rPr>
              <a:t> ।                                                                                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C00000"/>
                </a:solidFill>
              </a:rPr>
              <a:t>১৯৬৯ </a:t>
            </a:r>
            <a:r>
              <a:rPr lang="en-US" sz="2800" dirty="0" err="1" smtClean="0">
                <a:solidFill>
                  <a:srgbClr val="C00000"/>
                </a:solidFill>
              </a:rPr>
              <a:t>এর</a:t>
            </a:r>
            <a:r>
              <a:rPr lang="en-US" sz="2800" dirty="0" smtClean="0">
                <a:solidFill>
                  <a:srgbClr val="C00000"/>
                </a:solidFill>
              </a:rPr>
              <a:t> ১৫ই </a:t>
            </a:r>
            <a:r>
              <a:rPr lang="en-US" sz="2800" dirty="0" err="1" smtClean="0">
                <a:solidFill>
                  <a:srgbClr val="C00000"/>
                </a:solidFill>
              </a:rPr>
              <a:t>ফেব্রুয়ারি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আগরতলা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মামলার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অন্যতম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আসামি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সাজেূন্ট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জহুরুল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হককে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ঢাকার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কুর্মিটোলা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ক্যান্টনমেন্টে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বন্দি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অবস্থায়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গুলি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করে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হত্যা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করা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হয়</a:t>
            </a:r>
            <a:r>
              <a:rPr lang="en-US" sz="2800" dirty="0" smtClean="0">
                <a:solidFill>
                  <a:srgbClr val="C00000"/>
                </a:solidFill>
              </a:rPr>
              <a:t> ।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</a:rPr>
              <a:t> ১৬ ই  </a:t>
            </a:r>
            <a:r>
              <a:rPr lang="en-US" sz="2800" dirty="0" err="1" smtClean="0">
                <a:solidFill>
                  <a:srgbClr val="00B0F0"/>
                </a:solidFill>
              </a:rPr>
              <a:t>ফেব্রুয়ারি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পাকিস্তানি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সৈন্যরা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রাজশাহী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বিশ্ববিদ্যালয়ের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অধ্যাপক</a:t>
            </a:r>
            <a:r>
              <a:rPr lang="en-US" sz="2800" dirty="0" smtClean="0">
                <a:solidFill>
                  <a:srgbClr val="00B0F0"/>
                </a:solidFill>
              </a:rPr>
              <a:t> ড. </a:t>
            </a:r>
            <a:r>
              <a:rPr lang="en-US" sz="2800" dirty="0" err="1" smtClean="0">
                <a:solidFill>
                  <a:srgbClr val="00B0F0"/>
                </a:solidFill>
              </a:rPr>
              <a:t>শামসুজ্জোহাকে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নির্মম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ভাবে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হত্যা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করে</a:t>
            </a:r>
            <a:r>
              <a:rPr lang="en-US" sz="2800" dirty="0" smtClean="0">
                <a:solidFill>
                  <a:srgbClr val="00B0F0"/>
                </a:solidFill>
              </a:rPr>
              <a:t> । </a:t>
            </a:r>
            <a:r>
              <a:rPr lang="en-US" sz="2800" dirty="0" err="1" smtClean="0">
                <a:solidFill>
                  <a:srgbClr val="00B0F0"/>
                </a:solidFill>
              </a:rPr>
              <a:t>এই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সব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খবর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সারা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দেশে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বিক্ষোভের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আগুন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জ্বলে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উঠে</a:t>
            </a:r>
            <a:r>
              <a:rPr lang="en-US" sz="2800" dirty="0" smtClean="0">
                <a:solidFill>
                  <a:srgbClr val="00B0F0"/>
                </a:solidFill>
              </a:rPr>
              <a:t>।                                                                               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rgbClr val="FF0000"/>
                </a:solidFill>
              </a:rPr>
              <a:t>সামরিক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সরকার</a:t>
            </a:r>
            <a:r>
              <a:rPr lang="en-US" sz="2800" dirty="0" smtClean="0">
                <a:solidFill>
                  <a:srgbClr val="FF0000"/>
                </a:solidFill>
              </a:rPr>
              <a:t> ১৯৬৯ </a:t>
            </a:r>
            <a:r>
              <a:rPr lang="en-US" sz="2800" dirty="0" err="1" smtClean="0">
                <a:solidFill>
                  <a:srgbClr val="FF0000"/>
                </a:solidFill>
              </a:rPr>
              <a:t>সালের</a:t>
            </a:r>
            <a:r>
              <a:rPr lang="en-US" sz="2800" dirty="0" smtClean="0">
                <a:solidFill>
                  <a:srgbClr val="FF0000"/>
                </a:solidFill>
              </a:rPr>
              <a:t> ২২শে </a:t>
            </a:r>
            <a:r>
              <a:rPr lang="en-US" sz="2800" dirty="0" err="1" smtClean="0">
                <a:solidFill>
                  <a:srgbClr val="FF0000"/>
                </a:solidFill>
              </a:rPr>
              <a:t>ফেব্রুয়ারি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আগরতল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মামলা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প্রত্যাহার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করে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রাজবন্দিদের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নি:শর্ত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মুক্তি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দেওয়ার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ঘোষণা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দিতে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বাধ্য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হয়</a:t>
            </a:r>
            <a:r>
              <a:rPr lang="en-US" sz="2800" dirty="0" smtClean="0">
                <a:solidFill>
                  <a:srgbClr val="FF0000"/>
                </a:solidFill>
              </a:rPr>
              <a:t> ।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কোনো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উপায়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খুজেঁ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নাপেূে</a:t>
            </a:r>
            <a:r>
              <a:rPr lang="en-US" sz="2800" dirty="0" smtClean="0">
                <a:solidFill>
                  <a:srgbClr val="0070C0"/>
                </a:solidFill>
              </a:rPr>
              <a:t> ২৫শে </a:t>
            </a:r>
            <a:r>
              <a:rPr lang="en-US" sz="2800" dirty="0" err="1" smtClean="0">
                <a:solidFill>
                  <a:srgbClr val="0070C0"/>
                </a:solidFill>
              </a:rPr>
              <a:t>মার্চ</a:t>
            </a:r>
            <a:r>
              <a:rPr lang="en-US" sz="2800" dirty="0" smtClean="0">
                <a:solidFill>
                  <a:srgbClr val="0070C0"/>
                </a:solidFill>
              </a:rPr>
              <a:t> ১৯৬৯সালে </a:t>
            </a:r>
            <a:r>
              <a:rPr lang="en-US" sz="2800" dirty="0" err="1" smtClean="0">
                <a:solidFill>
                  <a:srgbClr val="0070C0"/>
                </a:solidFill>
              </a:rPr>
              <a:t>জেনারেল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আইয়ূব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খান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তার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সেনাপ্রধান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জেনারেল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ইয়াহিয়া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খান-এর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হাতে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ক্ষমতা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হস্তান্তর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করে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পদত্যাগ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করতে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বাধ্য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হন</a:t>
            </a:r>
            <a:r>
              <a:rPr lang="en-US" sz="2800" dirty="0" smtClean="0">
                <a:solidFill>
                  <a:srgbClr val="0070C0"/>
                </a:solidFill>
              </a:rPr>
              <a:t> । </a:t>
            </a:r>
            <a:r>
              <a:rPr lang="en-US" sz="2800" dirty="0" err="1" smtClean="0">
                <a:solidFill>
                  <a:srgbClr val="0070C0"/>
                </a:solidFill>
              </a:rPr>
              <a:t>বাংলার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ছাত্র-জনতা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এভাবেই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তাদের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সফলতা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লাভ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করে</a:t>
            </a:r>
            <a:r>
              <a:rPr lang="en-US" sz="2800" dirty="0" smtClean="0">
                <a:solidFill>
                  <a:srgbClr val="0070C0"/>
                </a:solidFill>
              </a:rPr>
              <a:t> ।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ঊনসত্তরের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গণঅভ্যূল্থান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chemeClr val="accent2"/>
                </a:solidFill>
              </a:rPr>
              <a:t>দলীয়</a:t>
            </a:r>
            <a:r>
              <a:rPr lang="en-US" sz="6000" b="1" dirty="0" smtClean="0">
                <a:solidFill>
                  <a:schemeClr val="accent2"/>
                </a:solidFill>
              </a:rPr>
              <a:t> </a:t>
            </a:r>
            <a:r>
              <a:rPr lang="en-US" sz="6000" b="1" dirty="0" err="1" smtClean="0">
                <a:solidFill>
                  <a:schemeClr val="accent2"/>
                </a:solidFill>
              </a:rPr>
              <a:t>কাজ</a:t>
            </a:r>
            <a:r>
              <a:rPr lang="en-US" sz="6000" b="1" dirty="0" smtClean="0">
                <a:solidFill>
                  <a:schemeClr val="accent2"/>
                </a:solidFill>
              </a:rPr>
              <a:t> 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pic>
        <p:nvPicPr>
          <p:cNvPr id="5" name="Content Placeholder 4" descr="দলিয় কাজ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219200"/>
            <a:ext cx="8305800" cy="388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609600" y="52578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B0F0"/>
                </a:solidFill>
              </a:rPr>
              <a:t>গণঅভ্যূ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ছাত্র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সমাজের</a:t>
            </a:r>
            <a:r>
              <a:rPr lang="en-US" sz="4000" b="1" dirty="0" smtClean="0">
                <a:solidFill>
                  <a:srgbClr val="00B0F0"/>
                </a:solidFill>
              </a:rPr>
              <a:t>  </a:t>
            </a:r>
            <a:r>
              <a:rPr lang="en-US" sz="4000" b="1" dirty="0" err="1" smtClean="0">
                <a:solidFill>
                  <a:srgbClr val="00B0F0"/>
                </a:solidFill>
              </a:rPr>
              <a:t>ভুমিকা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সংক্ষেপে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বর্ণনা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কর</a:t>
            </a:r>
            <a:r>
              <a:rPr lang="en-US" sz="4000" b="1" dirty="0" smtClean="0">
                <a:solidFill>
                  <a:srgbClr val="00B0F0"/>
                </a:solidFill>
              </a:rPr>
              <a:t>  ।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7300" b="1" dirty="0" err="1" smtClean="0">
                <a:solidFill>
                  <a:srgbClr val="C00000"/>
                </a:solidFill>
              </a:rPr>
              <a:t>মূল্যায়ন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5562600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১।আগর </a:t>
            </a:r>
            <a:r>
              <a:rPr lang="en-US" dirty="0" err="1" smtClean="0">
                <a:solidFill>
                  <a:srgbClr val="00B0F0"/>
                </a:solidFill>
              </a:rPr>
              <a:t>তলা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মামলা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কত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সালে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দায়ের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করা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হয়</a:t>
            </a:r>
            <a:r>
              <a:rPr lang="en-US" dirty="0" smtClean="0">
                <a:solidFill>
                  <a:srgbClr val="00B0F0"/>
                </a:solidFill>
              </a:rPr>
              <a:t> ?    </a:t>
            </a:r>
            <a:r>
              <a:rPr lang="en-US" dirty="0" smtClean="0">
                <a:solidFill>
                  <a:srgbClr val="FF0000"/>
                </a:solidFill>
              </a:rPr>
              <a:t> (ক) ১৯৬৫ (খ) ১৯৬৮ (গ) ১৯৬৯ (ঘ) ১৯৭০                                           </a:t>
            </a:r>
            <a:r>
              <a:rPr lang="en-US" dirty="0" smtClean="0">
                <a:solidFill>
                  <a:srgbClr val="00B050"/>
                </a:solidFill>
              </a:rPr>
              <a:t>২। </a:t>
            </a:r>
            <a:r>
              <a:rPr lang="en-US" dirty="0" err="1" smtClean="0">
                <a:solidFill>
                  <a:srgbClr val="00B050"/>
                </a:solidFill>
              </a:rPr>
              <a:t>আগর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তলা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মামলার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প্রকৃত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উদ্দেশ্য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ছিল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কি</a:t>
            </a:r>
            <a:r>
              <a:rPr lang="en-US" dirty="0" smtClean="0">
                <a:solidFill>
                  <a:srgbClr val="00B050"/>
                </a:solidFill>
              </a:rPr>
              <a:t> ? </a:t>
            </a:r>
            <a:r>
              <a:rPr lang="en-US" dirty="0" smtClean="0">
                <a:solidFill>
                  <a:srgbClr val="C00000"/>
                </a:solidFill>
              </a:rPr>
              <a:t>(ক) </a:t>
            </a:r>
            <a:r>
              <a:rPr lang="en-US" dirty="0" err="1" smtClean="0">
                <a:solidFill>
                  <a:srgbClr val="C00000"/>
                </a:solidFill>
              </a:rPr>
              <a:t>নেতৃবৃন্দকে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কারা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রুদ্ধ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করা</a:t>
            </a:r>
            <a:r>
              <a:rPr lang="en-US" dirty="0" smtClean="0">
                <a:solidFill>
                  <a:srgbClr val="C00000"/>
                </a:solidFill>
              </a:rPr>
              <a:t>                                </a:t>
            </a:r>
            <a:r>
              <a:rPr lang="en-US" dirty="0" smtClean="0">
                <a:solidFill>
                  <a:srgbClr val="00B0F0"/>
                </a:solidFill>
              </a:rPr>
              <a:t>(খ) ভাষা </a:t>
            </a:r>
            <a:r>
              <a:rPr lang="en-US" dirty="0" err="1" smtClean="0">
                <a:solidFill>
                  <a:srgbClr val="00B0F0"/>
                </a:solidFill>
              </a:rPr>
              <a:t>আন্দোলন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দমন</a:t>
            </a:r>
            <a:r>
              <a:rPr lang="en-US" dirty="0" smtClean="0">
                <a:solidFill>
                  <a:srgbClr val="00B0F0"/>
                </a:solidFill>
              </a:rPr>
              <a:t>                                            </a:t>
            </a:r>
            <a:r>
              <a:rPr lang="en-US" dirty="0" smtClean="0">
                <a:solidFill>
                  <a:srgbClr val="C00000"/>
                </a:solidFill>
              </a:rPr>
              <a:t>(গ) </a:t>
            </a:r>
            <a:r>
              <a:rPr lang="en-US" dirty="0" err="1" smtClean="0">
                <a:solidFill>
                  <a:srgbClr val="C00000"/>
                </a:solidFill>
              </a:rPr>
              <a:t>যুক্ত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ফ্রন্টকে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দমন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করা</a:t>
            </a:r>
            <a:r>
              <a:rPr lang="en-US" dirty="0" smtClean="0">
                <a:solidFill>
                  <a:srgbClr val="C00000"/>
                </a:solidFill>
              </a:rPr>
              <a:t>                                        </a:t>
            </a:r>
            <a:r>
              <a:rPr lang="en-US" dirty="0" smtClean="0">
                <a:solidFill>
                  <a:srgbClr val="00B0F0"/>
                </a:solidFill>
              </a:rPr>
              <a:t>(ঘ) </a:t>
            </a:r>
            <a:r>
              <a:rPr lang="en-US" dirty="0" err="1" smtClean="0">
                <a:solidFill>
                  <a:srgbClr val="00B0F0"/>
                </a:solidFill>
              </a:rPr>
              <a:t>ছয়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দফা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আন্দোলন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দমন</a:t>
            </a:r>
            <a:r>
              <a:rPr lang="en-US" dirty="0" smtClean="0">
                <a:solidFill>
                  <a:srgbClr val="00B0F0"/>
                </a:solidFill>
              </a:rPr>
              <a:t>                                                             </a:t>
            </a:r>
            <a:r>
              <a:rPr lang="en-US" dirty="0" smtClean="0">
                <a:solidFill>
                  <a:srgbClr val="00B050"/>
                </a:solidFill>
              </a:rPr>
              <a:t>৩। </a:t>
            </a:r>
            <a:r>
              <a:rPr lang="en-US" dirty="0" err="1" smtClean="0">
                <a:solidFill>
                  <a:srgbClr val="00B050"/>
                </a:solidFill>
              </a:rPr>
              <a:t>কাদের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তীব্র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আন্দোলনের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মুখে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সরকার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আগরতলা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মামলা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প্রত্যাহার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করেন</a:t>
            </a:r>
            <a:r>
              <a:rPr lang="en-US" dirty="0" smtClean="0">
                <a:solidFill>
                  <a:srgbClr val="00B050"/>
                </a:solidFill>
              </a:rPr>
              <a:t> ?                       </a:t>
            </a:r>
            <a:r>
              <a:rPr lang="en-US" dirty="0" smtClean="0">
                <a:solidFill>
                  <a:schemeClr val="accent2"/>
                </a:solidFill>
              </a:rPr>
              <a:t>(ক) </a:t>
            </a:r>
            <a:r>
              <a:rPr lang="en-US" dirty="0" err="1" smtClean="0">
                <a:solidFill>
                  <a:schemeClr val="accent2"/>
                </a:solidFill>
              </a:rPr>
              <a:t>বুদ্ধিজীবীদের</a:t>
            </a:r>
            <a:r>
              <a:rPr lang="en-US" dirty="0" smtClean="0">
                <a:solidFill>
                  <a:schemeClr val="accent2"/>
                </a:solidFill>
              </a:rPr>
              <a:t>                    (খ) </a:t>
            </a:r>
            <a:r>
              <a:rPr lang="en-US" dirty="0" err="1" smtClean="0">
                <a:solidFill>
                  <a:schemeClr val="accent2"/>
                </a:solidFill>
              </a:rPr>
              <a:t>ছাত্রদের</a:t>
            </a:r>
            <a:r>
              <a:rPr lang="en-US" dirty="0" smtClean="0">
                <a:solidFill>
                  <a:schemeClr val="accent2"/>
                </a:solidFill>
              </a:rPr>
              <a:t>                                   (গ) </a:t>
            </a:r>
            <a:r>
              <a:rPr lang="en-US" dirty="0" err="1" smtClean="0">
                <a:solidFill>
                  <a:schemeClr val="accent2"/>
                </a:solidFill>
              </a:rPr>
              <a:t>নেতৃবৃন্দের</a:t>
            </a:r>
            <a:r>
              <a:rPr lang="en-US" dirty="0" smtClean="0">
                <a:solidFill>
                  <a:schemeClr val="accent2"/>
                </a:solidFill>
              </a:rPr>
              <a:t>                         (ঘ) </a:t>
            </a:r>
            <a:r>
              <a:rPr lang="en-US" dirty="0" err="1" smtClean="0">
                <a:solidFill>
                  <a:schemeClr val="accent2"/>
                </a:solidFill>
              </a:rPr>
              <a:t>রাজনীতিবিদদের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1676400"/>
            <a:ext cx="1828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4114800"/>
            <a:ext cx="4724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57800" y="5562600"/>
            <a:ext cx="2133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0" y="1295400"/>
            <a:ext cx="9144000" cy="5181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৪</a:t>
            </a:r>
            <a:r>
              <a:rPr lang="en-US" sz="4000" dirty="0" smtClean="0">
                <a:solidFill>
                  <a:srgbClr val="C00000"/>
                </a:solidFill>
              </a:rPr>
              <a:t>। </a:t>
            </a:r>
            <a:r>
              <a:rPr lang="en-US" sz="4000" dirty="0" err="1" smtClean="0">
                <a:solidFill>
                  <a:srgbClr val="C00000"/>
                </a:solidFill>
              </a:rPr>
              <a:t>সর্বদলীয়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ছাত্র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সংগ্রাম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পরিষদ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কত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সালে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গঠন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করা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হয়</a:t>
            </a:r>
            <a:r>
              <a:rPr lang="en-US" sz="4000" dirty="0" smtClean="0">
                <a:solidFill>
                  <a:srgbClr val="C00000"/>
                </a:solidFill>
              </a:rPr>
              <a:t> ? </a:t>
            </a:r>
          </a:p>
          <a:p>
            <a:pPr>
              <a:buNone/>
            </a:pPr>
            <a:r>
              <a:rPr lang="en-US" sz="4000" dirty="0" smtClean="0"/>
              <a:t>  </a:t>
            </a:r>
            <a:r>
              <a:rPr lang="en-US" sz="4000" dirty="0" smtClean="0">
                <a:solidFill>
                  <a:srgbClr val="00B0F0"/>
                </a:solidFill>
              </a:rPr>
              <a:t>(ক) ১৯৬৬ (খ) ১৯৬৭ (গ) ১৯৬৮ (ঘ) ১৯৬৯         </a:t>
            </a:r>
            <a:r>
              <a:rPr lang="en-US" sz="4000" dirty="0" smtClean="0">
                <a:solidFill>
                  <a:schemeClr val="accent2"/>
                </a:solidFill>
              </a:rPr>
              <a:t>৫। </a:t>
            </a:r>
            <a:r>
              <a:rPr lang="en-US" sz="4000" dirty="0" err="1" smtClean="0">
                <a:solidFill>
                  <a:schemeClr val="accent2"/>
                </a:solidFill>
              </a:rPr>
              <a:t>ছাত্ররা</a:t>
            </a:r>
            <a:r>
              <a:rPr lang="en-US" sz="4000" dirty="0" smtClean="0">
                <a:solidFill>
                  <a:schemeClr val="accent2"/>
                </a:solidFill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</a:rPr>
              <a:t>কত</a:t>
            </a:r>
            <a:r>
              <a:rPr lang="en-US" sz="4000" dirty="0" smtClean="0">
                <a:solidFill>
                  <a:schemeClr val="accent2"/>
                </a:solidFill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</a:rPr>
              <a:t>দফা</a:t>
            </a:r>
            <a:r>
              <a:rPr lang="en-US" sz="4000" dirty="0" smtClean="0">
                <a:solidFill>
                  <a:schemeClr val="accent2"/>
                </a:solidFill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</a:rPr>
              <a:t>দাবি</a:t>
            </a:r>
            <a:r>
              <a:rPr lang="en-US" sz="4000" dirty="0" smtClean="0">
                <a:solidFill>
                  <a:schemeClr val="accent2"/>
                </a:solidFill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</a:rPr>
              <a:t>আদায়ের</a:t>
            </a:r>
            <a:r>
              <a:rPr lang="en-US" sz="4000" dirty="0" smtClean="0">
                <a:solidFill>
                  <a:schemeClr val="accent2"/>
                </a:solidFill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</a:rPr>
              <a:t>লক্ষ্যে</a:t>
            </a:r>
            <a:r>
              <a:rPr lang="en-US" sz="4000" dirty="0" smtClean="0">
                <a:solidFill>
                  <a:schemeClr val="accent2"/>
                </a:solidFill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</a:rPr>
              <a:t>আন্দোলন</a:t>
            </a:r>
            <a:r>
              <a:rPr lang="en-US" sz="4000" dirty="0" smtClean="0">
                <a:solidFill>
                  <a:schemeClr val="accent2"/>
                </a:solidFill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</a:rPr>
              <a:t>শুরু</a:t>
            </a:r>
            <a:r>
              <a:rPr lang="en-US" sz="4000" dirty="0" smtClean="0">
                <a:solidFill>
                  <a:schemeClr val="accent2"/>
                </a:solidFill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</a:rPr>
              <a:t>করে</a:t>
            </a:r>
            <a:r>
              <a:rPr lang="en-US" sz="4000" dirty="0" smtClean="0">
                <a:solidFill>
                  <a:schemeClr val="accent2"/>
                </a:solidFill>
              </a:rPr>
              <a:t> ?                                                </a:t>
            </a:r>
            <a:r>
              <a:rPr lang="en-US" sz="4000" dirty="0" smtClean="0">
                <a:solidFill>
                  <a:srgbClr val="00B0F0"/>
                </a:solidFill>
              </a:rPr>
              <a:t>(ক) ১১ </a:t>
            </a:r>
            <a:r>
              <a:rPr lang="en-US" sz="4000" dirty="0" err="1" smtClean="0">
                <a:solidFill>
                  <a:srgbClr val="00B0F0"/>
                </a:solidFill>
              </a:rPr>
              <a:t>দফ</a:t>
            </a:r>
            <a:r>
              <a:rPr lang="en-US" sz="4000" dirty="0" smtClean="0">
                <a:solidFill>
                  <a:srgbClr val="00B0F0"/>
                </a:solidFill>
              </a:rPr>
              <a:t> (খ) ১০ </a:t>
            </a:r>
            <a:r>
              <a:rPr lang="en-US" sz="4000" dirty="0" err="1" smtClean="0">
                <a:solidFill>
                  <a:srgbClr val="00B0F0"/>
                </a:solidFill>
              </a:rPr>
              <a:t>দফা</a:t>
            </a:r>
            <a:r>
              <a:rPr lang="en-US" sz="4000" dirty="0" smtClean="0">
                <a:solidFill>
                  <a:srgbClr val="00B0F0"/>
                </a:solidFill>
              </a:rPr>
              <a:t>(গ)  ৮ </a:t>
            </a:r>
            <a:r>
              <a:rPr lang="en-US" sz="4000" dirty="0" err="1" smtClean="0">
                <a:solidFill>
                  <a:srgbClr val="00B0F0"/>
                </a:solidFill>
              </a:rPr>
              <a:t>দফ</a:t>
            </a:r>
            <a:r>
              <a:rPr lang="en-US" sz="4000" dirty="0" smtClean="0">
                <a:solidFill>
                  <a:srgbClr val="00B0F0"/>
                </a:solidFill>
              </a:rPr>
              <a:t>(ঘ) ৬ </a:t>
            </a:r>
            <a:r>
              <a:rPr lang="en-US" sz="4000" dirty="0" err="1" smtClean="0">
                <a:solidFill>
                  <a:srgbClr val="00B0F0"/>
                </a:solidFill>
              </a:rPr>
              <a:t>দফা</a:t>
            </a:r>
            <a:r>
              <a:rPr lang="en-US" sz="4000" dirty="0" smtClean="0">
                <a:solidFill>
                  <a:srgbClr val="00B0F0"/>
                </a:solidFill>
              </a:rPr>
              <a:t>    </a:t>
            </a:r>
            <a:r>
              <a:rPr lang="en-US" sz="4000" dirty="0" smtClean="0">
                <a:solidFill>
                  <a:srgbClr val="FF0000"/>
                </a:solidFill>
              </a:rPr>
              <a:t>৬। ১৯৬৯ </a:t>
            </a:r>
            <a:r>
              <a:rPr lang="en-US" sz="4000" dirty="0" err="1" smtClean="0">
                <a:solidFill>
                  <a:srgbClr val="FF0000"/>
                </a:solidFill>
              </a:rPr>
              <a:t>সালের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কত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তারিখে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আগরতলা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মামলা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</a:rPr>
              <a:t>প্রত্যাহার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করে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নেওয়া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</a:rPr>
              <a:t>হয়</a:t>
            </a:r>
            <a:r>
              <a:rPr lang="en-US" sz="4000" dirty="0" smtClean="0">
                <a:solidFill>
                  <a:srgbClr val="FF0000"/>
                </a:solidFill>
              </a:rPr>
              <a:t> ?                                      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   </a:t>
            </a:r>
            <a:r>
              <a:rPr lang="en-US" sz="4000" dirty="0" smtClean="0">
                <a:solidFill>
                  <a:srgbClr val="00B0F0"/>
                </a:solidFill>
              </a:rPr>
              <a:t>(ক) ২০ </a:t>
            </a:r>
            <a:r>
              <a:rPr lang="en-US" sz="4000" dirty="0" err="1" smtClean="0">
                <a:solidFill>
                  <a:srgbClr val="00B0F0"/>
                </a:solidFill>
              </a:rPr>
              <a:t>শে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ফ্রব্রুয়ারি</a:t>
            </a:r>
            <a:r>
              <a:rPr lang="en-US" sz="4000" dirty="0" smtClean="0">
                <a:solidFill>
                  <a:srgbClr val="00B0F0"/>
                </a:solidFill>
              </a:rPr>
              <a:t> (খ) ২২ </a:t>
            </a:r>
            <a:r>
              <a:rPr lang="en-US" sz="4000" dirty="0" err="1" smtClean="0">
                <a:solidFill>
                  <a:srgbClr val="00B0F0"/>
                </a:solidFill>
              </a:rPr>
              <a:t>শে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ফ্রেব্রুয়ারি</a:t>
            </a:r>
            <a:r>
              <a:rPr lang="en-US" sz="4000" dirty="0" smtClean="0">
                <a:solidFill>
                  <a:srgbClr val="00B0F0"/>
                </a:solidFill>
              </a:rPr>
              <a:t>        </a:t>
            </a:r>
          </a:p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</a:rPr>
              <a:t>     (গ) ২৪ </a:t>
            </a:r>
            <a:r>
              <a:rPr lang="en-US" sz="4000" dirty="0" err="1" smtClean="0">
                <a:solidFill>
                  <a:srgbClr val="00B0F0"/>
                </a:solidFill>
              </a:rPr>
              <a:t>শে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ফ্রব্রুয়ারি</a:t>
            </a:r>
            <a:r>
              <a:rPr lang="en-US" sz="4000" dirty="0" smtClean="0">
                <a:solidFill>
                  <a:srgbClr val="00B0F0"/>
                </a:solidFill>
              </a:rPr>
              <a:t>   (ঘ) ২৬ </a:t>
            </a:r>
            <a:r>
              <a:rPr lang="en-US" sz="4000" dirty="0" err="1" smtClean="0">
                <a:solidFill>
                  <a:srgbClr val="00B0F0"/>
                </a:solidFill>
              </a:rPr>
              <a:t>শে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ফ্রব্রুয়ারি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1"/>
            <a:ext cx="502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00B0F0"/>
                </a:solidFill>
              </a:rPr>
              <a:t>মূল্যায়ন</a:t>
            </a:r>
            <a:endParaRPr lang="en-US" sz="7200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2362200"/>
            <a:ext cx="1981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3733800"/>
            <a:ext cx="1981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43400" y="5181600"/>
            <a:ext cx="4038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828800"/>
          </a:xfrm>
        </p:spPr>
        <p:txBody>
          <a:bodyPr/>
          <a:lstStyle/>
          <a:p>
            <a:r>
              <a:rPr lang="en-US" sz="9600" b="1" dirty="0" err="1" smtClean="0">
                <a:solidFill>
                  <a:schemeClr val="accent2"/>
                </a:solidFill>
              </a:rPr>
              <a:t>স্বাগতম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28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2"/>
                </a:solidFill>
              </a:rPr>
              <a:t>  </a:t>
            </a:r>
            <a:r>
              <a:rPr lang="en-US" sz="4800" b="1" dirty="0" err="1" smtClean="0">
                <a:solidFill>
                  <a:schemeClr val="accent2"/>
                </a:solidFill>
              </a:rPr>
              <a:t>মাল্টিমিডিয়া</a:t>
            </a:r>
            <a:r>
              <a:rPr lang="en-US" sz="4800" b="1" dirty="0" smtClean="0">
                <a:solidFill>
                  <a:schemeClr val="accent2"/>
                </a:solidFill>
              </a:rPr>
              <a:t> </a:t>
            </a:r>
            <a:r>
              <a:rPr lang="en-US" sz="4800" b="1" dirty="0" err="1" smtClean="0">
                <a:solidFill>
                  <a:schemeClr val="accent2"/>
                </a:solidFill>
              </a:rPr>
              <a:t>ক্লাসে</a:t>
            </a:r>
            <a:r>
              <a:rPr lang="en-US" sz="4800" b="1" dirty="0" smtClean="0">
                <a:solidFill>
                  <a:schemeClr val="accent2"/>
                </a:solidFill>
              </a:rPr>
              <a:t> </a:t>
            </a:r>
            <a:r>
              <a:rPr lang="en-US" sz="4800" b="1" dirty="0" err="1" smtClean="0">
                <a:solidFill>
                  <a:schemeClr val="accent2"/>
                </a:solidFill>
              </a:rPr>
              <a:t>সবাইকে</a:t>
            </a:r>
            <a:r>
              <a:rPr lang="en-US" sz="4800" b="1" dirty="0" smtClean="0">
                <a:solidFill>
                  <a:schemeClr val="accent2"/>
                </a:solidFill>
              </a:rPr>
              <a:t> </a:t>
            </a:r>
            <a:endParaRPr lang="en-US" sz="4800" dirty="0"/>
          </a:p>
        </p:txBody>
      </p:sp>
      <p:pic>
        <p:nvPicPr>
          <p:cNvPr id="5" name="Picture 4" descr="জাতীয় ফুল সাপল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1371600"/>
            <a:ext cx="8348133" cy="369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</a:rPr>
              <a:t>বাড়ির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কাজ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9530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</a:rPr>
              <a:t>১১  </a:t>
            </a:r>
            <a:r>
              <a:rPr lang="en-US" sz="3600" b="1" dirty="0" err="1" smtClean="0">
                <a:solidFill>
                  <a:srgbClr val="00B0F0"/>
                </a:solidFill>
              </a:rPr>
              <a:t>দফা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আন্দোলন</a:t>
            </a:r>
            <a:r>
              <a:rPr lang="en-US" sz="3600" b="1" dirty="0" smtClean="0">
                <a:solidFill>
                  <a:srgbClr val="00B0F0"/>
                </a:solidFill>
              </a:rPr>
              <a:t> ও  </a:t>
            </a:r>
            <a:r>
              <a:rPr lang="en-US" sz="3600" b="1" dirty="0" err="1" smtClean="0">
                <a:solidFill>
                  <a:srgbClr val="00B0F0"/>
                </a:solidFill>
              </a:rPr>
              <a:t>ঊনসত্তরের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গণ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অভ্যূল্থানের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ঘটনাবলী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সুন্দরভাবে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তালিকা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করে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আনবে</a:t>
            </a:r>
            <a:r>
              <a:rPr lang="en-US" sz="3600" b="1" dirty="0" smtClean="0">
                <a:solidFill>
                  <a:srgbClr val="00B0F0"/>
                </a:solidFill>
              </a:rPr>
              <a:t> । </a:t>
            </a:r>
            <a:endParaRPr lang="en-US" sz="3600" b="1" dirty="0">
              <a:solidFill>
                <a:srgbClr val="00B0F0"/>
              </a:solidFill>
            </a:endParaRPr>
          </a:p>
        </p:txBody>
      </p:sp>
      <p:pic>
        <p:nvPicPr>
          <p:cNvPr id="8" name="Content Placeholder 7" descr="home ico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1429871"/>
            <a:ext cx="4419600" cy="29897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</a:rPr>
              <a:t>মাল্টিমিডিয়া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ক্লাসে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সবাইকে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5" name="Content Placeholder 4" descr="ধন্যবাদ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46632"/>
            <a:ext cx="7391400" cy="46207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371600" y="2590800"/>
            <a:ext cx="6248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solidFill>
                  <a:srgbClr val="00B0F0"/>
                </a:solidFill>
              </a:rPr>
              <a:t>ধন্যবাদ</a:t>
            </a:r>
            <a:r>
              <a:rPr lang="en-US" sz="11500" dirty="0" smtClean="0"/>
              <a:t> 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481329"/>
            <a:ext cx="5257800" cy="331927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bn-IN" dirty="0" smtClean="0"/>
              <a:t>নামঃ মোঃ গোলজার হোসেন</a:t>
            </a:r>
          </a:p>
          <a:p>
            <a:pPr>
              <a:buNone/>
            </a:pPr>
            <a:r>
              <a:rPr lang="bn-IN" dirty="0" smtClean="0"/>
              <a:t>পদবীঃ সহঃ প্রধান শিক্ষক</a:t>
            </a:r>
          </a:p>
          <a:p>
            <a:pPr>
              <a:buNone/>
            </a:pPr>
            <a:r>
              <a:rPr lang="bn-IN" dirty="0" smtClean="0"/>
              <a:t>কর্মস্থলঃ</a:t>
            </a:r>
          </a:p>
          <a:p>
            <a:pPr>
              <a:buNone/>
            </a:pPr>
            <a:r>
              <a:rPr lang="bn-IN" sz="2400" i="1" dirty="0" smtClean="0"/>
              <a:t>সড়াবাড়িয়া উচ্চ বিদ্যালয়</a:t>
            </a:r>
          </a:p>
          <a:p>
            <a:pPr>
              <a:buNone/>
            </a:pPr>
            <a:r>
              <a:rPr lang="bn-IN" sz="2400" i="1" dirty="0" smtClean="0"/>
              <a:t>বেরুয়ান, আটঘরিয়া, পাবনা</a:t>
            </a:r>
          </a:p>
          <a:p>
            <a:pPr>
              <a:buNone/>
            </a:pPr>
            <a:r>
              <a:rPr lang="bn-IN" sz="2400" i="1" dirty="0" smtClean="0"/>
              <a:t>মোবাইলঃ +৮৮০১৩১৭৩০২৮৮২</a:t>
            </a:r>
          </a:p>
          <a:p>
            <a:pPr>
              <a:buNone/>
            </a:pPr>
            <a:r>
              <a:rPr lang="bn-IN" sz="2400" i="1" dirty="0" smtClean="0"/>
              <a:t>ইমেইলঃ </a:t>
            </a:r>
            <a:r>
              <a:rPr lang="en-US" sz="2000" i="1" dirty="0" smtClean="0"/>
              <a:t>goljarhossain64@gmail.com</a:t>
            </a:r>
            <a:endParaRPr lang="bn-IN" sz="2000" i="1" dirty="0" smtClean="0"/>
          </a:p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bn-IN" sz="7200" b="1" dirty="0" smtClean="0">
                <a:solidFill>
                  <a:schemeClr val="accent2"/>
                </a:solidFill>
              </a:rPr>
              <a:t>শিক্ষক পরিচিতি</a:t>
            </a:r>
            <a:endParaRPr lang="en-US" sz="7200" b="1" dirty="0">
              <a:solidFill>
                <a:schemeClr val="accent2"/>
              </a:solidFill>
            </a:endParaRPr>
          </a:p>
        </p:txBody>
      </p:sp>
      <p:pic>
        <p:nvPicPr>
          <p:cNvPr id="9" name="Picture 8" descr="বাবা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1524000"/>
            <a:ext cx="2849836" cy="3276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481329"/>
            <a:ext cx="5105400" cy="240487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bn-IN" dirty="0" smtClean="0"/>
              <a:t>শ্রেণিঃ সপ্তম (৭ম)</a:t>
            </a:r>
          </a:p>
          <a:p>
            <a:pPr algn="ctr">
              <a:buNone/>
            </a:pPr>
            <a:r>
              <a:rPr lang="bn-IN" sz="2400" dirty="0" smtClean="0"/>
              <a:t>বিষয়ঃ বাংলাদেশ ও বিশ্বপরিচয়</a:t>
            </a:r>
          </a:p>
          <a:p>
            <a:pPr algn="ctr">
              <a:buNone/>
            </a:pPr>
            <a:r>
              <a:rPr lang="bn-IN" sz="2400" dirty="0" smtClean="0"/>
              <a:t>অধ্যায়ঃ বাংলাদেশের স্বাধীনতা সংগ্রাম</a:t>
            </a:r>
            <a:endParaRPr lang="bn-IN" dirty="0" smtClean="0"/>
          </a:p>
          <a:p>
            <a:pPr algn="ctr">
              <a:buNone/>
            </a:pPr>
            <a:r>
              <a:rPr lang="bn-IN" sz="2400" dirty="0" smtClean="0"/>
              <a:t>পাঠ</a:t>
            </a:r>
            <a:r>
              <a:rPr lang="en-US" sz="2400" dirty="0" err="1" smtClean="0"/>
              <a:t>্যাং</a:t>
            </a:r>
            <a:r>
              <a:rPr lang="bn-IN" sz="2400" dirty="0" smtClean="0"/>
              <a:t>শঃ</a:t>
            </a:r>
            <a:r>
              <a:rPr lang="en-US" sz="2400" dirty="0" smtClean="0"/>
              <a:t> </a:t>
            </a:r>
            <a:r>
              <a:rPr lang="en-US" sz="2400" dirty="0" err="1" smtClean="0"/>
              <a:t>ঐতিহাসিক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আগর</a:t>
            </a:r>
            <a:r>
              <a:rPr lang="en-US" sz="2400" dirty="0" smtClean="0"/>
              <a:t> </a:t>
            </a:r>
            <a:r>
              <a:rPr lang="en-US" sz="2400" dirty="0" err="1" smtClean="0"/>
              <a:t>তলা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মামলা</a:t>
            </a:r>
            <a:r>
              <a:rPr lang="en-US" sz="2400" dirty="0" smtClean="0"/>
              <a:t> ও </a:t>
            </a:r>
            <a:r>
              <a:rPr lang="en-US" sz="2400" dirty="0" err="1" smtClean="0"/>
              <a:t>ঊনসত্তরের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গণঅভ্যূত্থান</a:t>
            </a:r>
            <a:r>
              <a:rPr lang="en-US" sz="2400" dirty="0" smtClean="0"/>
              <a:t>  </a:t>
            </a:r>
          </a:p>
          <a:p>
            <a:pPr algn="ctr">
              <a:buNone/>
            </a:pPr>
            <a:r>
              <a:rPr lang="en-US" b="1" dirty="0" err="1" smtClean="0"/>
              <a:t>পাঠ</a:t>
            </a:r>
            <a:r>
              <a:rPr lang="en-US" b="1" dirty="0" smtClean="0"/>
              <a:t>- ৪ ও ৫</a:t>
            </a: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r>
              <a:rPr lang="bn-IN" sz="8800" b="1" dirty="0" smtClean="0">
                <a:solidFill>
                  <a:schemeClr val="accent2"/>
                </a:solidFill>
              </a:rPr>
              <a:t>পাঠ</a:t>
            </a:r>
            <a:r>
              <a:rPr lang="bn-IN" sz="6600" b="1" dirty="0" smtClean="0">
                <a:solidFill>
                  <a:schemeClr val="accent2"/>
                </a:solidFill>
              </a:rPr>
              <a:t> </a:t>
            </a:r>
            <a:r>
              <a:rPr lang="bn-IN" sz="8000" b="1" dirty="0" smtClean="0">
                <a:solidFill>
                  <a:schemeClr val="accent2"/>
                </a:solidFill>
              </a:rPr>
              <a:t>পরিচিতি</a:t>
            </a:r>
            <a:endParaRPr lang="en-US" sz="5400" b="1" dirty="0">
              <a:solidFill>
                <a:schemeClr val="accent2"/>
              </a:solidFill>
            </a:endParaRPr>
          </a:p>
        </p:txBody>
      </p:sp>
      <p:pic>
        <p:nvPicPr>
          <p:cNvPr id="6" name="Picture 5" descr="বাবা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524000"/>
            <a:ext cx="328982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4572000"/>
            <a:ext cx="5105400" cy="6858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bn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সময়ঃ</a:t>
            </a:r>
            <a:r>
              <a:rPr kumimoji="0" lang="bn-IN" sz="27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৪০ মিনিট</a:t>
            </a:r>
            <a:endParaRPr kumimoji="0" lang="bn-IN" sz="27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নীচের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ছবি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লক্ষ্য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করি</a:t>
            </a:r>
            <a:r>
              <a:rPr lang="en-US" sz="5400" b="1" dirty="0" smtClean="0">
                <a:solidFill>
                  <a:srgbClr val="C00000"/>
                </a:solidFill>
              </a:rPr>
              <a:t>  </a:t>
            </a:r>
            <a:endParaRPr lang="en-US" sz="5400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 descr="আগর তলা মামল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371600"/>
            <a:ext cx="8709573" cy="52438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আগর তলা ষড়য্ন্ত্র মামল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350473"/>
            <a:ext cx="8229600" cy="52027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নীচের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ছবি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লক্ষ্য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করি</a:t>
            </a:r>
            <a:r>
              <a:rPr lang="en-US" sz="5400" b="1" dirty="0" smtClean="0">
                <a:solidFill>
                  <a:srgbClr val="C00000"/>
                </a:solidFill>
              </a:rPr>
              <a:t>  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err="1" smtClean="0">
                <a:solidFill>
                  <a:srgbClr val="00B0F0"/>
                </a:solidFill>
              </a:rPr>
              <a:t>শিখণ</a:t>
            </a:r>
            <a:r>
              <a:rPr lang="en-US" sz="7200" b="1" dirty="0" smtClean="0">
                <a:solidFill>
                  <a:srgbClr val="00B0F0"/>
                </a:solidFill>
              </a:rPr>
              <a:t> </a:t>
            </a:r>
            <a:r>
              <a:rPr lang="en-US" sz="7200" b="1" dirty="0" err="1" smtClean="0">
                <a:solidFill>
                  <a:srgbClr val="00B0F0"/>
                </a:solidFill>
              </a:rPr>
              <a:t>ফল</a:t>
            </a:r>
            <a:r>
              <a:rPr lang="en-US" sz="7200" b="1" dirty="0" smtClean="0">
                <a:solidFill>
                  <a:srgbClr val="00B0F0"/>
                </a:solidFill>
              </a:rPr>
              <a:t>  </a:t>
            </a:r>
            <a:endParaRPr lang="en-US" sz="72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আগর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তলা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মামলা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সম্পর্কে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বর্ণনা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করতে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পারবে</a:t>
            </a:r>
            <a:r>
              <a:rPr lang="en-US" b="1" dirty="0" smtClean="0">
                <a:solidFill>
                  <a:srgbClr val="C00000"/>
                </a:solidFill>
              </a:rPr>
              <a:t>  ।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 ১১ </a:t>
            </a:r>
            <a:r>
              <a:rPr lang="en-US" b="1" dirty="0" err="1" smtClean="0">
                <a:solidFill>
                  <a:srgbClr val="0070C0"/>
                </a:solidFill>
              </a:rPr>
              <a:t>দফা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আন্দো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সম্পর্কে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ব্যাখ্যা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করতে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পারবে</a:t>
            </a:r>
            <a:r>
              <a:rPr lang="en-US" b="1" dirty="0" smtClean="0">
                <a:solidFill>
                  <a:srgbClr val="0070C0"/>
                </a:solidFill>
              </a:rPr>
              <a:t>  ।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গণঅভ্যূল্থানে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ছাত্র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সমাজের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ভুমিকা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বর্ণনা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করতে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পারবে</a:t>
            </a:r>
            <a:r>
              <a:rPr lang="en-US" b="1" dirty="0" smtClean="0">
                <a:solidFill>
                  <a:srgbClr val="FF0000"/>
                </a:solidFill>
              </a:rPr>
              <a:t> ।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B0F0"/>
                </a:solidFill>
              </a:rPr>
              <a:t>নীচের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ছবি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লক্ষ্য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করি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4" name="Content Placeholder 3" descr="আগর তলা মামলার স্মৃতি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4489" y="1295400"/>
            <a:ext cx="8176111" cy="4419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28600" y="60960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accent2"/>
                </a:solidFill>
              </a:rPr>
              <a:t>আগর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তলা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মামলার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স্মৃতি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endParaRPr lang="en-US" sz="4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00B0F0"/>
                </a:solidFill>
              </a:rPr>
              <a:t>উপস্থাপন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C00000"/>
                </a:solidFill>
              </a:rPr>
              <a:t>আইয়ুব-মোনায়েম</a:t>
            </a:r>
            <a:r>
              <a:rPr lang="en-US" sz="2800" dirty="0" smtClean="0">
                <a:solidFill>
                  <a:srgbClr val="C00000"/>
                </a:solidFill>
              </a:rPr>
              <a:t> চক্র১৯৬৮ </a:t>
            </a:r>
            <a:r>
              <a:rPr lang="en-US" sz="2800" dirty="0" err="1" smtClean="0">
                <a:solidFill>
                  <a:srgbClr val="C00000"/>
                </a:solidFill>
              </a:rPr>
              <a:t>সালে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পূর্ব-পাকিস্থানের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কয়েক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জন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সামরিক</a:t>
            </a:r>
            <a:r>
              <a:rPr lang="en-US" sz="2800" dirty="0" smtClean="0">
                <a:solidFill>
                  <a:srgbClr val="C00000"/>
                </a:solidFill>
              </a:rPr>
              <a:t> ও </a:t>
            </a:r>
            <a:r>
              <a:rPr lang="en-US" sz="2800" dirty="0" err="1" smtClean="0">
                <a:solidFill>
                  <a:srgbClr val="C00000"/>
                </a:solidFill>
              </a:rPr>
              <a:t>বেসামরিক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ব্যাক্তির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বিরুদ্ধে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পাকিস্তানের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স্বার্থ</a:t>
            </a:r>
            <a:r>
              <a:rPr lang="en-US" sz="2800" dirty="0" smtClean="0">
                <a:solidFill>
                  <a:srgbClr val="C00000"/>
                </a:solidFill>
              </a:rPr>
              <a:t>  </a:t>
            </a:r>
            <a:r>
              <a:rPr lang="en-US" sz="2800" dirty="0" err="1" smtClean="0">
                <a:solidFill>
                  <a:srgbClr val="C00000"/>
                </a:solidFill>
              </a:rPr>
              <a:t>বিরোদ্ধে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ষড়যন্ত্রে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লিপ্ত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থাকার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অভিযোগ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আনে</a:t>
            </a:r>
            <a:r>
              <a:rPr lang="en-US" sz="2800" dirty="0" smtClean="0">
                <a:solidFill>
                  <a:srgbClr val="C00000"/>
                </a:solidFill>
              </a:rPr>
              <a:t> ।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00B0F0"/>
                </a:solidFill>
              </a:rPr>
              <a:t>প্রকৃতপক্ষে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খছয়</a:t>
            </a:r>
            <a:r>
              <a:rPr lang="en-US" sz="2800" dirty="0" smtClean="0">
                <a:solidFill>
                  <a:srgbClr val="00B0F0"/>
                </a:solidFill>
              </a:rPr>
              <a:t>  </a:t>
            </a:r>
            <a:r>
              <a:rPr lang="en-US" sz="2800" dirty="0" err="1" smtClean="0">
                <a:solidFill>
                  <a:srgbClr val="00B0F0"/>
                </a:solidFill>
              </a:rPr>
              <a:t>দফা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আন্দোলনকে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নব্যা</a:t>
            </a:r>
            <a:r>
              <a:rPr lang="en-US" sz="2800" dirty="0" smtClean="0">
                <a:solidFill>
                  <a:srgbClr val="00B0F0"/>
                </a:solidFill>
              </a:rPr>
              <a:t>ৎ </a:t>
            </a:r>
            <a:r>
              <a:rPr lang="en-US" sz="2800" dirty="0" err="1" smtClean="0">
                <a:solidFill>
                  <a:srgbClr val="00B0F0"/>
                </a:solidFill>
              </a:rPr>
              <a:t>করাই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ছিল</a:t>
            </a:r>
            <a:r>
              <a:rPr lang="en-US" sz="2800" dirty="0" smtClean="0">
                <a:solidFill>
                  <a:srgbClr val="00B0F0"/>
                </a:solidFill>
              </a:rPr>
              <a:t> এ </a:t>
            </a:r>
            <a:r>
              <a:rPr lang="en-US" sz="2800" dirty="0" err="1" smtClean="0">
                <a:solidFill>
                  <a:srgbClr val="00B0F0"/>
                </a:solidFill>
              </a:rPr>
              <a:t>মামলার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মূখ্য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উদ্দেশ্য</a:t>
            </a:r>
            <a:r>
              <a:rPr lang="en-US" sz="2800" dirty="0" smtClean="0">
                <a:solidFill>
                  <a:srgbClr val="00B0F0"/>
                </a:solidFill>
              </a:rPr>
              <a:t> ।                        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accent2"/>
                </a:solidFill>
              </a:rPr>
              <a:t>পাকিস্তানের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সামরিক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সরকার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এটিকে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আগরতলা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ষড়যন্ত্র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মামলা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নাম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দিয়ে</a:t>
            </a:r>
            <a:r>
              <a:rPr lang="en-US" sz="2800" dirty="0" smtClean="0">
                <a:solidFill>
                  <a:schemeClr val="accent2"/>
                </a:solidFill>
              </a:rPr>
              <a:t> (১) </a:t>
            </a:r>
            <a:r>
              <a:rPr lang="en-US" sz="2800" dirty="0" err="1" smtClean="0">
                <a:solidFill>
                  <a:schemeClr val="accent2"/>
                </a:solidFill>
              </a:rPr>
              <a:t>নং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আসামি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বঙ্গবন্ধু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শেখ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মুজিবসহ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মোট</a:t>
            </a:r>
            <a:r>
              <a:rPr lang="en-US" sz="2800" dirty="0" smtClean="0">
                <a:solidFill>
                  <a:schemeClr val="accent2"/>
                </a:solidFill>
              </a:rPr>
              <a:t> ৩৫ </a:t>
            </a:r>
            <a:r>
              <a:rPr lang="en-US" sz="2800" dirty="0" err="1" smtClean="0">
                <a:solidFill>
                  <a:schemeClr val="accent2"/>
                </a:solidFill>
              </a:rPr>
              <a:t>sজনকে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আসামি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করে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মামলা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করে</a:t>
            </a:r>
            <a:r>
              <a:rPr lang="en-US" sz="2800" dirty="0" smtClean="0">
                <a:solidFill>
                  <a:schemeClr val="accent2"/>
                </a:solidFill>
              </a:rPr>
              <a:t> । ৪।সরকারের </a:t>
            </a:r>
            <a:r>
              <a:rPr lang="en-US" sz="2800" dirty="0" err="1" smtClean="0">
                <a:solidFill>
                  <a:schemeClr val="accent2"/>
                </a:solidFill>
              </a:rPr>
              <a:t>উদ্দেশ্য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ছিল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বঙ্গবন্ধু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সহ</a:t>
            </a:r>
            <a:r>
              <a:rPr lang="en-US" sz="2800" dirty="0" smtClean="0">
                <a:solidFill>
                  <a:schemeClr val="accent2"/>
                </a:solidFill>
              </a:rPr>
              <a:t> ৩৫ </a:t>
            </a:r>
            <a:r>
              <a:rPr lang="en-US" sz="2800" dirty="0" err="1" smtClean="0">
                <a:solidFill>
                  <a:schemeClr val="accent2"/>
                </a:solidFill>
              </a:rPr>
              <a:t>জনকে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দেশের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শত্রু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হিসেবে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প্রমাণ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করে</a:t>
            </a:r>
            <a:r>
              <a:rPr lang="en-US" sz="2800" dirty="0" smtClean="0">
                <a:solidFill>
                  <a:schemeClr val="accent2"/>
                </a:solidFill>
              </a:rPr>
              <a:t>  </a:t>
            </a:r>
            <a:r>
              <a:rPr lang="en-US" sz="2800" dirty="0" err="1" smtClean="0">
                <a:solidFill>
                  <a:schemeClr val="accent2"/>
                </a:solidFill>
              </a:rPr>
              <a:t>চরম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শাস্তি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দিয়ে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বাঙালির</a:t>
            </a:r>
            <a:r>
              <a:rPr lang="en-US" sz="2800" dirty="0" smtClean="0">
                <a:solidFill>
                  <a:schemeClr val="accent2"/>
                </a:solidFill>
              </a:rPr>
              <a:t>  </a:t>
            </a:r>
            <a:r>
              <a:rPr lang="en-US" sz="2800" dirty="0" err="1" smtClean="0">
                <a:solidFill>
                  <a:schemeClr val="accent2"/>
                </a:solidFill>
              </a:rPr>
              <a:t>ছয়দফা</a:t>
            </a:r>
            <a:r>
              <a:rPr lang="en-US" sz="2800" dirty="0" smtClean="0">
                <a:solidFill>
                  <a:schemeClr val="accent2"/>
                </a:solidFill>
              </a:rPr>
              <a:t> ও </a:t>
            </a:r>
            <a:r>
              <a:rPr lang="en-US" sz="2800" dirty="0" err="1" smtClean="0">
                <a:solidFill>
                  <a:schemeClr val="accent2"/>
                </a:solidFill>
              </a:rPr>
              <a:t>স্বধিকার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আন্দোলন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চিরদিনের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মত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স্তব্ধ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করে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দেওয়া</a:t>
            </a:r>
            <a:r>
              <a:rPr lang="en-US" sz="2800" dirty="0" smtClean="0">
                <a:solidFill>
                  <a:schemeClr val="accent2"/>
                </a:solidFill>
              </a:rPr>
              <a:t>  । </a:t>
            </a:r>
            <a:r>
              <a:rPr lang="en-US" sz="2800" dirty="0" err="1" smtClean="0">
                <a:solidFill>
                  <a:schemeClr val="accent2"/>
                </a:solidFill>
              </a:rPr>
              <a:t>কিন্তু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ছাত্র-জনতার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তীব্র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আন্দোনে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ব্যর্থ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হয়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মামলাটি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প্রত্যাহার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করে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সকল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বন্দিকে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মুক্তি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দিতে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বাধ্য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হয়</a:t>
            </a:r>
            <a:r>
              <a:rPr lang="en-US" sz="2800" dirty="0" smtClean="0">
                <a:solidFill>
                  <a:schemeClr val="accent2"/>
                </a:solidFill>
              </a:rPr>
              <a:t> । 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734</Words>
  <Application>Microsoft Office PowerPoint</Application>
  <PresentationFormat>On-screen Show (4:3)</PresentationFormat>
  <Paragraphs>76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শিক্ষক পরিচিতি</vt:lpstr>
      <vt:lpstr>পাঠ পরিচিতি</vt:lpstr>
      <vt:lpstr>নীচের ছবি লক্ষ্য করি  </vt:lpstr>
      <vt:lpstr>নীচের ছবি লক্ষ্য করি  </vt:lpstr>
      <vt:lpstr>শিখণ ফল  </vt:lpstr>
      <vt:lpstr>নীচের ছবি লক্ষ্য করি </vt:lpstr>
      <vt:lpstr>উপস্থাপন </vt:lpstr>
      <vt:lpstr>একক কাজ </vt:lpstr>
      <vt:lpstr>১১  দফা আন্দোলন  </vt:lpstr>
      <vt:lpstr>১১  দফা আন্দোলন </vt:lpstr>
      <vt:lpstr>জোড়ায় কাজ </vt:lpstr>
      <vt:lpstr>নীচের ছবি লক্ষ্য করি  </vt:lpstr>
      <vt:lpstr> ঊনসত্তরের গণঅভ্যূল্থান</vt:lpstr>
      <vt:lpstr> ঊনসত্তরের গণঅভ্যূল্থান </vt:lpstr>
      <vt:lpstr>দলীয় কাজ </vt:lpstr>
      <vt:lpstr>মূল্যায়ন </vt:lpstr>
      <vt:lpstr>Slide 19</vt:lpstr>
      <vt:lpstr>বাড়ির কাজ </vt:lpstr>
      <vt:lpstr>মাল্টিমিডিয়া ক্লাসে সবাইকে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240</cp:revision>
  <dcterms:created xsi:type="dcterms:W3CDTF">2020-08-02T05:18:41Z</dcterms:created>
  <dcterms:modified xsi:type="dcterms:W3CDTF">2020-08-05T10:27:45Z</dcterms:modified>
</cp:coreProperties>
</file>