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75" r:id="rId3"/>
    <p:sldId id="276" r:id="rId4"/>
    <p:sldId id="258" r:id="rId5"/>
    <p:sldId id="261" r:id="rId6"/>
    <p:sldId id="266" r:id="rId7"/>
    <p:sldId id="272" r:id="rId8"/>
    <p:sldId id="277" r:id="rId9"/>
    <p:sldId id="278" r:id="rId10"/>
    <p:sldId id="271" r:id="rId11"/>
    <p:sldId id="262" r:id="rId12"/>
    <p:sldId id="259" r:id="rId13"/>
    <p:sldId id="279" r:id="rId14"/>
    <p:sldId id="274" r:id="rId15"/>
    <p:sldId id="273" r:id="rId16"/>
    <p:sldId id="264" r:id="rId17"/>
    <p:sldId id="265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A3B0"/>
    <a:srgbClr val="CD9151"/>
    <a:srgbClr val="E9E5E6"/>
    <a:srgbClr val="EF2819"/>
    <a:srgbClr val="A97E48"/>
    <a:srgbClr val="786A8B"/>
    <a:srgbClr val="6A5C7E"/>
    <a:srgbClr val="FEF5FD"/>
    <a:srgbClr val="D8D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AA16E-758C-4F1D-8744-301CC880968B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9AD44-9E3E-4416-94AC-595D6901B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2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AD44-9E3E-4416-94AC-595D6901BF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6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ounded Rectangle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3375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27432" indent="0" algn="r">
              <a:spcBef>
                <a:spcPts val="0"/>
              </a:spcBef>
              <a:buNone/>
              <a:defRPr sz="1500">
                <a:solidFill>
                  <a:schemeClr val="bg2">
                    <a:shade val="2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2D64-AFEE-4EF0-82C1-1BD167F0DE9D}" type="datetime1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Lukman Hussain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2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710">
        <p15:prstTrans prst="curtains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BAC6-045D-4D1E-A590-A78821369330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1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710">
        <p15:prstTrans prst="curtains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4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704E-7D25-40CA-8552-E18F3F98DE52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48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710">
        <p15:prstTrans prst="curtains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E6A3-863B-449E-9B3E-CF1290897120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710">
        <p15:prstTrans prst="curtains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418597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2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27432" indent="0" algn="l"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612-AAD8-4FD2-A554-3A9851871E71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2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710">
        <p15:prstTrans prst="curtains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2BEA-EF17-4011-A66B-1A163C7819C6}" type="datetime1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0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710">
        <p15:prstTrans prst="curtains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1800"/>
            </a:lvl1pPr>
            <a:lvl2pPr algn="l">
              <a:defRPr sz="1500"/>
            </a:lvl2pPr>
            <a:lvl3pPr algn="l">
              <a:defRPr sz="1350"/>
            </a:lvl3pPr>
            <a:lvl4pPr algn="l">
              <a:defRPr sz="1200"/>
            </a:lvl4pPr>
            <a:lvl5pPr algn="l">
              <a:defRPr sz="12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1800"/>
            </a:lvl1pPr>
            <a:lvl2pPr algn="l">
              <a:defRPr sz="1500"/>
            </a:lvl2pPr>
            <a:lvl3pPr algn="l">
              <a:defRPr sz="1350"/>
            </a:lvl3pPr>
            <a:lvl4pPr algn="l">
              <a:defRPr sz="1200"/>
            </a:lvl4pPr>
            <a:lvl5pPr algn="l">
              <a:defRPr sz="12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A16D-48F5-42B5-9C60-8FD6517C906F}" type="datetime1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Lukman Hussain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3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710">
        <p15:prstTrans prst="curtains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4916-A069-41D1-A6F2-DACE6619855C}" type="datetime1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Lukman Hussain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2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710">
        <p15:prstTrans prst="curtains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5153-100C-42C8-81BF-B5A5153DB073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8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710">
        <p15:prstTrans prst="curtains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165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3716" marR="13716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750">
                <a:solidFill>
                  <a:schemeClr val="tx1"/>
                </a:solidFill>
              </a:defRPr>
            </a:lvl3pPr>
            <a:lvl4pPr>
              <a:buNone/>
              <a:defRPr sz="675">
                <a:solidFill>
                  <a:schemeClr val="tx1"/>
                </a:solidFill>
              </a:defRPr>
            </a:lvl4pPr>
            <a:lvl5pPr>
              <a:buNone/>
              <a:defRPr sz="675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95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0438-C874-44E6-884A-F87E11F83C5A}" type="datetime1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95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710">
        <p15:prstTrans prst="curtains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2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34290" indent="0" algn="l">
              <a:spcBef>
                <a:spcPts val="0"/>
              </a:spcBef>
              <a:buNone/>
              <a:defRPr sz="1050">
                <a:solidFill>
                  <a:srgbClr val="FFFFFF"/>
                </a:solidFill>
              </a:defRPr>
            </a:lvl1pPr>
            <a:lvl2pPr>
              <a:defRPr sz="900">
                <a:solidFill>
                  <a:srgbClr val="FFFFFF"/>
                </a:solidFill>
              </a:defRPr>
            </a:lvl2pPr>
            <a:lvl3pPr>
              <a:defRPr sz="750">
                <a:solidFill>
                  <a:srgbClr val="FFFFFF"/>
                </a:solidFill>
              </a:defRPr>
            </a:lvl3pPr>
            <a:lvl4pPr>
              <a:defRPr sz="675">
                <a:solidFill>
                  <a:srgbClr val="FFFFFF"/>
                </a:solidFill>
              </a:defRPr>
            </a:lvl4pPr>
            <a:lvl5pPr>
              <a:defRPr sz="675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01CA-D995-4EA3-A8D6-359B19F542CC}" type="datetime1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011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710">
        <p15:prstTrans prst="curtains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302D68-7628-458C-B3DE-F7A705EC2228}" type="datetime1">
              <a:rPr lang="en-US" smtClean="0"/>
              <a:t>8/5/2020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Md Lukman Hussain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2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710">
        <p15:prstTrans prst="curtains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198882" indent="-198882" algn="l" rtl="0" eaLnBrk="1" latinLnBrk="0" hangingPunct="1">
        <a:spcBef>
          <a:spcPts val="188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11480" indent="-150876" algn="l" rtl="0" eaLnBrk="1" latinLnBrk="0" hangingPunct="1">
        <a:spcBef>
          <a:spcPts val="188"/>
        </a:spcBef>
        <a:buClr>
          <a:schemeClr val="accent1"/>
        </a:buClr>
        <a:buSzPct val="100000"/>
        <a:buFont typeface="Verdana"/>
        <a:buChar char="◦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9788" indent="-137160" algn="l" rtl="0" eaLnBrk="1" latinLnBrk="0" hangingPunct="1">
        <a:spcBef>
          <a:spcPts val="188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indent="-137160" algn="l" rtl="0" eaLnBrk="1" latinLnBrk="0" hangingPunct="1">
        <a:spcBef>
          <a:spcPts val="173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rtl="0" eaLnBrk="1" latinLnBrk="0" hangingPunct="1">
        <a:spcBef>
          <a:spcPts val="188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17854" indent="-137160" algn="l" rtl="0" eaLnBrk="1" latinLnBrk="0" hangingPunct="1">
        <a:spcBef>
          <a:spcPts val="18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27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75588" indent="-137160" algn="l" rtl="0" eaLnBrk="1" latinLnBrk="0" hangingPunct="1">
        <a:spcBef>
          <a:spcPts val="1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spcBef>
          <a:spcPts val="19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12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11630" indent="-137160" algn="l" rtl="0" eaLnBrk="1" latinLnBrk="0" hangingPunct="1">
        <a:spcBef>
          <a:spcPts val="1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2.png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1.png"/><Relationship Id="rId10" Type="http://schemas.openxmlformats.org/officeDocument/2006/relationships/image" Target="../media/image140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11877"/>
            <a:ext cx="1524000" cy="365125"/>
          </a:xfrm>
        </p:spPr>
        <p:txBody>
          <a:bodyPr/>
          <a:lstStyle/>
          <a:p>
            <a:pPr algn="ctr"/>
            <a:fld id="{7AF5CE07-13E0-435B-A344-388DAFA8D196}" type="datetime1">
              <a:rPr lang="en-US" sz="1200" smtClean="0">
                <a:solidFill>
                  <a:schemeClr val="tx1"/>
                </a:solidFill>
              </a:rPr>
              <a:pPr algn="ctr"/>
              <a:t>8/5/2020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111877"/>
            <a:ext cx="2514600" cy="365125"/>
          </a:xfrm>
        </p:spPr>
        <p:txBody>
          <a:bodyPr/>
          <a:lstStyle/>
          <a:p>
            <a:pPr algn="ctr"/>
            <a:r>
              <a:rPr lang="en-US" sz="1200" smtClean="0">
                <a:solidFill>
                  <a:srgbClr val="FF6600"/>
                </a:solidFill>
              </a:rPr>
              <a:t>Mohammad Lukman Hussain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8125" y="533400"/>
            <a:ext cx="4459875" cy="11079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BD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810000" cy="3476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23756"/>
            <a:ext cx="1981200" cy="2172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91000"/>
            <a:ext cx="19050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710">
        <p15:prstTrans prst="curtains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38472" y="6111877"/>
            <a:ext cx="1109328" cy="365125"/>
          </a:xfrm>
        </p:spPr>
        <p:txBody>
          <a:bodyPr/>
          <a:lstStyle/>
          <a:p>
            <a:pPr algn="ctr"/>
            <a:fld id="{9DC9C61D-ACF7-41E7-8C6A-94C2DB3065B8}" type="datetime1">
              <a:rPr lang="en-US" sz="1200" smtClean="0">
                <a:solidFill>
                  <a:schemeClr val="tx1"/>
                </a:solidFill>
              </a:rPr>
              <a:pPr algn="ctr"/>
              <a:t>8/5/2020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111877"/>
            <a:ext cx="2785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Mohammad </a:t>
            </a:r>
            <a:r>
              <a:rPr lang="en-US" sz="1200" dirty="0" err="1" smtClean="0">
                <a:solidFill>
                  <a:schemeClr val="accent1"/>
                </a:solidFill>
              </a:rPr>
              <a:t>Lukman</a:t>
            </a:r>
            <a:r>
              <a:rPr lang="en-US" sz="1200" dirty="0" smtClean="0">
                <a:solidFill>
                  <a:schemeClr val="accent1"/>
                </a:solidFill>
              </a:rPr>
              <a:t> Hussain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111877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10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2590800" y="762000"/>
            <a:ext cx="4191000" cy="593723"/>
          </a:xfrm>
          <a:prstGeom prst="round2SameRect">
            <a:avLst/>
          </a:prstGeom>
          <a:noFill/>
          <a:ln>
            <a:solidFill>
              <a:srgbClr val="CD9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4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58490" y="1905000"/>
            <a:ext cx="5985310" cy="3581400"/>
          </a:xfrm>
          <a:prstGeom prst="roundRect">
            <a:avLst/>
          </a:prstGeom>
          <a:noFill/>
          <a:ln>
            <a:solidFill>
              <a:srgbClr val="CD9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88"/>
              </a:spcBef>
              <a:buClr>
                <a:srgbClr val="F07F09"/>
              </a:buClr>
              <a:buSzPct val="80000"/>
            </a:pPr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সমকোণী ত্রিভূজের সমকোণ সংলগ্ন একটি বাহুকে অক্ষ ধরে তার চতুর্দিকে ত্রিভুজটিকে একবার ঘুরিয়ে আনলে যে ঘনবস্তু উৎপন্ন হয়, তাকে সমবৃত্তভূমিক কোণক বলে।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28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710">
        <p15:prstTrans prst="peelOff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111877"/>
            <a:ext cx="1109328" cy="365125"/>
          </a:xfrm>
        </p:spPr>
        <p:txBody>
          <a:bodyPr/>
          <a:lstStyle/>
          <a:p>
            <a:pPr algn="ctr"/>
            <a:fld id="{536D2646-2BDB-4C0D-A17C-EACAA6BD6CD7}" type="datetime1">
              <a:rPr lang="en-US" sz="1200" smtClean="0">
                <a:solidFill>
                  <a:schemeClr val="tx1"/>
                </a:solidFill>
              </a:rPr>
              <a:pPr algn="ctr"/>
              <a:t>8/5/2020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111877"/>
            <a:ext cx="2632787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FF6600"/>
                </a:solidFill>
              </a:rPr>
              <a:t>Mohammad </a:t>
            </a:r>
            <a:r>
              <a:rPr lang="en-US" sz="1200" dirty="0" err="1" smtClean="0">
                <a:solidFill>
                  <a:srgbClr val="FF6600"/>
                </a:solidFill>
              </a:rPr>
              <a:t>Lukman</a:t>
            </a:r>
            <a:r>
              <a:rPr lang="en-US" sz="1200" dirty="0" smtClean="0">
                <a:solidFill>
                  <a:srgbClr val="FF6600"/>
                </a:solidFill>
              </a:rPr>
              <a:t> Hussain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111877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11</a:t>
            </a:fld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184718" y="1809871"/>
            <a:ext cx="3273482" cy="3676529"/>
            <a:chOff x="1928504" y="946846"/>
            <a:chExt cx="3273482" cy="3676529"/>
          </a:xfrm>
        </p:grpSpPr>
        <p:sp>
          <p:nvSpPr>
            <p:cNvPr id="11" name="Flowchart: Connector 10"/>
            <p:cNvSpPr/>
            <p:nvPr/>
          </p:nvSpPr>
          <p:spPr>
            <a:xfrm>
              <a:off x="2819400" y="3124200"/>
              <a:ext cx="1828800" cy="60960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819400" y="1143000"/>
              <a:ext cx="914400" cy="22860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33800" y="1143000"/>
              <a:ext cx="914400" cy="228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33800" y="3429000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33800" y="1143000"/>
              <a:ext cx="0" cy="228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47704" y="1905000"/>
              <a:ext cx="5860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28504" y="1676400"/>
              <a:ext cx="13083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উচ্চতা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h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4343400" y="2362200"/>
              <a:ext cx="533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 rot="4193180">
                  <a:off x="3792947" y="1771110"/>
                  <a:ext cx="223330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হেলানো </a:t>
                  </a:r>
                  <a:r>
                    <a:rPr lang="en-US" sz="3200" b="1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উন্নতি</a:t>
                  </a:r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𝒍</m:t>
                      </m:r>
                    </m:oMath>
                  </a14:m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193180">
                  <a:off x="3792947" y="1771110"/>
                  <a:ext cx="2233304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7972" t="-7143" r="-23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>
            <a:xfrm>
              <a:off x="4191000" y="3429000"/>
              <a:ext cx="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45986" y="4038600"/>
              <a:ext cx="13308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r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ound Same Side Corner Rectangle 1"/>
          <p:cNvSpPr/>
          <p:nvPr/>
        </p:nvSpPr>
        <p:spPr>
          <a:xfrm>
            <a:off x="1295400" y="533400"/>
            <a:ext cx="6609014" cy="710626"/>
          </a:xfrm>
          <a:prstGeom prst="round2SameRect">
            <a:avLst/>
          </a:prstGeom>
          <a:noFill/>
          <a:ln>
            <a:solidFill>
              <a:srgbClr val="CD9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কোণকের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হেলানো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381000" y="2133600"/>
                <a:ext cx="4648199" cy="3048000"/>
              </a:xfrm>
              <a:prstGeom prst="roundRect">
                <a:avLst/>
              </a:prstGeom>
              <a:noFill/>
              <a:ln>
                <a:solidFill>
                  <a:srgbClr val="A97E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পীথাগোরাসের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সূত্রানুসারে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𝑙</m:t>
                          </m:r>
                        </m:e>
                        <m:sup>
                          <m: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h</m:t>
                          </m:r>
                        </m:e>
                        <m:sup>
                          <m: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𝑟</m:t>
                          </m:r>
                        </m:e>
                        <m:sup>
                          <m: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𝑙</m:t>
                      </m:r>
                      <m:r>
                        <a:rPr lang="en-US" sz="44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4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44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4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44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133600"/>
                <a:ext cx="4648199" cy="3048000"/>
              </a:xfrm>
              <a:prstGeom prst="roundRect">
                <a:avLst/>
              </a:prstGeom>
              <a:blipFill>
                <a:blip r:embed="rId6"/>
                <a:stretch>
                  <a:fillRect t="-2170"/>
                </a:stretch>
              </a:blipFill>
              <a:ln>
                <a:solidFill>
                  <a:srgbClr val="A97E4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7969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710">
        <p15:prstTrans prst="peelOff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11877"/>
            <a:ext cx="1033128" cy="365125"/>
          </a:xfrm>
        </p:spPr>
        <p:txBody>
          <a:bodyPr/>
          <a:lstStyle/>
          <a:p>
            <a:pPr algn="ctr"/>
            <a:fld id="{380AA236-63F3-4839-A9E2-281324821D93}" type="datetime1">
              <a:rPr lang="en-US" sz="1200" smtClean="0"/>
              <a:pPr algn="ctr"/>
              <a:t>8/5/2020</a:t>
            </a:fld>
            <a:endParaRPr lang="en-US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111877"/>
            <a:ext cx="2480928" cy="365125"/>
          </a:xfrm>
        </p:spPr>
        <p:txBody>
          <a:bodyPr/>
          <a:lstStyle/>
          <a:p>
            <a:r>
              <a:rPr lang="en-US" sz="1200" dirty="0" smtClean="0">
                <a:solidFill>
                  <a:srgbClr val="FF6600"/>
                </a:solidFill>
              </a:rPr>
              <a:t>Mohammad </a:t>
            </a:r>
            <a:r>
              <a:rPr lang="en-US" sz="1200" dirty="0" err="1" smtClean="0">
                <a:solidFill>
                  <a:srgbClr val="FF6600"/>
                </a:solidFill>
              </a:rPr>
              <a:t>Lukman</a:t>
            </a:r>
            <a:r>
              <a:rPr lang="en-US" sz="1200" dirty="0" smtClean="0">
                <a:solidFill>
                  <a:srgbClr val="FF6600"/>
                </a:solidFill>
              </a:rPr>
              <a:t> Hussain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111877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12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28" y="381000"/>
            <a:ext cx="2929272" cy="14478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172200" y="2667000"/>
            <a:ext cx="2514600" cy="3012968"/>
            <a:chOff x="6232918" y="3962400"/>
            <a:chExt cx="1844282" cy="2209800"/>
          </a:xfrm>
        </p:grpSpPr>
        <p:sp>
          <p:nvSpPr>
            <p:cNvPr id="6" name="Flowchart: Connector 5"/>
            <p:cNvSpPr/>
            <p:nvPr/>
          </p:nvSpPr>
          <p:spPr>
            <a:xfrm>
              <a:off x="6324600" y="3962400"/>
              <a:ext cx="1752600" cy="167640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238890" y="4724400"/>
              <a:ext cx="533510" cy="6858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6232918" y="4267200"/>
              <a:ext cx="1844282" cy="1905000"/>
              <a:chOff x="6248400" y="4267200"/>
              <a:chExt cx="1844282" cy="19050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6641456" y="4736812"/>
                <a:ext cx="619642" cy="6733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010400" y="4267200"/>
                <a:ext cx="4219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O</a:t>
                </a:r>
                <a:endParaRPr lang="en-US" sz="28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248400" y="5334000"/>
                <a:ext cx="3930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712450" y="5410200"/>
                <a:ext cx="3802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762201" y="5648980"/>
                    <a:ext cx="85779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2201" y="5648980"/>
                    <a:ext cx="857799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7010400" y="4724400"/>
                    <a:ext cx="52052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400" y="4724400"/>
                    <a:ext cx="520527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639176" y="4780476"/>
                    <a:ext cx="39164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9176" y="4780476"/>
                    <a:ext cx="39164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556820" y="4836363"/>
                    <a:ext cx="20053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6820" y="4836363"/>
                    <a:ext cx="200538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" name="Round Same Side Corner Rectangle 8"/>
          <p:cNvSpPr/>
          <p:nvPr/>
        </p:nvSpPr>
        <p:spPr>
          <a:xfrm>
            <a:off x="457200" y="533400"/>
            <a:ext cx="4987748" cy="592493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কোণকের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বক্রতলের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381000" y="1447799"/>
                <a:ext cx="5704962" cy="4664077"/>
              </a:xfrm>
              <a:prstGeom prst="roundRect">
                <a:avLst/>
              </a:prstGeom>
              <a:noFill/>
              <a:ln>
                <a:solidFill>
                  <a:srgbClr val="CD91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endParaRPr lang="en-US" sz="2800" b="1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2800" b="1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𝟑𝟔𝟎</m:t>
                        </m:r>
                      </m:den>
                    </m:f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𝒍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2800" b="1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𝟑𝟔𝟎</m:t>
                        </m:r>
                      </m:den>
                    </m:f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𝒍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2800" b="1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𝟑𝟔𝟎</m:t>
                        </m:r>
                      </m:den>
                    </m:f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𝒍</m:t>
                    </m:r>
                  </m:oMath>
                </a14:m>
                <a:endParaRPr lang="en-US" sz="28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AOB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বৃত্তাংশের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𝟑𝟔𝟎</m:t>
                        </m:r>
                      </m:den>
                    </m:f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𝝅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𝒍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solidFill>
                    <a:prstClr val="black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𝟑𝟔𝟎</m:t>
                        </m:r>
                      </m:den>
                    </m:f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𝒍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𝒍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𝒍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28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𝒓𝒍</m:t>
                    </m:r>
                  </m:oMath>
                </a14:m>
                <a:endParaRPr lang="en-US" sz="2800" b="1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বক্রতলের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𝒓𝒍</m:t>
                    </m:r>
                  </m:oMath>
                </a14:m>
                <a:endParaRPr lang="en-US" sz="28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prstClr val="black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799"/>
                <a:ext cx="5704962" cy="4664077"/>
              </a:xfrm>
              <a:prstGeom prst="roundRect">
                <a:avLst/>
              </a:prstGeom>
              <a:blipFill>
                <a:blip r:embed="rId10"/>
                <a:stretch>
                  <a:fillRect b="-1294"/>
                </a:stretch>
              </a:blipFill>
              <a:ln>
                <a:solidFill>
                  <a:srgbClr val="CD915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710">
        <p15:prstTrans prst="peelOff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bldLvl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11877"/>
            <a:ext cx="1033128" cy="365125"/>
          </a:xfrm>
        </p:spPr>
        <p:txBody>
          <a:bodyPr/>
          <a:lstStyle/>
          <a:p>
            <a:pPr algn="ctr"/>
            <a:fld id="{380AA236-63F3-4839-A9E2-281324821D93}" type="datetime1">
              <a:rPr lang="en-US" sz="1200" smtClean="0"/>
              <a:pPr algn="ctr"/>
              <a:t>8/5/2020</a:t>
            </a:fld>
            <a:endParaRPr lang="en-US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111877"/>
            <a:ext cx="2480928" cy="365125"/>
          </a:xfrm>
        </p:spPr>
        <p:txBody>
          <a:bodyPr/>
          <a:lstStyle/>
          <a:p>
            <a:r>
              <a:rPr lang="en-US" sz="1200" dirty="0" smtClean="0">
                <a:solidFill>
                  <a:srgbClr val="FF6600"/>
                </a:solidFill>
              </a:rPr>
              <a:t>Mohammad </a:t>
            </a:r>
            <a:r>
              <a:rPr lang="en-US" sz="1200" dirty="0" err="1" smtClean="0">
                <a:solidFill>
                  <a:srgbClr val="FF6600"/>
                </a:solidFill>
              </a:rPr>
              <a:t>Lukman</a:t>
            </a:r>
            <a:r>
              <a:rPr lang="en-US" sz="1200" dirty="0" smtClean="0">
                <a:solidFill>
                  <a:srgbClr val="FF6600"/>
                </a:solidFill>
              </a:rPr>
              <a:t> Hussain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111877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13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86" y="1294170"/>
            <a:ext cx="4167214" cy="2059656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>
            <a:off x="2022652" y="398107"/>
            <a:ext cx="4987748" cy="592493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কোণকের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সমগ্রতলের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752600" y="3522103"/>
                <a:ext cx="5410200" cy="2421497"/>
              </a:xfrm>
              <a:prstGeom prst="roundRect">
                <a:avLst/>
              </a:prstGeom>
              <a:noFill/>
              <a:ln>
                <a:solidFill>
                  <a:srgbClr val="CD91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কোণকের</a:t>
                </a:r>
                <a:r>
                  <a:rPr lang="en-US" sz="3600" b="1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সমগ্রতলের</a:t>
                </a:r>
                <a:r>
                  <a:rPr lang="en-US" sz="3600" b="1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ক্ষেত্রফল</a:t>
                </a:r>
                <a:endParaRPr lang="en-US" sz="3600" b="1" dirty="0" smtClean="0">
                  <a:solidFill>
                    <a:prstClr val="black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600" b="1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𝝅</m:t>
                        </m:r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𝒓𝒍</m:t>
                    </m:r>
                  </m:oMath>
                </a14:m>
                <a:endParaRPr lang="en-US" sz="3600" b="1" dirty="0">
                  <a:solidFill>
                    <a:prstClr val="black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600" b="1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  <m:d>
                      <m:d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𝒍</m:t>
                        </m:r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e>
                    </m:d>
                  </m:oMath>
                </a14:m>
                <a:endParaRPr lang="en-US" sz="3600" b="1" dirty="0">
                  <a:solidFill>
                    <a:prstClr val="black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600" b="1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𝒍</m:t>
                        </m:r>
                      </m:e>
                      <m:sup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𝒉</m:t>
                        </m:r>
                      </m:e>
                      <m:sup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solidFill>
                    <a:prstClr val="black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522103"/>
                <a:ext cx="5410200" cy="2421497"/>
              </a:xfrm>
              <a:prstGeom prst="roundRect">
                <a:avLst/>
              </a:prstGeom>
              <a:blipFill>
                <a:blip r:embed="rId4"/>
                <a:stretch>
                  <a:fillRect t="-495" b="-6683"/>
                </a:stretch>
              </a:blipFill>
              <a:ln>
                <a:solidFill>
                  <a:srgbClr val="CD915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4676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710">
        <p15:prstTrans prst="peelOff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111877"/>
            <a:ext cx="1001857" cy="365125"/>
          </a:xfrm>
        </p:spPr>
        <p:txBody>
          <a:bodyPr/>
          <a:lstStyle/>
          <a:p>
            <a:fld id="{3791E6A3-863B-449E-9B3E-CF1290897120}" type="datetime1">
              <a:rPr lang="en-US" sz="1200" smtClean="0">
                <a:solidFill>
                  <a:schemeClr val="tx1"/>
                </a:solidFill>
              </a:rPr>
              <a:t>8/5/2020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6169" y="6096000"/>
            <a:ext cx="2799831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EF2819"/>
                </a:solidFill>
              </a:rPr>
              <a:t>Mohammad </a:t>
            </a:r>
            <a:r>
              <a:rPr lang="en-US" sz="1200" dirty="0" err="1" smtClean="0">
                <a:solidFill>
                  <a:srgbClr val="EF2819"/>
                </a:solidFill>
              </a:rPr>
              <a:t>Lukman</a:t>
            </a:r>
            <a:r>
              <a:rPr lang="en-US" sz="1200" dirty="0" smtClean="0">
                <a:solidFill>
                  <a:srgbClr val="EF2819"/>
                </a:solidFill>
              </a:rPr>
              <a:t> Hussain</a:t>
            </a:r>
            <a:endParaRPr lang="en-US" sz="1200" dirty="0">
              <a:solidFill>
                <a:srgbClr val="EF281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111877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14</a:t>
            </a:fld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48497" y="2060952"/>
            <a:ext cx="2985903" cy="3120648"/>
            <a:chOff x="1143000" y="1143000"/>
            <a:chExt cx="3643508" cy="3563328"/>
          </a:xfrm>
        </p:grpSpPr>
        <p:sp>
          <p:nvSpPr>
            <p:cNvPr id="8" name="Flowchart: Connector 7"/>
            <p:cNvSpPr/>
            <p:nvPr/>
          </p:nvSpPr>
          <p:spPr>
            <a:xfrm>
              <a:off x="2819400" y="3124200"/>
              <a:ext cx="1828800" cy="60960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2819400" y="1143000"/>
              <a:ext cx="914400" cy="22860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733800" y="1143000"/>
              <a:ext cx="914400" cy="228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733800" y="3429000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33800" y="1143000"/>
              <a:ext cx="0" cy="228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62200" y="1905000"/>
              <a:ext cx="1371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143000" y="1676399"/>
              <a:ext cx="1275843" cy="527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12cm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191000" y="3429000"/>
              <a:ext cx="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545985" y="4038600"/>
              <a:ext cx="1240523" cy="667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248400" y="533400"/>
            <a:ext cx="2483372" cy="646331"/>
          </a:xfrm>
          <a:prstGeom prst="rect">
            <a:avLst/>
          </a:prstGeom>
          <a:noFill/>
          <a:ln w="28575">
            <a:solidFill>
              <a:srgbClr val="EF2819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2743200" y="457200"/>
            <a:ext cx="3352800" cy="798731"/>
          </a:xfrm>
          <a:prstGeom prst="round2Same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" y="1975308"/>
            <a:ext cx="4640416" cy="2977692"/>
          </a:xfrm>
          <a:prstGeom prst="roundRect">
            <a:avLst/>
          </a:prstGeom>
          <a:noFill/>
          <a:ln>
            <a:solidFill>
              <a:srgbClr val="CD9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কোণকের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হেলানো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সমগ্রতলের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729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710">
        <p14:prism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  <p:bldP spid="15" grpId="0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11877"/>
            <a:ext cx="1109328" cy="365125"/>
          </a:xfrm>
        </p:spPr>
        <p:txBody>
          <a:bodyPr/>
          <a:lstStyle/>
          <a:p>
            <a:pPr algn="ctr"/>
            <a:fld id="{3791E6A3-863B-449E-9B3E-CF1290897120}" type="datetime1">
              <a:rPr lang="en-US" sz="1200" smtClean="0"/>
              <a:pPr algn="ctr"/>
              <a:t>8/5/2020</a:t>
            </a:fld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111877"/>
            <a:ext cx="2785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EF2819"/>
                </a:solidFill>
              </a:rPr>
              <a:t>Mohammad </a:t>
            </a:r>
            <a:r>
              <a:rPr lang="en-US" sz="1200" dirty="0" err="1" smtClean="0">
                <a:solidFill>
                  <a:srgbClr val="EF2819"/>
                </a:solidFill>
              </a:rPr>
              <a:t>Lukman</a:t>
            </a:r>
            <a:r>
              <a:rPr lang="en-US" sz="1200" dirty="0" smtClean="0">
                <a:solidFill>
                  <a:srgbClr val="EF2819"/>
                </a:solidFill>
              </a:rPr>
              <a:t> Hussain</a:t>
            </a:r>
            <a:endParaRPr lang="en-US" sz="1200" dirty="0">
              <a:solidFill>
                <a:srgbClr val="EF281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111877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15</a:t>
            </a:fld>
            <a:endParaRPr lang="en-US" sz="1200" dirty="0"/>
          </a:p>
        </p:txBody>
      </p:sp>
      <p:sp>
        <p:nvSpPr>
          <p:cNvPr id="9" name="Round Same Side Corner Rectangle 8"/>
          <p:cNvSpPr/>
          <p:nvPr/>
        </p:nvSpPr>
        <p:spPr>
          <a:xfrm>
            <a:off x="2819400" y="685800"/>
            <a:ext cx="3505200" cy="68580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ক্লীপটি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197441"/>
              </p:ext>
            </p:extLst>
          </p:nvPr>
        </p:nvGraphicFramePr>
        <p:xfrm>
          <a:off x="3937000" y="3208338"/>
          <a:ext cx="12700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Packager Shell Object" showAsIcon="1" r:id="rId3" imgW="1270440" imgH="440280" progId="Package">
                  <p:embed/>
                </p:oleObj>
              </mc:Choice>
              <mc:Fallback>
                <p:oleObj name="Packager Shell Object" showAsIcon="1" r:id="rId3" imgW="12704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0" y="3208338"/>
                        <a:ext cx="12700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3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710">
        <p14:ripple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1000" y="6111877"/>
            <a:ext cx="1033128" cy="365125"/>
          </a:xfrm>
        </p:spPr>
        <p:txBody>
          <a:bodyPr/>
          <a:lstStyle/>
          <a:p>
            <a:pPr algn="ctr"/>
            <a:fld id="{5CFEDF0D-BE14-4A5D-9A3A-790E05D2609D}" type="datetime1">
              <a:rPr lang="en-US" sz="1200" smtClean="0"/>
              <a:pPr algn="ctr"/>
              <a:t>8/5/2020</a:t>
            </a:fld>
            <a:endParaRPr lang="en-US" sz="1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352800" y="6111877"/>
            <a:ext cx="2633328" cy="365125"/>
          </a:xfrm>
        </p:spPr>
        <p:txBody>
          <a:bodyPr/>
          <a:lstStyle/>
          <a:p>
            <a:r>
              <a:rPr lang="en-US" sz="1200" dirty="0" smtClean="0">
                <a:solidFill>
                  <a:srgbClr val="FF6600"/>
                </a:solidFill>
              </a:rPr>
              <a:t>Mohammad </a:t>
            </a:r>
            <a:r>
              <a:rPr lang="en-US" sz="1200" dirty="0" err="1" smtClean="0">
                <a:solidFill>
                  <a:srgbClr val="FF6600"/>
                </a:solidFill>
              </a:rPr>
              <a:t>Lukman</a:t>
            </a:r>
            <a:r>
              <a:rPr lang="en-US" sz="1200" dirty="0" smtClean="0">
                <a:solidFill>
                  <a:srgbClr val="FF6600"/>
                </a:solidFill>
              </a:rPr>
              <a:t> Hussain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111877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16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84" y="1752600"/>
            <a:ext cx="4572616" cy="1905244"/>
          </a:xfrm>
          <a:prstGeom prst="rect">
            <a:avLst/>
          </a:prstGeom>
          <a:ln w="28575">
            <a:solidFill>
              <a:srgbClr val="D8D218"/>
            </a:solidFill>
          </a:ln>
        </p:spPr>
      </p:pic>
      <p:sp>
        <p:nvSpPr>
          <p:cNvPr id="2" name="Round Same Side Corner Rectangle 1"/>
          <p:cNvSpPr/>
          <p:nvPr/>
        </p:nvSpPr>
        <p:spPr>
          <a:xfrm>
            <a:off x="2743200" y="457200"/>
            <a:ext cx="3733800" cy="838200"/>
          </a:xfrm>
          <a:prstGeom prst="round2SameRect">
            <a:avLst/>
          </a:prstGeom>
          <a:noFill/>
          <a:ln>
            <a:solidFill>
              <a:srgbClr val="D8D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কোণকের আয়তন</a:t>
            </a:r>
            <a:endParaRPr lang="en-US" sz="40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371600" y="4038600"/>
                <a:ext cx="6096000" cy="1905000"/>
              </a:xfrm>
              <a:prstGeom prst="roundRect">
                <a:avLst/>
              </a:prstGeom>
              <a:noFill/>
              <a:ln>
                <a:solidFill>
                  <a:srgbClr val="D8D2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বিশিষ্ট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কোণকের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সিলিন্ডারের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আয়তনের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তৃতীয়াংশ</a:t>
                </a:r>
                <a:endPara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200" dirty="0">
                    <a:solidFill>
                      <a:prstClr val="black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কোণকের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038600"/>
                <a:ext cx="6096000" cy="1905000"/>
              </a:xfrm>
              <a:prstGeom prst="roundRect">
                <a:avLst/>
              </a:prstGeom>
              <a:blipFill>
                <a:blip r:embed="rId4"/>
                <a:stretch>
                  <a:fillRect l="-695" b="-1254"/>
                </a:stretch>
              </a:blipFill>
              <a:ln>
                <a:solidFill>
                  <a:srgbClr val="D8D21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0700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10">
        <p15:prstTrans prst="drape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11877"/>
            <a:ext cx="1296364" cy="365125"/>
          </a:xfrm>
        </p:spPr>
        <p:txBody>
          <a:bodyPr/>
          <a:lstStyle/>
          <a:p>
            <a:pPr algn="ctr"/>
            <a:fld id="{BC627832-D78A-47EF-8C54-F29BC5826DBA}" type="datetime1">
              <a:rPr lang="en-US" sz="1200" smtClean="0"/>
              <a:pPr algn="ctr"/>
              <a:t>8/5/2020</a:t>
            </a:fld>
            <a:endParaRPr lang="en-US" sz="1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14181" y="6019800"/>
            <a:ext cx="2834219" cy="394857"/>
          </a:xfrm>
        </p:spPr>
        <p:txBody>
          <a:bodyPr/>
          <a:lstStyle/>
          <a:p>
            <a:r>
              <a:rPr lang="en-US" sz="1200" dirty="0" smtClean="0">
                <a:solidFill>
                  <a:srgbClr val="FF6600"/>
                </a:solidFill>
              </a:rPr>
              <a:t>Mohammad </a:t>
            </a:r>
            <a:r>
              <a:rPr lang="en-US" sz="1200" dirty="0" err="1" smtClean="0">
                <a:solidFill>
                  <a:srgbClr val="FF6600"/>
                </a:solidFill>
              </a:rPr>
              <a:t>Lukman</a:t>
            </a:r>
            <a:r>
              <a:rPr lang="en-US" sz="1200" dirty="0" smtClean="0">
                <a:solidFill>
                  <a:srgbClr val="FF6600"/>
                </a:solidFill>
              </a:rPr>
              <a:t> Hussain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53400" y="6111877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17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4301836" cy="35336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2743200"/>
            <a:ext cx="3684022" cy="1569660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বস্তটির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457200"/>
            <a:ext cx="1834156" cy="523220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2667000" y="457200"/>
            <a:ext cx="3200400" cy="838200"/>
          </a:xfrm>
          <a:prstGeom prst="round2SameRect">
            <a:avLst/>
          </a:prstGeom>
          <a:noFill/>
          <a:ln>
            <a:solidFill>
              <a:srgbClr val="CD9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710">
        <p14:prism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 animBg="1" advAuto="0"/>
      <p:bldP spid="1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33400" y="6111877"/>
            <a:ext cx="1490328" cy="365125"/>
          </a:xfrm>
        </p:spPr>
        <p:txBody>
          <a:bodyPr/>
          <a:lstStyle/>
          <a:p>
            <a:pPr algn="ctr"/>
            <a:fld id="{63AD5A43-7D9C-49A1-A537-B406FFCFD7AE}" type="datetime1">
              <a:rPr lang="en-US" sz="1200" smtClean="0">
                <a:solidFill>
                  <a:schemeClr val="tx1"/>
                </a:solidFill>
              </a:rPr>
              <a:pPr algn="ctr"/>
              <a:t>8/5/2020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05200" y="6111877"/>
            <a:ext cx="2861928" cy="365125"/>
          </a:xfrm>
        </p:spPr>
        <p:txBody>
          <a:bodyPr/>
          <a:lstStyle/>
          <a:p>
            <a:r>
              <a:rPr lang="en-US" sz="1200" dirty="0" smtClean="0">
                <a:solidFill>
                  <a:srgbClr val="FF6600"/>
                </a:solidFill>
              </a:rPr>
              <a:t>Mohammad </a:t>
            </a:r>
            <a:r>
              <a:rPr lang="en-US" sz="1200" dirty="0" err="1" smtClean="0">
                <a:solidFill>
                  <a:srgbClr val="FF6600"/>
                </a:solidFill>
              </a:rPr>
              <a:t>Lukman</a:t>
            </a:r>
            <a:r>
              <a:rPr lang="en-US" sz="1200" dirty="0" smtClean="0">
                <a:solidFill>
                  <a:srgbClr val="FF6600"/>
                </a:solidFill>
              </a:rPr>
              <a:t> Hussain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111877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18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2057400"/>
            <a:ext cx="2419350" cy="3438525"/>
          </a:xfrm>
          <a:ln w="38100">
            <a:solidFill>
              <a:schemeClr val="accent2"/>
            </a:solidFill>
          </a:ln>
        </p:spPr>
      </p:pic>
      <p:sp>
        <p:nvSpPr>
          <p:cNvPr id="2" name="Round Same Side Corner Rectangle 1"/>
          <p:cNvSpPr/>
          <p:nvPr/>
        </p:nvSpPr>
        <p:spPr>
          <a:xfrm>
            <a:off x="3276600" y="381000"/>
            <a:ext cx="2895600" cy="914400"/>
          </a:xfrm>
          <a:prstGeom prst="round2SameRect">
            <a:avLst/>
          </a:prstGeom>
          <a:noFill/>
          <a:ln>
            <a:solidFill>
              <a:srgbClr val="FFA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057400"/>
            <a:ext cx="4648200" cy="3276600"/>
          </a:xfrm>
          <a:prstGeom prst="roundRect">
            <a:avLst/>
          </a:prstGeom>
          <a:noFill/>
          <a:ln>
            <a:solidFill>
              <a:srgbClr val="FFA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457200">
              <a:spcBef>
                <a:spcPts val="188"/>
              </a:spcBef>
              <a:buClr>
                <a:srgbClr val="F07F09"/>
              </a:buClr>
              <a:buSzPct val="80000"/>
              <a:buFont typeface="+mj-lt"/>
              <a:buAutoNum type="arabicParenR"/>
            </a:pP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কোণক কী?</a:t>
            </a:r>
          </a:p>
          <a:p>
            <a:pPr marL="571500" lvl="0" indent="-457200">
              <a:spcBef>
                <a:spcPts val="188"/>
              </a:spcBef>
              <a:buClr>
                <a:srgbClr val="F07F09"/>
              </a:buClr>
              <a:buSzPct val="80000"/>
              <a:buFont typeface="+mj-lt"/>
              <a:buAutoNum type="arabicParenR"/>
            </a:pP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আইস্ক্রিমটির-</a:t>
            </a:r>
          </a:p>
          <a:p>
            <a:pPr marL="571500" lvl="0" indent="-457200">
              <a:spcBef>
                <a:spcPts val="188"/>
              </a:spcBef>
              <a:buClr>
                <a:srgbClr val="F07F09"/>
              </a:buClr>
              <a:buSzPct val="80000"/>
              <a:buFont typeface="+mj-lt"/>
              <a:buAutoNum type="alphaLcParenR"/>
            </a:pP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 কত?</a:t>
            </a:r>
          </a:p>
          <a:p>
            <a:pPr marL="571500" lvl="0" indent="-457200">
              <a:spcBef>
                <a:spcPts val="188"/>
              </a:spcBef>
              <a:buClr>
                <a:srgbClr val="F07F09"/>
              </a:buClr>
              <a:buSzPct val="80000"/>
              <a:buFont typeface="+mj-lt"/>
              <a:buAutoNum type="alphaLcParenR"/>
            </a:pP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কত?</a:t>
            </a:r>
          </a:p>
          <a:p>
            <a:pPr marL="571500" lvl="0" indent="-457200">
              <a:spcBef>
                <a:spcPts val="188"/>
              </a:spcBef>
              <a:buClr>
                <a:srgbClr val="F07F09"/>
              </a:buClr>
              <a:buSzPct val="80000"/>
              <a:buFont typeface="+mj-lt"/>
              <a:buAutoNum type="alphaLcParenR"/>
            </a:pP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710">
        <p14:prism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9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872" y="6111877"/>
            <a:ext cx="1261728" cy="365125"/>
          </a:xfrm>
        </p:spPr>
        <p:txBody>
          <a:bodyPr/>
          <a:lstStyle/>
          <a:p>
            <a:pPr algn="ctr"/>
            <a:fld id="{9F1C8D1B-D4EE-4096-BEA3-8DBC7ECD67B7}" type="datetime1">
              <a:rPr lang="en-US" sz="1200" smtClean="0">
                <a:solidFill>
                  <a:schemeClr val="tx1"/>
                </a:solidFill>
              </a:rPr>
              <a:pPr algn="ctr"/>
              <a:t>8/5/2020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111877"/>
            <a:ext cx="28619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EF2819"/>
                </a:solidFill>
              </a:rPr>
              <a:t>Mohammad </a:t>
            </a:r>
            <a:r>
              <a:rPr lang="en-US" sz="1200" dirty="0" err="1" smtClean="0">
                <a:solidFill>
                  <a:srgbClr val="EF2819"/>
                </a:solidFill>
              </a:rPr>
              <a:t>Lukman</a:t>
            </a:r>
            <a:r>
              <a:rPr lang="en-US" sz="1200" dirty="0" smtClean="0">
                <a:solidFill>
                  <a:srgbClr val="EF2819"/>
                </a:solidFill>
              </a:rPr>
              <a:t> Hussain</a:t>
            </a:r>
            <a:endParaRPr lang="en-US" sz="1200" dirty="0">
              <a:solidFill>
                <a:srgbClr val="EF281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19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457200"/>
            <a:ext cx="40386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1981200"/>
            <a:ext cx="7772400" cy="342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জন্মদিনে বা অন্যান্য আনন্দ উৎসবে ব্যবহৃত </a:t>
            </a:r>
          </a:p>
          <a:p>
            <a:r>
              <a:rPr lang="en-US" sz="4400" b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কোণক আকৃতির একটি ক্যাপ সংগ্রহ করে তার বক্রতলের ক্ষেত্রফল ও আয়তন নির্ণয় কর।</a:t>
            </a:r>
            <a:endParaRPr lang="en-US" sz="44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94092"/>
      </p:ext>
    </p:extLst>
  </p:cSld>
  <p:clrMapOvr>
    <a:masterClrMapping/>
  </p:clrMapOvr>
  <p:transition spd="slow" advTm="871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3124200" y="533400"/>
            <a:ext cx="2514600" cy="838200"/>
          </a:xfrm>
          <a:prstGeom prst="round2SameRect">
            <a:avLst/>
          </a:prstGeom>
          <a:ln>
            <a:solidFill>
              <a:srgbClr val="786A8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5600" y="1905000"/>
            <a:ext cx="5410200" cy="3886200"/>
          </a:xfrm>
          <a:prstGeom prst="roundRect">
            <a:avLst/>
          </a:prstGeom>
          <a:noFill/>
          <a:ln>
            <a:solidFill>
              <a:srgbClr val="6A5C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>
                  <a:solidFill>
                    <a:srgbClr val="C00000"/>
                  </a:solidFill>
                </a:ln>
                <a:solidFill>
                  <a:srgbClr val="A045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>
                <a:ln w="0">
                  <a:solidFill>
                    <a:srgbClr val="C00000"/>
                  </a:solidFill>
                </a:ln>
                <a:solidFill>
                  <a:srgbClr val="A045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C00000"/>
                  </a:solidFill>
                </a:ln>
                <a:solidFill>
                  <a:srgbClr val="A045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sz="2800" dirty="0">
                <a:ln w="0">
                  <a:solidFill>
                    <a:srgbClr val="C00000"/>
                  </a:solidFill>
                </a:ln>
                <a:solidFill>
                  <a:srgbClr val="A045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C00000"/>
                  </a:solidFill>
                </a:ln>
                <a:solidFill>
                  <a:srgbClr val="A045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2800" dirty="0">
              <a:ln w="0">
                <a:solidFill>
                  <a:srgbClr val="C00000"/>
                </a:solidFill>
              </a:ln>
              <a:solidFill>
                <a:srgbClr val="A0454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n w="0">
                <a:solidFill>
                  <a:srgbClr val="FF0000"/>
                </a:solidFill>
              </a:ln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০১৫৫২৪২০০৬০</a:t>
            </a:r>
          </a:p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hussainlukman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2@gmail.com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2819400"/>
            <a:ext cx="1752600" cy="1905000"/>
            <a:chOff x="5029200" y="2362200"/>
            <a:chExt cx="1752600" cy="1905000"/>
          </a:xfrm>
          <a:blipFill>
            <a:blip r:embed="rId2"/>
            <a:tile tx="0" ty="0" sx="100000" sy="100000" flip="none" algn="tl"/>
          </a:blipFill>
        </p:grpSpPr>
        <p:grpSp>
          <p:nvGrpSpPr>
            <p:cNvPr id="11" name="Group 10"/>
            <p:cNvGrpSpPr/>
            <p:nvPr/>
          </p:nvGrpSpPr>
          <p:grpSpPr>
            <a:xfrm>
              <a:off x="5029200" y="2362200"/>
              <a:ext cx="1752600" cy="1905000"/>
              <a:chOff x="3886200" y="914400"/>
              <a:chExt cx="2743200" cy="2362200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3886200" y="914400"/>
                <a:ext cx="2743200" cy="2362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191000" y="1143000"/>
                <a:ext cx="2133600" cy="18288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787" y="2590800"/>
              <a:ext cx="1337279" cy="1430594"/>
            </a:xfrm>
            <a:prstGeom prst="rect">
              <a:avLst/>
            </a:prstGeom>
            <a:grpFill/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111877"/>
            <a:ext cx="1143000" cy="365125"/>
          </a:xfrm>
        </p:spPr>
        <p:txBody>
          <a:bodyPr/>
          <a:lstStyle/>
          <a:p>
            <a:fld id="{C257FB22-0538-4513-9554-98533A85F7FD}" type="datetime1">
              <a:rPr lang="en-US" sz="1200" smtClean="0">
                <a:solidFill>
                  <a:schemeClr val="tx1"/>
                </a:solidFill>
              </a:rPr>
              <a:t>8/5/2020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111877"/>
            <a:ext cx="25908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FF6600"/>
                </a:solidFill>
              </a:rPr>
              <a:t>Mohammad </a:t>
            </a:r>
            <a:r>
              <a:rPr lang="en-US" sz="1200" dirty="0" err="1" smtClean="0">
                <a:solidFill>
                  <a:srgbClr val="FF6600"/>
                </a:solidFill>
              </a:rPr>
              <a:t>Lukman</a:t>
            </a:r>
            <a:r>
              <a:rPr lang="en-US" sz="1200" dirty="0" smtClean="0">
                <a:solidFill>
                  <a:srgbClr val="FF6600"/>
                </a:solidFill>
              </a:rPr>
              <a:t> Hussain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2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93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8710">
        <p15:prstTrans prst="curtains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11877"/>
            <a:ext cx="1261728" cy="365125"/>
          </a:xfrm>
        </p:spPr>
        <p:txBody>
          <a:bodyPr/>
          <a:lstStyle/>
          <a:p>
            <a:pPr algn="ctr"/>
            <a:fld id="{B2C34996-438E-4CC3-8E88-D6F3E31BBF1E}" type="datetime1">
              <a:rPr lang="en-US" sz="1200" smtClean="0">
                <a:solidFill>
                  <a:schemeClr val="tx1"/>
                </a:solidFill>
              </a:rPr>
              <a:pPr algn="ctr"/>
              <a:t>8/5/2020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111877"/>
            <a:ext cx="28619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EF2819"/>
                </a:solidFill>
              </a:rPr>
              <a:t>Mohammad </a:t>
            </a:r>
            <a:r>
              <a:rPr lang="en-US" sz="1200" dirty="0" err="1" smtClean="0">
                <a:solidFill>
                  <a:srgbClr val="EF2819"/>
                </a:solidFill>
              </a:rPr>
              <a:t>Lukman</a:t>
            </a:r>
            <a:r>
              <a:rPr lang="en-US" sz="1200" dirty="0" smtClean="0">
                <a:solidFill>
                  <a:srgbClr val="EF2819"/>
                </a:solidFill>
              </a:rPr>
              <a:t> Hussain</a:t>
            </a:r>
            <a:endParaRPr lang="en-US" sz="1200" dirty="0">
              <a:solidFill>
                <a:srgbClr val="EF281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111877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20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6" y="533400"/>
            <a:ext cx="8121548" cy="55784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90681" y="563940"/>
            <a:ext cx="63626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8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10">
        <p15:prstTrans prst="fallOver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562" y="6111877"/>
            <a:ext cx="1461238" cy="365125"/>
          </a:xfrm>
        </p:spPr>
        <p:txBody>
          <a:bodyPr/>
          <a:lstStyle/>
          <a:p>
            <a:pPr algn="ctr"/>
            <a:fld id="{F950DE09-ACD5-438E-9981-09BA5E60F543}" type="datetime1">
              <a:rPr lang="en-US" sz="1200" smtClean="0">
                <a:solidFill>
                  <a:schemeClr val="tx1"/>
                </a:solidFill>
              </a:rPr>
              <a:pPr algn="ctr"/>
              <a:t>8/5/2020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38872" y="6111877"/>
            <a:ext cx="29381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FF6600"/>
                </a:solidFill>
              </a:rPr>
              <a:t>Mohammad </a:t>
            </a:r>
            <a:r>
              <a:rPr lang="en-US" sz="1200" dirty="0" err="1" smtClean="0">
                <a:solidFill>
                  <a:srgbClr val="FF6600"/>
                </a:solidFill>
              </a:rPr>
              <a:t>Lukman</a:t>
            </a:r>
            <a:r>
              <a:rPr lang="en-US" sz="1200" dirty="0" smtClean="0">
                <a:solidFill>
                  <a:srgbClr val="FF6600"/>
                </a:solidFill>
              </a:rPr>
              <a:t> Hussain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3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48390"/>
            <a:ext cx="3534289" cy="461421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0" y="948390"/>
            <a:ext cx="3534290" cy="4614210"/>
            <a:chOff x="1802993" y="1600200"/>
            <a:chExt cx="3067362" cy="4004610"/>
          </a:xfrm>
        </p:grpSpPr>
        <p:sp>
          <p:nvSpPr>
            <p:cNvPr id="3" name="Rectangle 2"/>
            <p:cNvSpPr/>
            <p:nvPr/>
          </p:nvSpPr>
          <p:spPr>
            <a:xfrm>
              <a:off x="1802993" y="1600200"/>
              <a:ext cx="3067362" cy="4004610"/>
            </a:xfrm>
            <a:prstGeom prst="rect">
              <a:avLst/>
            </a:prstGeom>
            <a:solidFill>
              <a:srgbClr val="F2B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17474" y="2590800"/>
              <a:ext cx="2438400" cy="2514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D91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ts val="188"/>
                </a:spcBef>
                <a:buClr>
                  <a:srgbClr val="F07F09"/>
                </a:buClr>
                <a:buSzPct val="80000"/>
              </a:pPr>
              <a:r>
                <a:rPr lang="bn-BD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endPara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>
                <a:spcBef>
                  <a:spcPts val="188"/>
                </a:spcBef>
                <a:buClr>
                  <a:srgbClr val="F07F09"/>
                </a:buClr>
                <a:buSzPct val="80000"/>
              </a:pPr>
              <a:r>
                <a:rPr lang="bn-BD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উচ্চতর গণিত</a:t>
              </a:r>
            </a:p>
            <a:p>
              <a:pPr lvl="0" algn="ctr">
                <a:spcBef>
                  <a:spcPts val="188"/>
                </a:spcBef>
                <a:buClr>
                  <a:srgbClr val="F07F09"/>
                </a:buClr>
                <a:buSzPct val="80000"/>
              </a:pPr>
              <a:r>
                <a:rPr lang="bn-BD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ত্রয়োদশ(ঘন জ্যামিতি)</a:t>
              </a:r>
              <a:endPara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>
                <a:spcBef>
                  <a:spcPts val="188"/>
                </a:spcBef>
                <a:buClr>
                  <a:srgbClr val="F07F09"/>
                </a:buClr>
                <a:buSzPct val="80000"/>
              </a:pPr>
              <a:r>
                <a:rPr lang="en-US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সময়ঃ৫০ </a:t>
              </a:r>
              <a:r>
                <a:rPr lang="en-US" sz="28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>
                <a:spcBef>
                  <a:spcPts val="188"/>
                </a:spcBef>
                <a:buClr>
                  <a:srgbClr val="F07F09"/>
                </a:buClr>
                <a:buSzPct val="80000"/>
              </a:pPr>
              <a:r>
                <a:rPr lang="en-US" sz="28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</a:t>
              </a:r>
              <a:r>
                <a:rPr lang="en-US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সংখ্যা-৬০</a:t>
              </a:r>
              <a:endPara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81704" y="1745159"/>
              <a:ext cx="2318058" cy="7212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err="1" smtClean="0">
                  <a:ln/>
                  <a:solidFill>
                    <a:schemeClr val="accent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800" b="1" cap="none" spc="0" dirty="0" smtClean="0">
                  <a:ln/>
                  <a:solidFill>
                    <a:schemeClr val="accent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cap="none" spc="0" dirty="0" err="1" smtClean="0">
                  <a:ln/>
                  <a:solidFill>
                    <a:schemeClr val="accent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8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710">
        <p15:prstTrans prst="peelOff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111877"/>
            <a:ext cx="1371600" cy="365125"/>
          </a:xfrm>
        </p:spPr>
        <p:txBody>
          <a:bodyPr/>
          <a:lstStyle/>
          <a:p>
            <a:pPr algn="ctr"/>
            <a:fld id="{6A26F26F-D85A-4A21-B7FB-A1DB0573D4BA}" type="datetime1">
              <a:rPr lang="en-US" sz="1200" smtClean="0">
                <a:solidFill>
                  <a:schemeClr val="tx1"/>
                </a:solidFill>
              </a:rPr>
              <a:pPr algn="ctr"/>
              <a:t>8/5/2020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76600" y="6111877"/>
            <a:ext cx="2667000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FF6600"/>
                </a:solidFill>
              </a:rPr>
              <a:t>Mohammad </a:t>
            </a:r>
            <a:r>
              <a:rPr lang="en-US" sz="1200" dirty="0" err="1" smtClean="0">
                <a:solidFill>
                  <a:srgbClr val="FF6600"/>
                </a:solidFill>
              </a:rPr>
              <a:t>Lukman</a:t>
            </a:r>
            <a:r>
              <a:rPr lang="en-US" sz="1200" dirty="0" smtClean="0">
                <a:solidFill>
                  <a:srgbClr val="FF6600"/>
                </a:solidFill>
              </a:rPr>
              <a:t> Hussain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4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1622425" y="4572000"/>
            <a:ext cx="3178175" cy="823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কীসের?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4722813" y="4572000"/>
            <a:ext cx="3887787" cy="8239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বস্তুটির  আকৃতি কীরুপ?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648200"/>
            <a:ext cx="3428999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 আইস্ক্রিম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5374" y="4655403"/>
            <a:ext cx="3374226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কোণক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2938128" cy="2678906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72" y="1676400"/>
            <a:ext cx="2938128" cy="2665051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ound Same Side Corner Rectangle 1"/>
          <p:cNvSpPr/>
          <p:nvPr/>
        </p:nvSpPr>
        <p:spPr>
          <a:xfrm>
            <a:off x="3048000" y="381000"/>
            <a:ext cx="3429000" cy="838200"/>
          </a:xfrm>
          <a:prstGeom prst="round2Same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4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10">
        <p15:prstTrans prst="fallOver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2" grpId="0" animBg="1"/>
      <p:bldP spid="1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111877"/>
            <a:ext cx="1066800" cy="365125"/>
          </a:xfrm>
        </p:spPr>
        <p:txBody>
          <a:bodyPr/>
          <a:lstStyle/>
          <a:p>
            <a:pPr algn="ctr"/>
            <a:fld id="{6FA3CAEB-9031-4235-9EDF-AC95CCCD347A}" type="datetime1">
              <a:rPr lang="en-US" sz="1200" smtClean="0"/>
              <a:pPr algn="ctr"/>
              <a:t>8/5/2020</a:t>
            </a:fld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111877"/>
            <a:ext cx="29381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EF2819"/>
                </a:solidFill>
              </a:rPr>
              <a:t>Mohammad </a:t>
            </a:r>
            <a:r>
              <a:rPr lang="en-US" sz="1200" dirty="0" err="1" smtClean="0">
                <a:solidFill>
                  <a:srgbClr val="EF2819"/>
                </a:solidFill>
              </a:rPr>
              <a:t>Lukman</a:t>
            </a:r>
            <a:r>
              <a:rPr lang="en-US" sz="1200" dirty="0" smtClean="0">
                <a:solidFill>
                  <a:srgbClr val="EF2819"/>
                </a:solidFill>
              </a:rPr>
              <a:t> Hussain</a:t>
            </a:r>
            <a:endParaRPr lang="en-US" sz="1200" dirty="0">
              <a:solidFill>
                <a:srgbClr val="EF281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111877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5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2971800" y="533400"/>
            <a:ext cx="3505200" cy="91440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2743200"/>
            <a:ext cx="44196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সমবৃত্তভূমিক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কোণক</a:t>
            </a:r>
            <a:endParaRPr lang="en-US" sz="4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2" y="1905000"/>
            <a:ext cx="3179618" cy="31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710">
        <p14:prism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111877"/>
            <a:ext cx="1033128" cy="365125"/>
          </a:xfrm>
        </p:spPr>
        <p:txBody>
          <a:bodyPr/>
          <a:lstStyle/>
          <a:p>
            <a:pPr algn="ctr"/>
            <a:fld id="{65FF5B7F-02E3-4A83-8B52-C46D9617AD9B}" type="datetime1">
              <a:rPr lang="en-US" sz="1200" smtClean="0">
                <a:solidFill>
                  <a:schemeClr val="tx1"/>
                </a:solidFill>
              </a:rPr>
              <a:pPr algn="ctr"/>
              <a:t>8/5/2020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111877"/>
            <a:ext cx="2785728" cy="365125"/>
          </a:xfr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FF6600"/>
                </a:solidFill>
              </a:rPr>
              <a:t>Mohammad </a:t>
            </a:r>
            <a:r>
              <a:rPr lang="en-US" sz="1200" dirty="0" err="1" smtClean="0">
                <a:solidFill>
                  <a:srgbClr val="FF6600"/>
                </a:solidFill>
              </a:rPr>
              <a:t>Lukman</a:t>
            </a:r>
            <a:r>
              <a:rPr lang="en-US" sz="1200" dirty="0" smtClean="0">
                <a:solidFill>
                  <a:srgbClr val="FF6600"/>
                </a:solidFill>
              </a:rPr>
              <a:t> Hussain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6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2776872" y="533400"/>
            <a:ext cx="3395328" cy="76200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1752600"/>
            <a:ext cx="6705600" cy="3657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88"/>
              </a:spcBef>
              <a:buClr>
                <a:srgbClr val="F07F09"/>
              </a:buClr>
              <a:buSzPct val="80000"/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98882" lvl="0" indent="-342900">
              <a:spcBef>
                <a:spcPts val="188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কোণক কী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98882" lvl="0" indent="-342900">
              <a:spcBef>
                <a:spcPts val="188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কোণকের আয়তন ও পৃষ্ঠতলের ক্ষেত্রফল নির্ণয়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98882" lvl="0" indent="-342900">
              <a:spcBef>
                <a:spcPts val="188"/>
              </a:spcBef>
              <a:buClr>
                <a:srgbClr val="F07F09"/>
              </a:buClr>
              <a:buSzPct val="80000"/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কোণক সম্পর্কিত সমস্যা সমাধান করতে পারবে।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9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710">
        <p15:prstTrans prst="peelOff"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111877"/>
            <a:ext cx="1033128" cy="365125"/>
          </a:xfrm>
        </p:spPr>
        <p:txBody>
          <a:bodyPr/>
          <a:lstStyle/>
          <a:p>
            <a:fld id="{3791E6A3-863B-449E-9B3E-CF1290897120}" type="datetime1">
              <a:rPr lang="en-US" sz="1200" smtClean="0">
                <a:solidFill>
                  <a:schemeClr val="tx1"/>
                </a:solidFill>
              </a:rPr>
              <a:t>8/5/2020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1272" y="6096000"/>
            <a:ext cx="2633328" cy="365125"/>
          </a:xfrm>
        </p:spPr>
        <p:txBody>
          <a:bodyPr/>
          <a:lstStyle/>
          <a:p>
            <a:r>
              <a:rPr lang="en-US" sz="1200" dirty="0" smtClean="0">
                <a:solidFill>
                  <a:srgbClr val="FF6600"/>
                </a:solidFill>
              </a:rPr>
              <a:t>Mohammad </a:t>
            </a:r>
            <a:r>
              <a:rPr lang="en-US" sz="1200" dirty="0" err="1" smtClean="0">
                <a:solidFill>
                  <a:srgbClr val="FF6600"/>
                </a:solidFill>
              </a:rPr>
              <a:t>Lukman</a:t>
            </a:r>
            <a:r>
              <a:rPr lang="en-US" sz="1200" dirty="0" smtClean="0">
                <a:solidFill>
                  <a:srgbClr val="FF6600"/>
                </a:solidFill>
              </a:rPr>
              <a:t> Hussain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111877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tx1"/>
                </a:solidFill>
              </a:rPr>
              <a:pPr/>
              <a:t>7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2895600" y="1143000"/>
            <a:ext cx="3505200" cy="68580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ক্লীপটি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05817"/>
              </p:ext>
            </p:extLst>
          </p:nvPr>
        </p:nvGraphicFramePr>
        <p:xfrm>
          <a:off x="3937000" y="3208338"/>
          <a:ext cx="12700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ackager Shell Object" showAsIcon="1" r:id="rId3" imgW="1270440" imgH="440280" progId="Package">
                  <p:embed/>
                </p:oleObj>
              </mc:Choice>
              <mc:Fallback>
                <p:oleObj name="Packager Shell Object" showAsIcon="1" r:id="rId3" imgW="12704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0" y="3208338"/>
                        <a:ext cx="12700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37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710">
        <p14:ripple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5153-100C-42C8-81BF-B5A5153DB073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52575"/>
            <a:ext cx="3810000" cy="3476625"/>
          </a:xfrm>
          <a:prstGeom prst="rect">
            <a:avLst/>
          </a:prstGeom>
        </p:spPr>
      </p:pic>
      <p:sp>
        <p:nvSpPr>
          <p:cNvPr id="7" name="Round Same Side Corner Rectangle 6"/>
          <p:cNvSpPr/>
          <p:nvPr/>
        </p:nvSpPr>
        <p:spPr>
          <a:xfrm>
            <a:off x="2362200" y="457200"/>
            <a:ext cx="4267200" cy="83820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এনিমেশনটি</a:t>
            </a:r>
            <a:r>
              <a:rPr lang="en-US" sz="48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5334000"/>
            <a:ext cx="3581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5334000"/>
            <a:ext cx="1795128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5257800"/>
            <a:ext cx="3886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5410200"/>
            <a:ext cx="8001000" cy="5492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চতুর্দিকে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66967"/>
      </p:ext>
    </p:extLst>
  </p:cSld>
  <p:clrMapOvr>
    <a:masterClrMapping/>
  </p:clrMapOvr>
  <p:transition spd="slow" advTm="871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5153-100C-42C8-81BF-B5A5153DB073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2667000" y="838200"/>
            <a:ext cx="3733800" cy="76200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72072" y="2667000"/>
            <a:ext cx="4081128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err="1" smtClean="0">
                <a:ln w="0">
                  <a:solidFill>
                    <a:srgbClr val="CC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কোণক</a:t>
            </a:r>
            <a:r>
              <a:rPr lang="en-US" sz="4000" dirty="0" smtClean="0">
                <a:ln w="0">
                  <a:solidFill>
                    <a:srgbClr val="CC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CC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>
                  <a:solidFill>
                    <a:srgbClr val="CC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CC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ব্যখ্যা</a:t>
            </a:r>
            <a:r>
              <a:rPr lang="en-US" sz="4000" dirty="0" smtClean="0">
                <a:ln w="0">
                  <a:solidFill>
                    <a:srgbClr val="CC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CC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n w="0">
                  <a:solidFill>
                    <a:srgbClr val="CC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990600"/>
            <a:ext cx="2176128" cy="533400"/>
          </a:xfrm>
          <a:prstGeom prst="rect">
            <a:avLst/>
          </a:prstGeom>
          <a:noFill/>
          <a:ln>
            <a:solidFill>
              <a:srgbClr val="EF2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2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710">
        <p14:prism/>
      </p:transition>
    </mc:Choice>
    <mc:Fallback xmlns="">
      <p:transition spd="slow" advTm="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5.9|3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0.3|9.1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4.2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4.9|11.7|1.5|4.7|9.5|2.4|8.5|7.3|16.5|1.4|2.3|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4.9|11.7|1.5|4.7|9.5|2.4|8.5|7.3|16.5|1.4|2.3|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7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gmTrig9.1</Template>
  <TotalTime>1995</TotalTime>
  <Words>403</Words>
  <Application>Microsoft Office PowerPoint</Application>
  <PresentationFormat>On-screen Show (4:3)</PresentationFormat>
  <Paragraphs>153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Cambria Math</vt:lpstr>
      <vt:lpstr>NikoshBAN</vt:lpstr>
      <vt:lpstr>Times New Roman</vt:lpstr>
      <vt:lpstr>Verdana</vt:lpstr>
      <vt:lpstr>Wingdings</vt:lpstr>
      <vt:lpstr>Wingdings 2</vt:lpstr>
      <vt:lpstr>Aspect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বর্ণিল শুভেচ্চা</dc:title>
  <dc:creator>sgghs</dc:creator>
  <cp:lastModifiedBy>user</cp:lastModifiedBy>
  <cp:revision>220</cp:revision>
  <dcterms:created xsi:type="dcterms:W3CDTF">2006-08-16T00:00:00Z</dcterms:created>
  <dcterms:modified xsi:type="dcterms:W3CDTF">2020-08-05T15:08:08Z</dcterms:modified>
</cp:coreProperties>
</file>