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9T20:46:21.026" idx="1">
    <p:pos x="7115" y="130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886-811C-44CC-9AFC-BFB2033B16A6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8408-BB2A-485D-BA31-813917DB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6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960-34DA-4347-90B0-DE4D9D4097D2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FE2E-FFE1-44B4-9672-ABB3E149A489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767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8A-DDB5-41B4-98C9-1F0F86704665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6BAB-6624-4551-8385-44F5FCDD24A3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14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028-CC44-447E-98E1-F0A6872D6E65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8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C7AF-7F14-4702-9B8A-B446A42B9E02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17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DB22-5ECF-4370-9CA5-5E4EB230ABD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BE7D-4DA0-4753-93A6-D3C4F6FEBB83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98BE-396A-411D-BC18-0C31F12C6701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190D-907C-4F9B-AE4C-EFC9AC641D16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E41-0179-4EBE-9828-A0B7718F8898}" type="datetime1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4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1143-3164-4D0F-B707-86BAF2DF290D}" type="datetime1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11C7-93C0-4C08-B43E-F7FF74E7007F}" type="datetime1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76AA-944D-4FCA-A61B-4159A7C47CF5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DA96-1631-4CD7-A52E-4CF34489CC08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7B52-9754-4EE2-8B9B-19449D398059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92C2DB-AD85-4A0A-84EF-A615BDBBF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68036"/>
            <a:ext cx="7766936" cy="1454728"/>
          </a:xfrm>
        </p:spPr>
        <p:txBody>
          <a:bodyPr anchor="ctr"/>
          <a:lstStyle/>
          <a:p>
            <a:pPr algn="ctr"/>
            <a:r>
              <a:rPr lang="en-US" sz="9600" dirty="0" err="1">
                <a:solidFill>
                  <a:srgbClr val="0070C0"/>
                </a:solidFill>
              </a:rPr>
              <a:t>স্বাগতম</a:t>
            </a:r>
            <a:r>
              <a:rPr lang="en-US" sz="9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341419"/>
            <a:ext cx="7766936" cy="28063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83D5-DEAF-4D7A-8785-A9497CCD433E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2341419"/>
            <a:ext cx="7766935" cy="280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6219"/>
            <a:ext cx="8979283" cy="404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5299" y="4273714"/>
            <a:ext cx="5931283" cy="1767648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98BE-396A-411D-BC18-0C31F12C6701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8151"/>
            <a:ext cx="8979283" cy="392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4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4" y="653328"/>
            <a:ext cx="4357688" cy="28998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528" y="653328"/>
            <a:ext cx="4050291" cy="4050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67" y="2678473"/>
            <a:ext cx="3050161" cy="30501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2D7D-BF68-4515-92A5-56535F90A081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1388534"/>
            <a:ext cx="3718455" cy="786630"/>
          </a:xfrm>
        </p:spPr>
        <p:txBody>
          <a:bodyPr anchor="t">
            <a:normAutofit fontScale="90000"/>
          </a:bodyPr>
          <a:lstStyle/>
          <a:p>
            <a:r>
              <a:rPr lang="en-US" sz="6000" dirty="0" err="1">
                <a:solidFill>
                  <a:srgbClr val="FF0000"/>
                </a:solidFill>
              </a:rPr>
              <a:t>পাঠ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পরিচিতি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</a:rPr>
              <a:t>শিক্ষক পরিচিতি</a:t>
            </a:r>
          </a:p>
          <a:p>
            <a:r>
              <a:rPr lang="bn-IN" sz="2800" dirty="0">
                <a:solidFill>
                  <a:srgbClr val="FF0000"/>
                </a:solidFill>
              </a:rPr>
              <a:t>জনাব এইচ এম মহিউদ্দিন</a:t>
            </a:r>
          </a:p>
          <a:p>
            <a:r>
              <a:rPr lang="bn-IN" sz="2800" dirty="0">
                <a:solidFill>
                  <a:srgbClr val="FF0000"/>
                </a:solidFill>
              </a:rPr>
              <a:t>সহকারী শিক্ষক (কৃষি)</a:t>
            </a:r>
          </a:p>
          <a:p>
            <a:r>
              <a:rPr lang="bn-IN" sz="2800" dirty="0">
                <a:solidFill>
                  <a:srgbClr val="FF0000"/>
                </a:solidFill>
              </a:rPr>
              <a:t>কাটিরহাট উচ্চ বিদ্যালয় </a:t>
            </a:r>
          </a:p>
          <a:p>
            <a:r>
              <a:rPr lang="bn-IN" sz="2800" dirty="0">
                <a:solidFill>
                  <a:srgbClr val="FF0000"/>
                </a:solidFill>
              </a:rPr>
              <a:t>হাটহাজারী, চট্টগ্রাম। </a:t>
            </a:r>
            <a:r>
              <a:rPr lang="bn-IN" sz="5400" dirty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256" y="2895600"/>
            <a:ext cx="4084011" cy="2980266"/>
          </a:xfrm>
        </p:spPr>
        <p:txBody>
          <a:bodyPr>
            <a:normAutofit/>
          </a:bodyPr>
          <a:lstStyle/>
          <a:p>
            <a:r>
              <a:rPr lang="bn-IN" sz="2800" dirty="0"/>
              <a:t>অষ্টম শ্রেণী</a:t>
            </a:r>
          </a:p>
          <a:p>
            <a:r>
              <a:rPr lang="bn-IN" sz="2800" dirty="0"/>
              <a:t>গণিত</a:t>
            </a:r>
          </a:p>
          <a:p>
            <a:r>
              <a:rPr lang="bn-IN" sz="2800" dirty="0"/>
              <a:t>চতুর্থ অধ্যায় </a:t>
            </a:r>
          </a:p>
          <a:p>
            <a:r>
              <a:rPr lang="bn-IN" sz="2400" dirty="0"/>
              <a:t>বীজগণিতিয় সূত্র ও তার প্রয়োগ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76AA-944D-4FCA-A61B-4159A7C47CF5}" type="datetime1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593" y="2064328"/>
            <a:ext cx="1814945" cy="191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2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473" y="0"/>
            <a:ext cx="6350694" cy="803564"/>
          </a:xfrm>
        </p:spPr>
        <p:txBody>
          <a:bodyPr/>
          <a:lstStyle/>
          <a:p>
            <a:pPr algn="ctr"/>
            <a:r>
              <a:rPr lang="en-US" sz="4800" dirty="0" err="1" smtClean="0"/>
              <a:t>শিখনফল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1" y="955964"/>
            <a:ext cx="11374582" cy="5085397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bn-IN" sz="4000" dirty="0" smtClean="0">
                <a:solidFill>
                  <a:schemeClr val="tx1"/>
                </a:solidFill>
              </a:rPr>
              <a:t>বর্গের সূত্রসমূহ জানতে পারবে ।</a:t>
            </a:r>
          </a:p>
          <a:p>
            <a:pPr marL="742950" indent="-742950" algn="l">
              <a:buAutoNum type="arabicPeriod"/>
            </a:pPr>
            <a:r>
              <a:rPr lang="bn-IN" sz="4000" dirty="0" smtClean="0">
                <a:solidFill>
                  <a:schemeClr val="tx1"/>
                </a:solidFill>
              </a:rPr>
              <a:t>সূত্রসমূহ প্রয়োগ করে দ্বিপদী ও ত্রিপদী রাশির বর্গ নির্ণয় করতে পারবে ।</a:t>
            </a:r>
          </a:p>
          <a:p>
            <a:pPr marL="742950" indent="-742950" algn="l">
              <a:buAutoNum type="arabicPeriod"/>
            </a:pPr>
            <a:r>
              <a:rPr lang="bn-IN" sz="4000" dirty="0" smtClean="0">
                <a:solidFill>
                  <a:schemeClr val="tx1"/>
                </a:solidFill>
              </a:rPr>
              <a:t>সূত্রসমূহ প্রয়োগ করে রাশির মান নির্ণয় করতে পারবে ।</a:t>
            </a:r>
          </a:p>
          <a:p>
            <a:pPr marL="742950" indent="-742950" algn="l">
              <a:buAutoNum type="arabicPeriod"/>
            </a:pPr>
            <a:endParaRPr lang="bn-IN" sz="4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775855"/>
          </a:xfrm>
        </p:spPr>
        <p:txBody>
          <a:bodyPr/>
          <a:lstStyle/>
          <a:p>
            <a:pPr algn="ctr"/>
            <a:r>
              <a:rPr lang="bn-IN" sz="3600" dirty="0" smtClean="0"/>
              <a:t>বর্গের সূত্রসমূহ</a:t>
            </a:r>
            <a:r>
              <a:rPr lang="bn-IN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7334" y="775855"/>
                <a:ext cx="8596669" cy="5527963"/>
              </a:xfrm>
            </p:spPr>
            <p:txBody>
              <a:bodyPr/>
              <a:lstStyle/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IN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b="0" dirty="0" smtClean="0"/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dirty="0" smtClean="0"/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dirty="0" smtClean="0"/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:r>
                  <a:rPr lang="en-US" sz="2400" dirty="0" smtClean="0"/>
                  <a:t>ab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:r>
                  <a:rPr lang="en-US" sz="2400" dirty="0" smtClean="0"/>
                  <a:t>4ab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US" sz="2400" dirty="0" smtClean="0"/>
              </a:p>
              <a:p>
                <a:pPr marL="457200" indent="-457200" algn="l">
                  <a:buFont typeface="Wingdings 3" charset="2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pPr marL="457200" indent="-457200" algn="l">
                  <a:buAutoNum type="arabicPeriod"/>
                </a:pPr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:endParaRPr lang="en-US" sz="2400" dirty="0" smtClean="0"/>
              </a:p>
              <a:p>
                <a:pPr marL="457200" indent="-457200" algn="l">
                  <a:buAutoNum type="arabicPeriod"/>
                </a:pPr>
                <a:endParaRPr lang="en-US" sz="2400" dirty="0" smtClean="0"/>
              </a:p>
              <a:p>
                <a:pPr marL="342900" indent="-342900" algn="l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7334" y="775855"/>
                <a:ext cx="8596669" cy="5527963"/>
              </a:xfrm>
              <a:blipFill>
                <a:blip r:embed="rId2"/>
                <a:stretch>
                  <a:fillRect l="-638" t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ctrTitle"/>
              </p:nvPr>
            </p:nvSpPr>
            <p:spPr>
              <a:xfrm>
                <a:off x="1507066" y="380262"/>
                <a:ext cx="7766936" cy="631120"/>
              </a:xfrm>
            </p:spPr>
            <p:txBody>
              <a:bodyPr/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এর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বর্গ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নির্ণ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য়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কর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07066" y="380262"/>
                <a:ext cx="7766936" cy="631120"/>
              </a:xfrm>
              <a:blipFill>
                <a:blip r:embed="rId2"/>
                <a:stretch>
                  <a:fillRect t="-16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5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07066" y="1233054"/>
                <a:ext cx="7766936" cy="4808308"/>
              </a:xfrm>
            </p:spPr>
            <p:txBody>
              <a:bodyPr/>
              <a:lstStyle/>
              <a:p>
                <a:pPr algn="l"/>
                <a:r>
                  <a:rPr lang="en-US" sz="2800" dirty="0" smtClean="0"/>
                  <a:t>সমাধানঃ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এর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বর্গ</a:t>
                </a:r>
                <a:endParaRPr lang="en-US" sz="2800" dirty="0" smtClean="0"/>
              </a:p>
              <a:p>
                <a:pPr algn="l"/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bn-I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2800" dirty="0" smtClean="0"/>
              </a:p>
              <a:p>
                <a:pPr algn="l"/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algn="l"/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. </a:t>
                </a:r>
                <a:r>
                  <a:rPr lang="en-US" sz="2800" dirty="0" err="1" smtClean="0"/>
                  <a:t>Ans</a:t>
                </a:r>
                <a:r>
                  <a:rPr lang="en-US" sz="2800" dirty="0" smtClean="0"/>
                  <a:t> . 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Sub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07066" y="1233054"/>
                <a:ext cx="7766936" cy="4808308"/>
              </a:xfrm>
              <a:blipFill>
                <a:blip r:embed="rId3"/>
                <a:stretch>
                  <a:fillRect l="-1570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11C7-93C0-4C08-B43E-F7FF74E7007F}" type="datetime1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97527" y="0"/>
                <a:ext cx="8276476" cy="775855"/>
              </a:xfrm>
            </p:spPr>
            <p:txBody>
              <a:bodyPr anchor="t"/>
              <a:lstStyle/>
              <a:p>
                <a:pPr algn="l"/>
                <a:r>
                  <a:rPr lang="en-US" sz="2000" b="0" dirty="0" smtClean="0"/>
                  <a:t>*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এবং</a:t>
                </a:r>
                <a:r>
                  <a:rPr lang="en-US" sz="2000" dirty="0" smtClean="0"/>
                  <a:t> ab= 2 </a:t>
                </a:r>
                <a:r>
                  <a:rPr lang="en-US" sz="2000" dirty="0" err="1" smtClean="0"/>
                  <a:t>হলে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এর </a:t>
                </a:r>
                <a:r>
                  <a:rPr lang="en-US" sz="2000" dirty="0" err="1" smtClean="0"/>
                  <a:t>মান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নির্ণ</a:t>
                </a:r>
                <a:r>
                  <a:rPr lang="bn-IN" sz="1600" dirty="0" smtClean="0">
                    <a:solidFill>
                      <a:srgbClr val="00B050"/>
                    </a:solidFill>
                  </a:rPr>
                  <a:t>য় কর ?</a:t>
                </a:r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97527" y="0"/>
                <a:ext cx="8276476" cy="775855"/>
              </a:xfrm>
              <a:blipFill>
                <a:blip r:embed="rId2"/>
                <a:stretch>
                  <a:fillRect l="-811" t="-9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97527" y="637309"/>
                <a:ext cx="8276476" cy="451042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 smtClean="0"/>
                  <a:t>সমাধানঃ</a:t>
                </a:r>
              </a:p>
              <a:p>
                <a:pPr algn="l"/>
                <a:r>
                  <a:rPr lang="en-US" sz="2400" dirty="0" err="1" smtClean="0"/>
                  <a:t>দেও</a:t>
                </a:r>
                <a:r>
                  <a:rPr lang="bn-IN" sz="2000" dirty="0" smtClean="0">
                    <a:solidFill>
                      <a:schemeClr val="tx1"/>
                    </a:solidFill>
                  </a:rPr>
                  <a:t>য়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।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আছে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,</a:t>
                </a:r>
              </a:p>
              <a:p>
                <a:pPr algn="l"/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a+b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=4 </a:t>
                </a:r>
                <a:r>
                  <a:rPr lang="en-US" sz="2000" dirty="0" err="1" smtClean="0"/>
                  <a:t>এবং</a:t>
                </a:r>
                <a:r>
                  <a:rPr lang="en-US" sz="2000" dirty="0" smtClean="0"/>
                  <a:t> </a:t>
                </a:r>
              </a:p>
              <a:p>
                <a:pPr algn="l"/>
                <a:r>
                  <a:rPr lang="en-US" sz="2000" dirty="0"/>
                  <a:t> </a:t>
                </a:r>
                <a:r>
                  <a:rPr lang="en-US" sz="2000" dirty="0" smtClean="0"/>
                  <a:t>          ab= 2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algn="l"/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US" sz="2400" dirty="0" smtClean="0"/>
              </a:p>
              <a:p>
                <a:pPr algn="l"/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 smtClean="0"/>
                  <a:t>2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 smtClean="0"/>
              </a:p>
              <a:p>
                <a:pPr algn="l"/>
                <a:r>
                  <a:rPr lang="en-US" sz="2400" dirty="0" smtClean="0"/>
                  <a:t>= 16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 smtClean="0"/>
                  <a:t>4</a:t>
                </a:r>
              </a:p>
              <a:p>
                <a:pPr algn="l"/>
                <a:r>
                  <a:rPr lang="en-US" sz="2400" dirty="0" smtClean="0"/>
                  <a:t>= 12. ans.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97527" y="637309"/>
                <a:ext cx="8276476" cy="4510424"/>
              </a:xfrm>
              <a:blipFill>
                <a:blip r:embed="rId3"/>
                <a:stretch>
                  <a:fillRect l="-1179" t="-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2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7636" y="166256"/>
            <a:ext cx="8096367" cy="928254"/>
          </a:xfrm>
        </p:spPr>
        <p:txBody>
          <a:bodyPr/>
          <a:lstStyle/>
          <a:p>
            <a:pPr algn="ctr"/>
            <a:r>
              <a:rPr lang="en-US" dirty="0" smtClean="0"/>
              <a:t>GROUP WORK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07067" y="1274619"/>
                <a:ext cx="7766936" cy="3873114"/>
              </a:xfrm>
            </p:spPr>
            <p:txBody>
              <a:bodyPr/>
              <a:lstStyle/>
              <a:p>
                <a:pPr algn="l"/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r>
                  <a:rPr lang="en-US" sz="2800" dirty="0" smtClean="0">
                    <a:solidFill>
                      <a:srgbClr val="C00000"/>
                    </a:solidFill>
                  </a:rPr>
                  <a:t>*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5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এবং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ab = 4 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হলে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এর 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মান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নির্ণ</a:t>
                </a:r>
                <a:r>
                  <a:rPr lang="bn-IN" sz="2800" dirty="0">
                    <a:solidFill>
                      <a:srgbClr val="C00000"/>
                    </a:solidFill>
                  </a:rPr>
                  <a:t>য় কর ?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07067" y="1274619"/>
                <a:ext cx="7766936" cy="3873114"/>
              </a:xfrm>
              <a:blipFill>
                <a:blip r:embed="rId2"/>
                <a:stretch>
                  <a:fillRect l="-1570" r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9382"/>
            <a:ext cx="7766936" cy="872836"/>
          </a:xfrm>
        </p:spPr>
        <p:txBody>
          <a:bodyPr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</a:rPr>
              <a:t>মূল্যা</a:t>
            </a:r>
            <a:r>
              <a:rPr lang="bn-IN" sz="6600" dirty="0" smtClean="0">
                <a:solidFill>
                  <a:srgbClr val="00B050"/>
                </a:solidFill>
              </a:rPr>
              <a:t>য়</a:t>
            </a:r>
            <a:r>
              <a:rPr lang="en-US" sz="6600" dirty="0" smtClean="0">
                <a:solidFill>
                  <a:srgbClr val="00B050"/>
                </a:solidFill>
              </a:rPr>
              <a:t>ন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74619"/>
            <a:ext cx="7766936" cy="3873114"/>
          </a:xfrm>
        </p:spPr>
        <p:txBody>
          <a:bodyPr/>
          <a:lstStyle/>
          <a:p>
            <a:pPr algn="l"/>
            <a:r>
              <a:rPr lang="bn-IN" dirty="0" smtClean="0"/>
              <a:t>**আম + জাম এর বর্গ নির্ণয় কর ?</a:t>
            </a:r>
          </a:p>
          <a:p>
            <a:pPr algn="l"/>
            <a:r>
              <a:rPr lang="bn-IN" dirty="0" smtClean="0"/>
              <a:t>** </a:t>
            </a:r>
            <a:r>
              <a:rPr lang="en-US" dirty="0" smtClean="0"/>
              <a:t>a-b-c </a:t>
            </a:r>
            <a:r>
              <a:rPr lang="bn-IN" dirty="0" smtClean="0"/>
              <a:t>এর বর্গ নির্ণয় কর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E798-6BE0-4683-AD54-016F06AE026C}" type="datetime1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www.h.m.moyin@gmail.com/ 01812026808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C2DB-AD85-4A0A-84EF-A615BDBBF9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575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Vrinda</vt:lpstr>
      <vt:lpstr>Wingdings 3</vt:lpstr>
      <vt:lpstr>Facet</vt:lpstr>
      <vt:lpstr>স্বাগতম </vt:lpstr>
      <vt:lpstr>PowerPoint Presentation</vt:lpstr>
      <vt:lpstr>পাঠ পরিচিতি </vt:lpstr>
      <vt:lpstr>শিখনফল </vt:lpstr>
      <vt:lpstr>বর্গের সূত্রসমূহ </vt:lpstr>
      <vt:lpstr>∗x+y এর বর্গ নির্ণয় কর ?</vt:lpstr>
      <vt:lpstr>*a+b=4 এবং ab= 2 হলে a^2+b^2এর মান নির্ণয় কর ?</vt:lpstr>
      <vt:lpstr>GROUP WORK 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43</cp:revision>
  <dcterms:created xsi:type="dcterms:W3CDTF">2020-07-29T10:26:28Z</dcterms:created>
  <dcterms:modified xsi:type="dcterms:W3CDTF">2020-08-06T12:57:17Z</dcterms:modified>
</cp:coreProperties>
</file>