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sldIdLst>
    <p:sldId id="318" r:id="rId2"/>
    <p:sldId id="322" r:id="rId3"/>
    <p:sldId id="321" r:id="rId4"/>
    <p:sldId id="312" r:id="rId5"/>
    <p:sldId id="328" r:id="rId6"/>
    <p:sldId id="327" r:id="rId7"/>
    <p:sldId id="337" r:id="rId8"/>
    <p:sldId id="333" r:id="rId9"/>
    <p:sldId id="334" r:id="rId10"/>
    <p:sldId id="330" r:id="rId11"/>
    <p:sldId id="326" r:id="rId12"/>
    <p:sldId id="329" r:id="rId13"/>
    <p:sldId id="341" r:id="rId14"/>
    <p:sldId id="338" r:id="rId15"/>
    <p:sldId id="307" r:id="rId16"/>
    <p:sldId id="304" r:id="rId17"/>
    <p:sldId id="314" r:id="rId18"/>
    <p:sldId id="323" r:id="rId19"/>
    <p:sldId id="34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2F9"/>
    <a:srgbClr val="CC0000"/>
    <a:srgbClr val="6E1E6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71" autoAdjust="0"/>
  </p:normalViewPr>
  <p:slideViewPr>
    <p:cSldViewPr>
      <p:cViewPr>
        <p:scale>
          <a:sx n="100" d="100"/>
          <a:sy n="100" d="100"/>
        </p:scale>
        <p:origin x="-516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E0944-D94C-471F-919E-400F822C62A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99BDE8-41F1-4AEC-A8A8-E5AD83867F7C}">
      <dgm:prSet custT="1"/>
      <dgm:spPr/>
      <dgm:t>
        <a:bodyPr/>
        <a:lstStyle/>
        <a:p>
          <a:pPr rtl="0"/>
          <a:endParaRPr lang="en-US" sz="2000" b="1" u="sng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bn-BD" sz="2800" b="1" dirty="0" smtClean="0">
              <a:ln/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rPr>
            <a:t>পাঠ পরিচিতি </a:t>
          </a:r>
        </a:p>
        <a:p>
          <a:r>
            <a:rPr lang="bn-BD" sz="2800" b="1" dirty="0" smtClean="0">
              <a:ln/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rPr>
            <a:t>শ্রে</a:t>
          </a:r>
          <a:r>
            <a:rPr lang="en-US" sz="2800" b="1" dirty="0" err="1" smtClean="0">
              <a:ln/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rPr>
            <a:t>ণি</a:t>
          </a:r>
          <a:r>
            <a:rPr lang="en-US" sz="2800" b="1" dirty="0" smtClean="0">
              <a:ln/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rPr>
            <a:t>: </a:t>
          </a:r>
          <a:r>
            <a:rPr lang="bn-BD" sz="2800" b="1" dirty="0" smtClean="0">
              <a:ln/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rPr>
            <a:t>৭</a:t>
          </a:r>
          <a:r>
            <a:rPr lang="en-US" sz="2800" b="1" dirty="0" smtClean="0">
              <a:ln/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rPr>
            <a:t>ম </a:t>
          </a:r>
          <a:r>
            <a:rPr lang="bn-BD" sz="2800" b="1" dirty="0" smtClean="0">
              <a:ln/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rPr>
            <a:t>  </a:t>
          </a:r>
          <a:endParaRPr lang="bn-BD" sz="2800" b="1" dirty="0" smtClean="0">
            <a:ln/>
            <a:solidFill>
              <a:schemeClr val="tx1">
                <a:lumMod val="75000"/>
                <a:lumOff val="25000"/>
              </a:schemeClr>
            </a:solidFill>
            <a:latin typeface="NikoshBAN" pitchFamily="2" charset="0"/>
            <a:cs typeface="NikoshBAN" pitchFamily="2" charset="0"/>
          </a:endParaRPr>
        </a:p>
        <a:p>
          <a:r>
            <a:rPr lang="bn-BD" sz="2800" b="1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rPr>
            <a:t>বিষয়</a:t>
          </a:r>
          <a:r>
            <a:rPr lang="en-US" sz="2800" b="1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rPr>
            <a:t>:</a:t>
          </a:r>
          <a:r>
            <a:rPr lang="bn-BD" sz="2800" b="1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rPr>
            <a:t>তথ্য</a:t>
          </a:r>
          <a:r>
            <a:rPr lang="en-US" sz="2800" b="1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b="1" dirty="0" err="1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rPr>
            <a:t>যোগাযোগ</a:t>
          </a:r>
          <a:r>
            <a:rPr lang="bn-BD" sz="2800" b="1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rPr>
            <a:t>প্রযুক্তি</a:t>
          </a:r>
          <a:endParaRPr lang="en-US" sz="2800" b="1" dirty="0" smtClean="0">
            <a:ln/>
            <a:solidFill>
              <a:srgbClr val="009900"/>
            </a:solidFill>
            <a:latin typeface="NikoshBAN" pitchFamily="2" charset="0"/>
            <a:cs typeface="NikoshBAN" pitchFamily="2" charset="0"/>
          </a:endParaRPr>
        </a:p>
        <a:p>
          <a:r>
            <a:rPr lang="bn-IN" sz="2800" b="1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rPr>
            <a:t>৫ম </a:t>
          </a:r>
          <a:r>
            <a:rPr lang="en-US" sz="2800" b="1" dirty="0" err="1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rPr>
            <a:t>অধ্যায়</a:t>
          </a:r>
          <a:r>
            <a:rPr lang="en-US" sz="3200" b="1" dirty="0" smtClean="0">
              <a:ln/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: </a:t>
          </a:r>
          <a:r>
            <a:rPr lang="bn-BD" sz="4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rPr>
            <a:t>শিক্ষায়</a:t>
          </a:r>
          <a:r>
            <a:rPr lang="bn-BD" sz="3200" dirty="0" smtClean="0">
              <a:solidFill>
                <a:schemeClr val="accent2">
                  <a:lumMod val="75000"/>
                </a:schemeClr>
              </a:solidFill>
              <a:latin typeface="NikoshBAN"/>
            </a:rPr>
            <a:t> </a:t>
          </a:r>
          <a:r>
            <a:rPr lang="bn-IN" sz="2800" b="1" dirty="0" smtClean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ইন্টারনেটের ব্যবহার </a:t>
          </a:r>
          <a:r>
            <a: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/>
          </a:r>
          <a:br>
            <a: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</a:br>
          <a:endParaRPr lang="en-US" sz="1900" b="1" u="sng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1C7EE9FC-FF09-4F5A-8B58-89B835E2144D}" type="sibTrans" cxnId="{883E4EC0-4B0A-4D0B-B608-8ABCF1BF00A7}">
      <dgm:prSet/>
      <dgm:spPr/>
      <dgm:t>
        <a:bodyPr/>
        <a:lstStyle/>
        <a:p>
          <a:endParaRPr lang="en-US"/>
        </a:p>
      </dgm:t>
    </dgm:pt>
    <dgm:pt modelId="{04C20290-B324-4512-86B4-CB3B82680C0C}" type="parTrans" cxnId="{883E4EC0-4B0A-4D0B-B608-8ABCF1BF00A7}">
      <dgm:prSet/>
      <dgm:spPr/>
      <dgm:t>
        <a:bodyPr/>
        <a:lstStyle/>
        <a:p>
          <a:endParaRPr lang="en-US"/>
        </a:p>
      </dgm:t>
    </dgm:pt>
    <dgm:pt modelId="{8A18FD2E-60DB-4B0E-AF02-C997E8E72814}" type="pres">
      <dgm:prSet presAssocID="{9D8E0944-D94C-471F-919E-400F822C62A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53723F-E1B8-448D-BA90-5B2A47B2273D}" type="pres">
      <dgm:prSet presAssocID="{FF99BDE8-41F1-4AEC-A8A8-E5AD83867F7C}" presName="circ1TxSh" presStyleLbl="vennNode1" presStyleIdx="0" presStyleCnt="1" custScaleX="245387" custLinFactNeighborX="-9360"/>
      <dgm:spPr/>
      <dgm:t>
        <a:bodyPr/>
        <a:lstStyle/>
        <a:p>
          <a:endParaRPr lang="en-US"/>
        </a:p>
      </dgm:t>
    </dgm:pt>
  </dgm:ptLst>
  <dgm:cxnLst>
    <dgm:cxn modelId="{9B23037F-8532-4AFB-A1F0-635F1C643E6D}" type="presOf" srcId="{FF99BDE8-41F1-4AEC-A8A8-E5AD83867F7C}" destId="{2053723F-E1B8-448D-BA90-5B2A47B2273D}" srcOrd="0" destOrd="0" presId="urn:microsoft.com/office/officeart/2005/8/layout/venn1"/>
    <dgm:cxn modelId="{0CAF03AC-EFA4-44DC-88E8-FCA008F70EE5}" type="presOf" srcId="{9D8E0944-D94C-471F-919E-400F822C62A4}" destId="{8A18FD2E-60DB-4B0E-AF02-C997E8E72814}" srcOrd="0" destOrd="0" presId="urn:microsoft.com/office/officeart/2005/8/layout/venn1"/>
    <dgm:cxn modelId="{883E4EC0-4B0A-4D0B-B608-8ABCF1BF00A7}" srcId="{9D8E0944-D94C-471F-919E-400F822C62A4}" destId="{FF99BDE8-41F1-4AEC-A8A8-E5AD83867F7C}" srcOrd="0" destOrd="0" parTransId="{04C20290-B324-4512-86B4-CB3B82680C0C}" sibTransId="{1C7EE9FC-FF09-4F5A-8B58-89B835E2144D}"/>
    <dgm:cxn modelId="{C08704FC-7242-42CD-8D12-8068BB485230}" type="presParOf" srcId="{8A18FD2E-60DB-4B0E-AF02-C997E8E72814}" destId="{2053723F-E1B8-448D-BA90-5B2A47B2273D}" srcOrd="0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EF6F1-930C-46AE-BD67-0785234E7982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954BC-484E-4233-AD51-064A10006E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247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4F18E2-16E3-4411-9CFE-822323E44B5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FECCC3-BFEF-4D7B-853A-253D1ECE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4F18E2-16E3-4411-9CFE-822323E44B5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ECCC3-BFEF-4D7B-853A-253D1ECE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E4F18E2-16E3-4411-9CFE-822323E44B5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FECCC3-BFEF-4D7B-853A-253D1ECE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1109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4F18E2-16E3-4411-9CFE-822323E44B5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ECCC3-BFEF-4D7B-853A-253D1ECE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4F18E2-16E3-4411-9CFE-822323E44B5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FECCC3-BFEF-4D7B-853A-253D1ECE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4F18E2-16E3-4411-9CFE-822323E44B5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ECCC3-BFEF-4D7B-853A-253D1ECE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4F18E2-16E3-4411-9CFE-822323E44B5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ECCC3-BFEF-4D7B-853A-253D1ECE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4F18E2-16E3-4411-9CFE-822323E44B5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ECCC3-BFEF-4D7B-853A-253D1ECE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4F18E2-16E3-4411-9CFE-822323E44B5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ECCC3-BFEF-4D7B-853A-253D1ECE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4F18E2-16E3-4411-9CFE-822323E44B5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ECCC3-BFEF-4D7B-853A-253D1ECE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4F18E2-16E3-4411-9CFE-822323E44B5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ECCC3-BFEF-4D7B-853A-253D1ECE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E4F18E2-16E3-4411-9CFE-822323E44B55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FECCC3-BFEF-4D7B-853A-253D1ECE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pedia.or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YF4KKxWDoY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381000"/>
            <a:ext cx="4343400" cy="1295400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 w="0"/>
                <a:solidFill>
                  <a:sysClr val="windowText" lastClr="0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GB" sz="8800" b="1" i="0" u="none" strike="noStrike" kern="0" cap="none" spc="0" normalizeH="0" baseline="0" noProof="0" dirty="0">
              <a:ln w="0"/>
              <a:solidFill>
                <a:sysClr val="windowText" lastClr="00000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1295400" cy="1447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7696259" y="-20650"/>
            <a:ext cx="1427091" cy="146839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716909" y="5389609"/>
            <a:ext cx="1427091" cy="146839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20650" y="5410259"/>
            <a:ext cx="1427091" cy="146839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64674">
            <a:off x="5797180" y="181767"/>
            <a:ext cx="2363929" cy="2926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41640">
            <a:off x="481659" y="-41945"/>
            <a:ext cx="2363929" cy="2926334"/>
          </a:xfrm>
          <a:prstGeom prst="rect">
            <a:avLst/>
          </a:prstGeom>
        </p:spPr>
      </p:pic>
      <p:pic>
        <p:nvPicPr>
          <p:cNvPr id="15" name="Picture 14" descr="images52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743200"/>
            <a:ext cx="4419600" cy="3716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6851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28600"/>
            <a:ext cx="3886200" cy="3733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edu4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3657600" cy="3733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609600" y="4438471"/>
            <a:ext cx="66294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মাল্টিমিডিয়া ক্লাস পরিচালনার ক্ষেত্রে ইন্টারনেটের ব্যবহার।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4382" cy="2755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320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943600"/>
            <a:ext cx="5867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পরিক্ষার ফলাফল জানা যায়।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t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1000"/>
            <a:ext cx="5867400" cy="3810000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838200" y="4876800"/>
            <a:ext cx="7010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 ব্যবহার করে সত্যিকার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মতো পড়া যায়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"/>
            <a:ext cx="6019800" cy="33729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Rounded Rectangle 2"/>
          <p:cNvSpPr/>
          <p:nvPr/>
        </p:nvSpPr>
        <p:spPr>
          <a:xfrm>
            <a:off x="609600" y="3886200"/>
            <a:ext cx="6096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NCTB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</a:rPr>
              <a:t>ওয়য়েব সাইড থেকে যে কোনো পাঠ্যবই ডাউনলোড করা যায়।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514600" y="609600"/>
            <a:ext cx="32004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2514600"/>
            <a:ext cx="5562600" cy="707886"/>
          </a:xfrm>
          <a:prstGeom prst="rect">
            <a:avLst/>
          </a:prstGeom>
          <a:solidFill>
            <a:srgbClr val="BFF2F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 ক্ষেত্রে ইন্টারনেটের গুরুত্ব লেখ।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228600"/>
            <a:ext cx="37338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perspectiveLef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 সহায়ক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ওয়েব সাইট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32766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www.youtube.com</a:t>
            </a:r>
            <a:endParaRPr lang="en-US" sz="3200" dirty="0" smtClean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 শেয়ারিং সাইড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1905000"/>
            <a:ext cx="39624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www.wikipedia.org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Times New Roman" pitchFamily="18" charset="0"/>
              </a:rPr>
              <a:t>বিশ্বমুক্তকোষ 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505200"/>
            <a:ext cx="35052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www.bbcjalana.com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Times New Roman" pitchFamily="18" charset="0"/>
              </a:rPr>
              <a:t>ইংরেজী ভাষা শেখার সাইড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3505200"/>
            <a:ext cx="40386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www.khanacademy.org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Times New Roman" pitchFamily="18" charset="0"/>
              </a:rPr>
              <a:t>বর্তমান বিশ্বের সবচেয়ে জনপ্রিয় শিক্ষা সাইড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512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895600" y="838200"/>
            <a:ext cx="266700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90800"/>
            <a:ext cx="67056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ওয়েব ব্রাউজার ব্যবহার করা হয় কেন? ব্যাখ্যা কর।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5029200"/>
          </a:xfrm>
        </p:spPr>
        <p:txBody>
          <a:bodyPr>
            <a:noAutofit/>
          </a:bodyPr>
          <a:lstStyle/>
          <a:p>
            <a:pPr marL="742950" indent="-742950">
              <a:buNone/>
            </a:pPr>
            <a:r>
              <a:rPr lang="bn-BD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১.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কোণ সাইড কে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Times New Roman" pitchFamily="18" charset="0"/>
              </a:rPr>
              <a:t>বিশ্বমুক্তকোষ বলা হয়। </a:t>
            </a:r>
          </a:p>
          <a:p>
            <a:pPr marL="742950" indent="-742950"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www.wikipedia.org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None/>
            </a:pPr>
            <a:r>
              <a:rPr lang="bn-BD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২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NCTB 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এর পুর্ণরুপ কী</a:t>
            </a:r>
            <a:r>
              <a:rPr lang="bn-BD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bn-BD" sz="3600" dirty="0" smtClean="0">
              <a:solidFill>
                <a:srgbClr val="00B0F0"/>
              </a:solidFill>
              <a:latin typeface="NikoshBAN" pitchFamily="2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National curriculum textbook Board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None/>
            </a:pP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৩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Internet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এর পূর্ণরুপ কি? </a:t>
            </a:r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Inter connected network</a:t>
            </a:r>
            <a:r>
              <a:rPr lang="bn-BD" sz="40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None/>
            </a:pPr>
            <a:r>
              <a:rPr lang="bn-BD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৪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 শেয়ারিং সাইড </a:t>
            </a:r>
            <a:r>
              <a:rPr lang="bn-BD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কোনটি? </a:t>
            </a:r>
            <a:endParaRPr lang="en-US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None/>
            </a:pPr>
            <a:r>
              <a:rPr lang="en-US" sz="3200" b="1" dirty="0" smtClean="0"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www.youtube.com</a:t>
            </a:r>
            <a:endParaRPr lang="en-US" sz="3200" b="1" dirty="0" smtClean="0"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None/>
            </a:pPr>
            <a:endParaRPr lang="en-US" sz="2800" dirty="0" smtClean="0">
              <a:latin typeface="NikoshBAN"/>
              <a:cs typeface="NikoshBAN" pitchFamily="2" charset="0"/>
            </a:endParaRPr>
          </a:p>
          <a:p>
            <a:pPr marL="857250" indent="-857250"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NikoshBAN"/>
                <a:cs typeface="Times New Roman" pitchFamily="18" charset="0"/>
              </a:rPr>
              <a:t>   </a:t>
            </a:r>
            <a:endParaRPr lang="bn-BD" sz="3600" b="1" dirty="0" smtClean="0">
              <a:solidFill>
                <a:srgbClr val="00B050"/>
              </a:solidFill>
              <a:latin typeface="NikoshBAN"/>
              <a:cs typeface="NikoshBAN" pitchFamily="2" charset="0"/>
            </a:endParaRPr>
          </a:p>
          <a:p>
            <a:pPr marL="857250" indent="-85725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438400" y="200890"/>
            <a:ext cx="3581400" cy="109451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 যাচাই </a:t>
            </a:r>
            <a:endParaRPr lang="en-US" sz="48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348" y="304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4800600"/>
            <a:ext cx="8534400" cy="1323439"/>
          </a:xfrm>
          <a:prstGeom prst="rect">
            <a:avLst/>
          </a:prstGeom>
          <a:solidFill>
            <a:srgbClr val="00B0F0"/>
          </a:solidFill>
          <a:scene3d>
            <a:camera prst="perspectiveBelow"/>
            <a:lightRig rig="soft" dir="tl">
              <a:rot lat="0" lon="0" rev="0"/>
            </a:lightRig>
          </a:scene3d>
          <a:sp3d>
            <a:bevelT w="114300" prst="artDeco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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জীবনে ইন্টারনেট  ব্যবহারের বিভিন্ন 	মাধ্যম গুলো কী কী উল্লেখ কর।</a:t>
            </a:r>
            <a:endParaRPr lang="bn-BD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1371600" y="304800"/>
            <a:ext cx="5410200" cy="4064435"/>
            <a:chOff x="2209800" y="0"/>
            <a:chExt cx="5410200" cy="4064435"/>
          </a:xfrm>
        </p:grpSpPr>
        <p:grpSp>
          <p:nvGrpSpPr>
            <p:cNvPr id="3" name="Group 6"/>
            <p:cNvGrpSpPr/>
            <p:nvPr/>
          </p:nvGrpSpPr>
          <p:grpSpPr>
            <a:xfrm>
              <a:off x="2209800" y="0"/>
              <a:ext cx="5410200" cy="4034315"/>
              <a:chOff x="3408216" y="1579418"/>
              <a:chExt cx="4197928" cy="441922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703845" y="3666172"/>
                <a:ext cx="3560619" cy="233247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3408216" y="1579418"/>
                <a:ext cx="4197928" cy="2119746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4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267200" y="2514601"/>
              <a:ext cx="648079" cy="1549834"/>
            </a:xfrm>
            <a:prstGeom prst="rect">
              <a:avLst/>
            </a:prstGeom>
            <a:ln w="28575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5279" y="2514600"/>
              <a:ext cx="571121" cy="1549834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685800"/>
            <a:ext cx="10515601" cy="6847332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4953000"/>
            <a:ext cx="9782801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15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8534400" y="60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57200" y="1981200"/>
            <a:ext cx="7772400" cy="464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CMJ" pitchFamily="2" charset="0"/>
                <a:cs typeface="NikoshBAN" pitchFamily="2" charset="0"/>
              </a:rPr>
              <a:t>মোঃ সাইদুল ইসলাম (জিলান)</a:t>
            </a:r>
            <a:endParaRPr kumimoji="0" lang="bn-BD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utonnyCMJ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SutonnyCMJ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CMJ" pitchFamily="2" charset="0"/>
                <a:cs typeface="NikoshBAN" pitchFamily="2" charset="0"/>
              </a:rPr>
              <a:t>সমুজ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CMJ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CMJ" pitchFamily="2" charset="0"/>
                <a:cs typeface="NikoshBAN" pitchFamily="2" charset="0"/>
              </a:rPr>
              <a:t>আলী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CMJ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CMJ" pitchFamily="2" charset="0"/>
                <a:cs typeface="NikoshBAN" pitchFamily="2" charset="0"/>
              </a:rPr>
              <a:t>উচ্চ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CMJ" pitchFamily="2" charset="0"/>
                <a:cs typeface="NikoshBAN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CMJ" pitchFamily="2" charset="0"/>
                <a:cs typeface="NikoshBAN" pitchFamily="2" charset="0"/>
              </a:rPr>
              <a:t>বিদ্যালয়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CMJ" pitchFamily="2" charset="0"/>
                <a:cs typeface="NikoshBAN" pitchFamily="2" charset="0"/>
              </a:rPr>
              <a:t>ও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CMJ" pitchFamily="2" charset="0"/>
                <a:cs typeface="NikoshBAN" pitchFamily="2" charset="0"/>
              </a:rPr>
              <a:t>কলেজ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utonnyCMJ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CMJ" pitchFamily="2" charset="0"/>
                <a:cs typeface="NikoshBAN" pitchFamily="2" charset="0"/>
              </a:rPr>
              <a:t>দোয়ারাবাজার,সুনামগঞ্জ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tonnyCMJ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4400" dirty="0" smtClean="0">
                <a:solidFill>
                  <a:srgbClr val="C00000"/>
                </a:solidFill>
                <a:latin typeface="SutonnyCMJ" pitchFamily="2" charset="0"/>
                <a:cs typeface="NikoshBAN" pitchFamily="2" charset="0"/>
              </a:rPr>
              <a:t>    </a:t>
            </a:r>
            <a:r>
              <a:rPr lang="en-US" sz="4800" dirty="0" smtClean="0">
                <a:latin typeface="SutonnyCMJ" pitchFamily="2" charset="0"/>
                <a:cs typeface="NikoshBAN" pitchFamily="2" charset="0"/>
              </a:rPr>
              <a:t>‡</a:t>
            </a:r>
            <a:r>
              <a:rPr lang="en-US" sz="4800" dirty="0" err="1" smtClean="0">
                <a:latin typeface="SutonnyCMJ" pitchFamily="2" charset="0"/>
                <a:cs typeface="NikoshBAN" pitchFamily="2" charset="0"/>
              </a:rPr>
              <a:t>gvevt</a:t>
            </a:r>
            <a:r>
              <a:rPr lang="en-US" sz="4800" dirty="0" smtClean="0">
                <a:latin typeface="SutonnyCMJ" pitchFamily="2" charset="0"/>
                <a:cs typeface="NikoshBAN" pitchFamily="2" charset="0"/>
              </a:rPr>
              <a:t> 01729-471384</a:t>
            </a:r>
            <a:endParaRPr lang="en-US" sz="4400" dirty="0" smtClean="0">
              <a:latin typeface="SutonnyCMJ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E-mail: siduljilan84@gmail.com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tonnyCMJ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38400" y="228600"/>
            <a:ext cx="3352800" cy="1600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pp=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228600"/>
            <a:ext cx="2209800" cy="2895600"/>
          </a:xfrm>
          <a:prstGeom prst="round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b="1" dirty="0"/>
          </a:p>
        </p:txBody>
      </p:sp>
      <p:sp>
        <p:nvSpPr>
          <p:cNvPr id="40" name="Rectangle 39"/>
          <p:cNvSpPr/>
          <p:nvPr/>
        </p:nvSpPr>
        <p:spPr>
          <a:xfrm>
            <a:off x="533400" y="4419600"/>
            <a:ext cx="731520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ইন্টারনেট কী তা বলতে পারবে?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 ক্ষেত্রে ইন্টারনেটের গুরুত্ব লিখতে পারবে।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ওয়েব ব্রাউজার ব্যবহার করে শিক্ষা সংশ্লিষ্ট তথ্য  	অনুসন্ধান করতে পারবে।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1" name="Diagram 40"/>
          <p:cNvGraphicFramePr/>
          <p:nvPr/>
        </p:nvGraphicFramePr>
        <p:xfrm>
          <a:off x="-152400" y="0"/>
          <a:ext cx="9144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" name="Rectangle 48"/>
          <p:cNvSpPr/>
          <p:nvPr/>
        </p:nvSpPr>
        <p:spPr>
          <a:xfrm>
            <a:off x="2514600" y="3697069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শিখন ফল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67000" y="228600"/>
            <a:ext cx="3505200" cy="914400"/>
          </a:xfrm>
          <a:prstGeom prst="roundRect">
            <a:avLst/>
          </a:prstGeom>
          <a:solidFill>
            <a:schemeClr val="bg2"/>
          </a:solidFill>
          <a:ln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ওয়ার্মআপ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1371600"/>
            <a:ext cx="3886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এসো একটি ভিডিও দেখি 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2514600" y="3200400"/>
            <a:ext cx="4343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https://www.youtube.com/watch?v=gYF4KKxWDoY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4903286" cy="275099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67000" y="533400"/>
            <a:ext cx="32766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/>
              </a:rPr>
              <a:t>শিক্ষায় ইন্টারনেট</a:t>
            </a:r>
            <a:endParaRPr lang="en-US" sz="4400" dirty="0">
              <a:solidFill>
                <a:srgbClr val="00B0F0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19175"/>
            <a:ext cx="2976129" cy="24422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19200"/>
            <a:ext cx="4122490" cy="20612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1828800" y="4038600"/>
            <a:ext cx="4724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/>
              </a:rPr>
              <a:t>ব্রাউজার সফটওয়্যার ব্যবহার করে ইন্টারনেটে প্রবেশ। </a:t>
            </a:r>
            <a:endParaRPr lang="en-US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762000"/>
            <a:ext cx="7467600" cy="3429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baseline="-25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 হচ্ছে বিশ্বব্যাপী</a:t>
            </a:r>
            <a:r>
              <a:rPr lang="bn-BD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baseline="-25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অসংখ্য কম্পিটারের মধ্যে আন্তঃসংযোগ ব্যবস্থা ।</a:t>
            </a:r>
            <a:r>
              <a:rPr lang="bn-BD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baseline="-25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যার মাধ্যম একটি কম্পিটারের সাথে অন্য আরেকটি কম্পিটারের যোগাযোগ রক্ষা করে। </a:t>
            </a:r>
          </a:p>
          <a:p>
            <a:pPr algn="just"/>
            <a:endParaRPr lang="bn-BD" sz="3200" b="1" baseline="-250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baseline="-250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১৯৬৯ সালে ইন্টারনেটের যাত্রা শুরু হয় এবং ১৯৮৯ সালে ইন্টারনেট এর ব্যবহার বিকশিত হয়।</a:t>
            </a:r>
          </a:p>
          <a:p>
            <a:pPr algn="just"/>
            <a:endParaRPr lang="bn-BD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28600"/>
            <a:ext cx="7848600" cy="9659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একক</a:t>
            </a: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2695156"/>
            <a:ext cx="6553200" cy="1676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baseline="-25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aseline="-25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ইন্টারনেট কী ?</a:t>
            </a:r>
          </a:p>
          <a:p>
            <a:r>
              <a:rPr lang="bn-BD" sz="54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ইন্টারনেট এর যাত্রাশুরু কত সালে?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aseline="-25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886200"/>
            <a:ext cx="5715000" cy="28401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4" descr="Screenshot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66800"/>
            <a:ext cx="5562600" cy="24571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1524000" y="228600"/>
            <a:ext cx="4572000" cy="707886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সহায়ক সাইট।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4910</TotalTime>
  <Words>284</Words>
  <Application>Microsoft Office PowerPoint</Application>
  <PresentationFormat>On-screen Show (4:3)</PresentationFormat>
  <Paragraphs>71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>20/08/2014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saba</dc:creator>
  <cp:lastModifiedBy>Saidul 2</cp:lastModifiedBy>
  <cp:revision>294</cp:revision>
  <dcterms:created xsi:type="dcterms:W3CDTF">2014-02-13T10:39:00Z</dcterms:created>
  <dcterms:modified xsi:type="dcterms:W3CDTF">2020-08-06T13:04:09Z</dcterms:modified>
</cp:coreProperties>
</file>