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73" r:id="rId13"/>
    <p:sldId id="26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72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5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9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0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4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3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9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4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6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7A56-A38F-4FCA-A5DC-C30E8C25707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2EABD-12EC-4216-8726-AAB43D2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শুভেচ্ছা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180"/>
            <a:ext cx="12192000" cy="59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8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4" y="0"/>
            <a:ext cx="554300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609806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 হলে কেমন ছিল শিশু পার্কে, বেঞ্চে, বৃক্ষে, ফুলের বাগানে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ঢেকে দেয়া এই ঢাকার হৃদয় মাঠখানি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জানি, সেদিনের সব স্মৃতি মুছে দিতে হয়েছে উদ্যত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কালো হাত । তাই দেখি কবিহীন এই বিমুখ প্রান্তরে  আজ 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কবির বিরুদ্ধে কবি,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মাঠের বিরুদ্ধে মাঠ 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বিকেলের বিরুদ্ধে বিকেল,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উদ্যানের বিরুদ্ধে উদ্যান 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মার্চের বিরুদ্ধে মার্চ...।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4502"/>
            <a:ext cx="12192000" cy="10580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নতুন শব্দের অর্থ  </a:t>
            </a:r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F67729-5BD4-440D-8DA2-477AB590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3" y="2664824"/>
            <a:ext cx="3840480" cy="11364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044A1A-EC6A-467A-9931-54E08F78C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26" y="1397728"/>
            <a:ext cx="3827417" cy="10189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4A8C14-1044-486C-8E3F-DDC062D03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5" y="4000263"/>
            <a:ext cx="4075612" cy="1282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8321040" y="5434148"/>
            <a:ext cx="3762103" cy="11625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৪, </a:t>
            </a:r>
            <a:r>
              <a:rPr lang="en-US" sz="3200" dirty="0" err="1" smtClean="0"/>
              <a:t>প্রবৃত্ত</a:t>
            </a:r>
            <a:r>
              <a:rPr lang="en-US" sz="3200" dirty="0" smtClean="0"/>
              <a:t>, </a:t>
            </a:r>
            <a:r>
              <a:rPr lang="en-US" sz="3200" dirty="0" err="1" smtClean="0"/>
              <a:t>প্রস্তুত</a:t>
            </a:r>
            <a:r>
              <a:rPr lang="en-US" sz="3200" dirty="0" smtClean="0"/>
              <a:t> </a:t>
            </a:r>
            <a:r>
              <a:rPr lang="bn-IN" sz="3200" dirty="0" smtClean="0"/>
              <a:t>।  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-1" y="5329645"/>
            <a:ext cx="4075611" cy="12670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৪, ‘</a:t>
            </a:r>
            <a:r>
              <a:rPr lang="en-US" sz="3200" dirty="0" err="1" smtClean="0"/>
              <a:t>উদ্যত</a:t>
            </a:r>
            <a:r>
              <a:rPr lang="en-US" sz="3200" dirty="0" smtClean="0"/>
              <a:t>  </a:t>
            </a:r>
            <a:r>
              <a:rPr lang="bn-IN" sz="3200" dirty="0" smtClean="0"/>
              <a:t>’     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0" y="3997234"/>
            <a:ext cx="4036423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৩, ‘</a:t>
            </a:r>
            <a:r>
              <a:rPr lang="en-US" sz="3200" dirty="0" err="1" smtClean="0"/>
              <a:t>প্রান্তরে</a:t>
            </a:r>
            <a:r>
              <a:rPr lang="en-US" sz="3200" dirty="0" smtClean="0"/>
              <a:t> </a:t>
            </a:r>
            <a:r>
              <a:rPr lang="bn-IN" sz="3200" dirty="0" smtClean="0"/>
              <a:t>’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-1" y="2625634"/>
            <a:ext cx="4036424" cy="13062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২, ‘উদ্যান’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0" y="1214846"/>
            <a:ext cx="4101737" cy="1384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১, ‘শোভিত’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8294914" y="4088674"/>
            <a:ext cx="3775166" cy="1162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৩, </a:t>
            </a:r>
            <a:r>
              <a:rPr lang="en-US" sz="3200" dirty="0" err="1" smtClean="0"/>
              <a:t>বিস্তুত</a:t>
            </a:r>
            <a:r>
              <a:rPr lang="en-US" sz="3200" dirty="0" smtClean="0"/>
              <a:t> </a:t>
            </a:r>
            <a:r>
              <a:rPr lang="en-US" sz="3200" dirty="0" err="1" smtClean="0"/>
              <a:t>ভুমি</a:t>
            </a:r>
            <a:r>
              <a:rPr lang="bn-IN" sz="3200" dirty="0" smtClean="0"/>
              <a:t>। 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8294914" y="2860765"/>
            <a:ext cx="3801291" cy="10842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২, বাগান।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8125097" y="1201782"/>
            <a:ext cx="4066903" cy="15675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১, সজ্জিত।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1" y="5218612"/>
            <a:ext cx="4258492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5211"/>
            <a:ext cx="4663440" cy="587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=২মিঃ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89314"/>
            <a:ext cx="4598126" cy="1023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’=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শোভিত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’=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5904411"/>
            <a:ext cx="4702629" cy="587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১,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ক্ষিপ্ত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885280"/>
            <a:ext cx="7554686" cy="59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6AB547-DC3F-46EF-9170-BB5049F44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27"/>
            <a:ext cx="12033068" cy="49030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12083143" cy="6139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পাঠ- বিশ্লেষণ 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0" y="5590902"/>
            <a:ext cx="12057017" cy="12670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লেখা হবে তার জন্য অপেক্ষার উত্তেজনা নিয়ে 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উন্মত্ত অধীর ব্যাকুল বিদ্রোহী শ্রোতা বসে আছে</a:t>
            </a:r>
          </a:p>
        </p:txBody>
      </p:sp>
    </p:spTree>
    <p:extLst>
      <p:ext uri="{BB962C8B-B14F-4D97-AF65-F5344CB8AC3E}">
        <p14:creationId xmlns:p14="http://schemas.microsoft.com/office/powerpoint/2010/main" val="392660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ভোর থেকে জন সমুদ্রের উদ্যান সৈকতেঃ ‘ কখন আসবে কবি?’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89" y="783772"/>
            <a:ext cx="5294811" cy="5133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833"/>
            <a:ext cx="6897189" cy="51337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0330" y="3244334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/>
              <a:t>পাঠ- বিশ্লেষণ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707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পাঠ- বিশ্লেষণ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283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শিশু পার্ক সেদিন ছিল না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 বিশ্লেষণ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4268"/>
            <a:ext cx="4441371" cy="4937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4" y="963794"/>
            <a:ext cx="4023360" cy="49144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216" y="1084217"/>
            <a:ext cx="3656784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7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/>
              <a:t>পাঠ- বিশ্লেষণ  </a:t>
            </a:r>
            <a:endParaRPr lang="en-US" sz="4000" dirty="0"/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47657"/>
            <a:ext cx="12192000" cy="11103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বৃক্ষে ফুলে শোভিত উদ্যান সেদিন ছিল না, 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তন্দ্রাচ্ছন্ন বিবর্ণ বিকেল সেদিন ছিল না।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63"/>
            <a:ext cx="6400800" cy="4879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81" y="979715"/>
            <a:ext cx="5812019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5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 বিশ্লেষণ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238206"/>
            <a:ext cx="12192000" cy="1619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 হলে কেমন ছিল শিশু পার্কে, বেঞ্চে, বৃক্ষে, ফুলের বাগানে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ঢেকে দেয়া এই ঢাকার হৃদয় মাঠখানি?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FB2A8A-FBDE-4EF3-AD55-AA6E2388D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" y="1058091"/>
            <a:ext cx="5433585" cy="41801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C97BC-029A-40AD-BF77-DDA0D7E79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66651"/>
            <a:ext cx="6139544" cy="42454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8729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/>
              <a:t>পাঠ- বিশ্লেষণ  </a:t>
            </a:r>
            <a:endParaRPr lang="en-US" sz="4000" dirty="0"/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59829"/>
            <a:ext cx="12192000" cy="15762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800" dirty="0"/>
              <a:t>জানি, সেদিনের সব স্মৃতি মুছে দিতে হয়েছে উদ্যত</a:t>
            </a:r>
          </a:p>
          <a:p>
            <a:r>
              <a:rPr lang="as-IN" sz="2800" dirty="0"/>
              <a:t> কালো হাত । তাই দেখি কবিহীন এই বিমুখ প্রান্তরে  আজ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A8C14-1044-486C-8E3F-DDC062D03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1" y="1139497"/>
            <a:ext cx="3622767" cy="3915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601"/>
            <a:ext cx="4336869" cy="420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01" y="924741"/>
            <a:ext cx="3751082" cy="42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4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 বিশ্লেষণ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34149"/>
            <a:ext cx="12192000" cy="14238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600" dirty="0"/>
              <a:t>কবির বিরুদ্ধে কবি,</a:t>
            </a:r>
          </a:p>
          <a:p>
            <a:r>
              <a:rPr lang="as-IN" sz="3600" dirty="0"/>
              <a:t> মাঠের বিরুদ্ধে মাঠ ,</a:t>
            </a:r>
            <a:endParaRPr lang="as-IN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7920C1-8E1B-44FF-A1A3-5AF5CDC29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150"/>
            <a:ext cx="5630091" cy="461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65" y="904602"/>
            <a:ext cx="6470469" cy="44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9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25" y="0"/>
            <a:ext cx="12192000" cy="992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400" dirty="0" smtClean="0">
                <a:solidFill>
                  <a:srgbClr val="FF0000"/>
                </a:solidFill>
              </a:rPr>
              <a:t>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199" y="2142309"/>
            <a:ext cx="4902925" cy="30305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রোহিতা,মনিরামপুর,যশোর।    </a:t>
            </a:r>
          </a:p>
          <a:p>
            <a:pPr algn="ctr"/>
            <a:r>
              <a:rPr lang="bn-IN" dirty="0" smtClean="0"/>
              <a:t>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061" y="2246811"/>
            <a:ext cx="4023361" cy="2965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নবম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    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3759" y="992778"/>
            <a:ext cx="4994365" cy="11364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6127" y="1031967"/>
            <a:ext cx="4036423" cy="1267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55" y="863882"/>
            <a:ext cx="3235643" cy="43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পাঠ- বিশ্লেষণ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38651"/>
            <a:ext cx="12192000" cy="13193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200" dirty="0"/>
              <a:t>বিকেলের বিরুদ্ধে বিকেল,</a:t>
            </a:r>
          </a:p>
          <a:p>
            <a:r>
              <a:rPr lang="as-IN" sz="3200" dirty="0"/>
              <a:t> উদ্যানের বিরুদ্ধে উদ্যান ,</a:t>
            </a:r>
            <a:endParaRPr lang="as-IN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D7660-F35D-4040-9E7B-88C3F97A3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933"/>
            <a:ext cx="12192000" cy="4555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755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পাঠ- বিশ্লেষণ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600" dirty="0"/>
              <a:t>মার্চের বিরুদ্ধে মার্চ...।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69" y="935491"/>
            <a:ext cx="6483531" cy="4995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790"/>
            <a:ext cx="5734594" cy="50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দলীয় কাজ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0069" y="1746069"/>
            <a:ext cx="5111931" cy="1323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প্রশ্ন</a:t>
            </a:r>
            <a:r>
              <a:rPr lang="en-US" sz="2400" dirty="0" smtClean="0"/>
              <a:t> : ‘</a:t>
            </a:r>
            <a:r>
              <a:rPr lang="en-US" sz="2400" dirty="0" err="1" smtClean="0"/>
              <a:t>মার্চের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বিরুদ্ধে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মার্চ</a:t>
            </a:r>
            <a:r>
              <a:rPr lang="en-US" sz="2400" dirty="0" smtClean="0"/>
              <a:t>’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বুঝিয়েছেন</a:t>
            </a:r>
            <a:r>
              <a:rPr lang="en-US" sz="2400" dirty="0" smtClean="0"/>
              <a:t>   </a:t>
            </a:r>
            <a:r>
              <a:rPr lang="en-US" sz="2400" dirty="0"/>
              <a:t>?</a:t>
            </a:r>
            <a:r>
              <a:rPr lang="en-US" sz="2400" dirty="0" smtClean="0"/>
              <a:t>             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2879" y="1724296"/>
            <a:ext cx="4976949" cy="1319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প্রশ্ন</a:t>
            </a:r>
            <a:r>
              <a:rPr lang="en-US" sz="2400" dirty="0" smtClean="0"/>
              <a:t> : ‘</a:t>
            </a:r>
            <a:r>
              <a:rPr lang="en-US" sz="2400" dirty="0" err="1" smtClean="0"/>
              <a:t>ঢেকে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দেয়া</a:t>
            </a:r>
            <a:r>
              <a:rPr lang="en-US" sz="2400" dirty="0" smtClean="0"/>
              <a:t> এই </a:t>
            </a:r>
            <a:r>
              <a:rPr lang="en-US" sz="2400" dirty="0" err="1" smtClean="0"/>
              <a:t>ঢাকার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হৃদয়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মাঠখানি</a:t>
            </a:r>
            <a:r>
              <a:rPr lang="en-US" sz="2400" dirty="0" smtClean="0"/>
              <a:t>’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বোঝানো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 ?  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69818" y="1058092"/>
            <a:ext cx="2272936" cy="666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১,গোলাপ দল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093131" y="1092925"/>
            <a:ext cx="2037806" cy="666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২, শাপলা দল 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0"/>
            <a:ext cx="5499462" cy="3749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3187337"/>
            <a:ext cx="4955177" cy="3670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3280" y="888274"/>
            <a:ext cx="3566159" cy="587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36172"/>
            <a:ext cx="6596744" cy="14151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নির্মলেন্দু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2767" y="879566"/>
            <a:ext cx="4759234" cy="1105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সুখেন্দু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চৌধূরী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377440"/>
            <a:ext cx="6792686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শোভিত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?    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471954" y="2508069"/>
            <a:ext cx="4720046" cy="1005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সজ্জিত,উদ্যান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75166"/>
            <a:ext cx="6910251" cy="14238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75566" y="5564777"/>
            <a:ext cx="5216435" cy="1201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5212080"/>
            <a:ext cx="6923313" cy="15544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কবিরুপে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6640" y="3879669"/>
            <a:ext cx="4785360" cy="10711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সোহরাওয়াদী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9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7" y="872218"/>
            <a:ext cx="7175864" cy="5868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0" y="2468880"/>
            <a:ext cx="5003074" cy="2168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0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7920C1-8E1B-44FF-A1A3-5AF5CDC29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966"/>
            <a:ext cx="12192000" cy="582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9144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54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"/>
            <a:ext cx="5875867" cy="3206931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1" y="3462349"/>
            <a:ext cx="5775960" cy="3290455"/>
          </a:xfrm>
          <a:prstGeom prst="rect">
            <a:avLst/>
          </a:prstGeom>
        </p:spPr>
      </p:pic>
      <p:pic>
        <p:nvPicPr>
          <p:cNvPr id="12" name="Picture 11" descr="hanadar-mukto-sob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473" y="169818"/>
            <a:ext cx="6274527" cy="6688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01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723Mujib-7-march-kalerkantho-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463"/>
            <a:ext cx="12192000" cy="59305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01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স্থপতি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08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আজকের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পাঠ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48BB42-10CD-4F37-B9EA-1994F552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1933302"/>
            <a:ext cx="3618411" cy="39841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Horizontal Scroll 1"/>
          <p:cNvSpPr/>
          <p:nvPr/>
        </p:nvSpPr>
        <p:spPr>
          <a:xfrm>
            <a:off x="4023359" y="1188720"/>
            <a:ext cx="7654835" cy="198555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“স্বাধীনতা, এ শব্দটি  কীভাবে আমাদের হলো”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6686" y="4702629"/>
            <a:ext cx="7080067" cy="14369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545875" y="3174274"/>
            <a:ext cx="6871062" cy="11430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নির্মলেন্দু গুন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0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5633" y="1045029"/>
            <a:ext cx="7393577" cy="3579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</a:t>
            </a:r>
          </a:p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কবি পরিচিতি বলতে ও লিখতে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নতুন শব্দের অর্থ বলতে ও লিখতে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৭ই মার্চের ভাষণের গুরুত্ব ব্যাখ্যা করতে পারবে।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0148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শিখনফল</a:t>
            </a:r>
            <a:r>
              <a:rPr lang="bn-IN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3257" y="4219303"/>
            <a:ext cx="7358743" cy="14848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 পরিচয় : প্রতিবাদী চেতনা, সমকালীন সামাজিক- রাজনৈতিক জীবনের ছবি যেমন প্রখর তেমনি তিনি কবিতা নির্মাণে শিল্প- সৌন্দর্যের প্রতিও সজাগ।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96835"/>
            <a:ext cx="4153989" cy="4180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নির্মলেন্দু গুন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6240" y="809897"/>
            <a:ext cx="7985760" cy="9274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: ১৯৪৫ সালে নেত্রকোনা জেলার কাশবন গ্রামে জন্মগ্রহণ করেন।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8BB42-10CD-4F37-B9EA-1994F552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1397727"/>
            <a:ext cx="3409405" cy="3749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846320" y="5590904"/>
            <a:ext cx="7345680" cy="1267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:  কাব্যগ্রন্থ :  প্রমাংশুর রক্ত চাই,  চাষাভুষার কাব্য, ছোটগল্প : আপন দলের মানুষ। ছোটদের উপন্যাস : কালোমেঘের ভেলা, বাবা যখন ছোট ছিলেন।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6241" y="3670664"/>
            <a:ext cx="7985760" cy="509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 : সাংবাদিকতা</a:t>
            </a:r>
            <a:r>
              <a:rPr lang="bn-IN" sz="2800" dirty="0" smtClean="0"/>
              <a:t>।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206241" y="2712720"/>
            <a:ext cx="798576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 : ১৯৬২ সালে মাধ্যমিক, ১৯৬৪ সালে উচ্চ মাধ্যমিক এবং ১৯৬৯ সালে ঢাকা বিশ্ববিদ্যালয় থেকে স্নাতক পাস করেন।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8491" y="1754777"/>
            <a:ext cx="793350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 : পিতার নাম – সুখেন্দু প্রকাশ গুণ ও মাতার নাম – বীণাপাণি গুণ।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342709"/>
            <a:ext cx="4794069" cy="15152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ও সম্মাননা : একুশে পদক, জাতীয় কবিতা পরিষদ পুরস্কারসহ অসংখ্যা পুরস্কার।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3" y="1139598"/>
            <a:ext cx="5686697" cy="5718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12192000" cy="10711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8BB42-10CD-4F37-B9EA-1994F5524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7" y="1188720"/>
            <a:ext cx="3958047" cy="4140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-1" y="5355770"/>
            <a:ext cx="6413863" cy="1502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1332412"/>
            <a:ext cx="5085805" cy="552558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550331" y="0"/>
            <a:ext cx="4641668" cy="612648"/>
          </a:xfrm>
          <a:prstGeom prst="wedgeRoundRectCallout">
            <a:avLst>
              <a:gd name="adj1" fmla="val -20833"/>
              <a:gd name="adj2" fmla="val 1776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আদর্শ পাঠ 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7093132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নির্মলেন্দু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গূণ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লেখা হবে তার জন্য অপেক্ষার উত্তেজনা নিয়ে 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উন্মত্ত অধীর ব্যাকুল বিদ্রোহী শ্রোতা বসে আছে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ভোর থেকে জন সমুদ্রের উদ্যান সৈকতেঃ ‘ কখন আসবে কবি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শিশু পার্ক সেদিন ছিল না, 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বৃক্ষে ফুলে শোভিত উদ্যান সেদিন ছিল না, 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তন্দ্রাচ্ছন্ন বিবর্ণ বিকেল সেদিন ছিল না।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1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681</Words>
  <Application>Microsoft Office PowerPoint</Application>
  <PresentationFormat>Widescreen</PresentationFormat>
  <Paragraphs>112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92</cp:revision>
  <dcterms:created xsi:type="dcterms:W3CDTF">2020-03-28T07:37:28Z</dcterms:created>
  <dcterms:modified xsi:type="dcterms:W3CDTF">2020-08-06T08:03:55Z</dcterms:modified>
</cp:coreProperties>
</file>