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58" r:id="rId4"/>
    <p:sldId id="277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85" r:id="rId15"/>
    <p:sldId id="273" r:id="rId16"/>
    <p:sldId id="275" r:id="rId17"/>
    <p:sldId id="29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28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227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0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47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56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792" userDrawn="1">
          <p15:clr>
            <a:srgbClr val="F26B43"/>
          </p15:clr>
        </p15:guide>
        <p15:guide id="8" pos="1056" userDrawn="1">
          <p15:clr>
            <a:srgbClr val="F26B43"/>
          </p15:clr>
        </p15:guide>
        <p15:guide id="9" pos="9600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8691004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5524500" y="-26515"/>
            <a:ext cx="2057400" cy="914400"/>
          </a:xfrm>
          <a:prstGeom prst="plaqu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52500" y="145152"/>
            <a:ext cx="3086100" cy="742733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049" y="5925978"/>
            <a:ext cx="114300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আসবাব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4151" y="3222359"/>
            <a:ext cx="91743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তবলা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3" y="1172913"/>
            <a:ext cx="2893143" cy="19122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1" y="3745579"/>
            <a:ext cx="3284437" cy="19196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3027654"/>
            <a:ext cx="3428787" cy="1893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77400" y="504249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ফকির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23445"/>
            <a:ext cx="3283314" cy="1873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20085" y="2403792"/>
            <a:ext cx="187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আজান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2" y="4029174"/>
            <a:ext cx="3116293" cy="1784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00" y="1290874"/>
            <a:ext cx="2924495" cy="1542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3853" y="6110672"/>
            <a:ext cx="158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উকিল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8312" y="2929972"/>
            <a:ext cx="282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হি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56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10" grpId="0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3100" y="6019801"/>
            <a:ext cx="1181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60960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আঙ্গুর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7336" y="6096001"/>
            <a:ext cx="1298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তরমুজ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267200" y="76200"/>
            <a:ext cx="2971800" cy="106680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114801"/>
            <a:ext cx="2356913" cy="1767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174384"/>
            <a:ext cx="2254827" cy="1886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4174384"/>
            <a:ext cx="1877291" cy="1845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16" y="1295400"/>
            <a:ext cx="268224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74" y="1295400"/>
            <a:ext cx="3125162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953" y="1224868"/>
            <a:ext cx="2526984" cy="1670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321425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গোস্ত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7182" y="3124202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চশমা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8730" y="3124202"/>
            <a:ext cx="11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6613238" y="39599"/>
            <a:ext cx="2781300" cy="798544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পর্তুগিজ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911349"/>
            <a:ext cx="119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3066" y="247122"/>
            <a:ext cx="1047454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2396836" cy="1777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3" y="2669303"/>
            <a:ext cx="2262025" cy="1741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30" y="4159970"/>
            <a:ext cx="2310245" cy="181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93" y="1109656"/>
            <a:ext cx="2365664" cy="2430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0954" y="3610893"/>
            <a:ext cx="113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বালতি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273" y="6151420"/>
            <a:ext cx="143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পাউরুটি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84" y="1176259"/>
            <a:ext cx="2362200" cy="17716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90465" y="1769696"/>
            <a:ext cx="96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চাবি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48" y="3820924"/>
            <a:ext cx="2208258" cy="18645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29475" y="5973529"/>
            <a:ext cx="1077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পেঁপে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37" y="3408590"/>
            <a:ext cx="2590801" cy="20875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77809" y="5846991"/>
            <a:ext cx="209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আলমারি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0" grpId="0"/>
      <p:bldP spid="12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978078" y="205366"/>
            <a:ext cx="2971800" cy="676422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669" y="2719578"/>
            <a:ext cx="136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এরোপ্লেন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451" y="6337688"/>
            <a:ext cx="1039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ফুটবল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8" y="3798525"/>
            <a:ext cx="2582040" cy="2461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0" y="381000"/>
            <a:ext cx="2311011" cy="187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08988"/>
            <a:ext cx="2302721" cy="1728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5" y="3987447"/>
            <a:ext cx="2704919" cy="2300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4703" y="3011966"/>
            <a:ext cx="124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9814" y="6313105"/>
            <a:ext cx="135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কফি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10" y="685800"/>
            <a:ext cx="2881190" cy="15664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50169" y="2735708"/>
            <a:ext cx="86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ট্রেন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8327" y="5970921"/>
            <a:ext cx="123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10" y="3952811"/>
            <a:ext cx="2621863" cy="17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1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452" y="591468"/>
            <a:ext cx="173528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চীনা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" y="1066800"/>
            <a:ext cx="2359407" cy="1769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95" y="2039507"/>
            <a:ext cx="2580492" cy="226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" y="4229641"/>
            <a:ext cx="2904979" cy="1788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067" y="3173423"/>
            <a:ext cx="102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লিচু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492" y="4800919"/>
            <a:ext cx="130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এলাচি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8225" y="6147375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375645" y="149970"/>
            <a:ext cx="3171828" cy="609600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9800" y="339580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রিকশা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7631" y="6208931"/>
            <a:ext cx="138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প্যাগোডা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92" y="4050526"/>
            <a:ext cx="2962881" cy="2158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92" y="1151728"/>
            <a:ext cx="3110856" cy="2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6096000" y="292346"/>
            <a:ext cx="2052732" cy="545611"/>
          </a:xfrm>
          <a:prstGeom prst="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4763" y="4114800"/>
            <a:ext cx="381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শাক+সবজি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484" y="3200400"/>
            <a:ext cx="252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5018" y="624372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" y="729082"/>
            <a:ext cx="2822356" cy="2324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" y="3932421"/>
            <a:ext cx="3200400" cy="2198456"/>
          </a:xfrm>
          <a:prstGeom prst="rect">
            <a:avLst/>
          </a:prstGeom>
        </p:spPr>
      </p:pic>
      <p:sp>
        <p:nvSpPr>
          <p:cNvPr id="8" name="Cross 7"/>
          <p:cNvSpPr/>
          <p:nvPr/>
        </p:nvSpPr>
        <p:spPr>
          <a:xfrm>
            <a:off x="4126818" y="1262537"/>
            <a:ext cx="7086600" cy="1972499"/>
          </a:xfrm>
          <a:prstGeom prst="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শব্দদৈত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4472539" y="135888"/>
            <a:ext cx="3124200" cy="457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33723"/>
            <a:ext cx="1742582" cy="130693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338391" y="1237565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1021377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এটা কোন জাতীয় শব্দ?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51374-53CC-4E1F-A260-D50DB5AD5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7" y="2286000"/>
            <a:ext cx="1691494" cy="1361850"/>
          </a:xfrm>
          <a:prstGeom prst="rect">
            <a:avLst/>
          </a:prstGeom>
        </p:spPr>
      </p:pic>
      <p:sp>
        <p:nvSpPr>
          <p:cNvPr id="7" name="Left Arrow 8">
            <a:extLst>
              <a:ext uri="{FF2B5EF4-FFF2-40B4-BE49-F238E27FC236}">
                <a16:creationId xmlns:a16="http://schemas.microsoft.com/office/drawing/2014/main" id="{2874E421-903D-41DD-9991-377603483057}"/>
              </a:ext>
            </a:extLst>
          </p:cNvPr>
          <p:cNvSpPr/>
          <p:nvPr/>
        </p:nvSpPr>
        <p:spPr>
          <a:xfrm>
            <a:off x="4470996" y="2990165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D3D94-58F3-401F-8AED-2ADF26DD7B0F}"/>
              </a:ext>
            </a:extLst>
          </p:cNvPr>
          <p:cNvSpPr txBox="1"/>
          <p:nvPr/>
        </p:nvSpPr>
        <p:spPr>
          <a:xfrm>
            <a:off x="5638800" y="2667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এটা কোন জাতীয় শব্দ?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D804C-8DA6-429B-B225-F98EB5988CC0}"/>
              </a:ext>
            </a:extLst>
          </p:cNvPr>
          <p:cNvSpPr txBox="1"/>
          <p:nvPr/>
        </p:nvSpPr>
        <p:spPr>
          <a:xfrm>
            <a:off x="1127906" y="990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BCEC9-9D42-4E9A-A223-A11F0D4E0ABC}"/>
              </a:ext>
            </a:extLst>
          </p:cNvPr>
          <p:cNvSpPr txBox="1"/>
          <p:nvPr/>
        </p:nvSpPr>
        <p:spPr>
          <a:xfrm>
            <a:off x="1112812" y="2667000"/>
            <a:ext cx="63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D9540-F698-41D9-AC44-7F6485143BAA}"/>
              </a:ext>
            </a:extLst>
          </p:cNvPr>
          <p:cNvSpPr txBox="1"/>
          <p:nvPr/>
        </p:nvSpPr>
        <p:spPr>
          <a:xfrm>
            <a:off x="1112812" y="547637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। ‘তৎ’-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BE913-0CC9-4D21-9C9D-289023907F5A}"/>
              </a:ext>
            </a:extLst>
          </p:cNvPr>
          <p:cNvSpPr txBox="1"/>
          <p:nvPr/>
        </p:nvSpPr>
        <p:spPr>
          <a:xfrm>
            <a:off x="1105273" y="616426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12F3A6-DE6D-4A09-95B2-859E75646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76138"/>
            <a:ext cx="1703365" cy="1277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B2A8D0-F02D-4421-912E-C42CBC218FE6}"/>
              </a:ext>
            </a:extLst>
          </p:cNvPr>
          <p:cNvSpPr txBox="1"/>
          <p:nvPr/>
        </p:nvSpPr>
        <p:spPr>
          <a:xfrm>
            <a:off x="5410200" y="4221685"/>
            <a:ext cx="3184574" cy="58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এটি কোন জাতীয় শব্দ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96E14-4564-4035-9C65-2E1E2A38A251}"/>
              </a:ext>
            </a:extLst>
          </p:cNvPr>
          <p:cNvSpPr txBox="1"/>
          <p:nvPr/>
        </p:nvSpPr>
        <p:spPr>
          <a:xfrm>
            <a:off x="1006872" y="4176448"/>
            <a:ext cx="62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8">
            <a:extLst>
              <a:ext uri="{FF2B5EF4-FFF2-40B4-BE49-F238E27FC236}">
                <a16:creationId xmlns:a16="http://schemas.microsoft.com/office/drawing/2014/main" id="{2874E421-903D-41DD-9991-377603483057}"/>
              </a:ext>
            </a:extLst>
          </p:cNvPr>
          <p:cNvSpPr/>
          <p:nvPr/>
        </p:nvSpPr>
        <p:spPr>
          <a:xfrm>
            <a:off x="4465612" y="45149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7" grpId="0" animBg="1"/>
      <p:bldP spid="11" grpId="0"/>
      <p:bldP spid="2" grpId="0"/>
      <p:bldP spid="12" grpId="0"/>
      <p:bldP spid="13" grpId="0"/>
      <p:bldP spid="14" grpId="0"/>
      <p:bldP spid="16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935B0-824C-486D-9163-E6B02A5E8F9C}"/>
              </a:ext>
            </a:extLst>
          </p:cNvPr>
          <p:cNvSpPr txBox="1"/>
          <p:nvPr/>
        </p:nvSpPr>
        <p:spPr>
          <a:xfrm>
            <a:off x="1371600" y="3324598"/>
            <a:ext cx="6477000" cy="58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২টি দেশি শব্দ ও ২টি বিদেশি শব্দের নাম লেখ।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19716-BA15-461A-823E-C07D74CE89A1}"/>
              </a:ext>
            </a:extLst>
          </p:cNvPr>
          <p:cNvSpPr txBox="1"/>
          <p:nvPr/>
        </p:nvSpPr>
        <p:spPr>
          <a:xfrm>
            <a:off x="4038600" y="533400"/>
            <a:ext cx="3184574" cy="586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কাজ/দলীয় কাজ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07F7F-B8C0-4BB0-B621-BA96F1F79357}"/>
              </a:ext>
            </a:extLst>
          </p:cNvPr>
          <p:cNvSpPr txBox="1"/>
          <p:nvPr/>
        </p:nvSpPr>
        <p:spPr>
          <a:xfrm>
            <a:off x="1566202" y="2286001"/>
            <a:ext cx="628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১। তৎসম শব্দ কাকে </a:t>
            </a:r>
            <a:r>
              <a:rPr lang="bn-IN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বলে?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2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05200" y="1381825"/>
            <a:ext cx="4762500" cy="15327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6AF135E-68A1-47C0-BC07-7E9F6122ADD2}"/>
              </a:ext>
            </a:extLst>
          </p:cNvPr>
          <p:cNvSpPr/>
          <p:nvPr/>
        </p:nvSpPr>
        <p:spPr>
          <a:xfrm>
            <a:off x="762000" y="428739"/>
            <a:ext cx="1143000" cy="9530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43CDC9E-D334-4583-A202-01A583D5EA1B}"/>
              </a:ext>
            </a:extLst>
          </p:cNvPr>
          <p:cNvSpPr/>
          <p:nvPr/>
        </p:nvSpPr>
        <p:spPr>
          <a:xfrm>
            <a:off x="10889566" y="363090"/>
            <a:ext cx="990600" cy="9530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C038D4F-195B-487E-9658-3D5A4606D9C9}"/>
              </a:ext>
            </a:extLst>
          </p:cNvPr>
          <p:cNvSpPr/>
          <p:nvPr/>
        </p:nvSpPr>
        <p:spPr>
          <a:xfrm>
            <a:off x="11049000" y="5753686"/>
            <a:ext cx="9906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8BBBE13-F911-4C10-83CA-BE4A6E0B9116}"/>
              </a:ext>
            </a:extLst>
          </p:cNvPr>
          <p:cNvSpPr/>
          <p:nvPr/>
        </p:nvSpPr>
        <p:spPr>
          <a:xfrm>
            <a:off x="963637" y="5753686"/>
            <a:ext cx="990600" cy="9530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lowers of Bangladesh - বাংলাদেশের ফুল - Home | Facebook">
            <a:extLst>
              <a:ext uri="{FF2B5EF4-FFF2-40B4-BE49-F238E27FC236}">
                <a16:creationId xmlns:a16="http://schemas.microsoft.com/office/drawing/2014/main" id="{1B2BD232-C2A0-4691-80C1-97A431CA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3" y="2914553"/>
            <a:ext cx="4285957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বিশ্বের জনপ্রিয় ৫০টি ফুল | Sadharon Gyan">
            <a:extLst>
              <a:ext uri="{FF2B5EF4-FFF2-40B4-BE49-F238E27FC236}">
                <a16:creationId xmlns:a16="http://schemas.microsoft.com/office/drawing/2014/main" id="{3AC26A67-8EF8-4203-BE21-DE4AB9F2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62" y="2914553"/>
            <a:ext cx="4673600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78075" y="79705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লেখাপড়ার পাশাপাশি পরিবারের সকলের কাজে সহযোগিতা করবে।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9595" y="70702"/>
            <a:ext cx="208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3" y="579019"/>
            <a:ext cx="3665458" cy="56999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79033" y="4112282"/>
            <a:ext cx="4279718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Dribbble - Book Animation [GIF] by Stefan G�lln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83" y="451740"/>
            <a:ext cx="3948168" cy="274909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650557" y="1852076"/>
            <a:ext cx="61722" cy="33055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3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6815C7-E5AA-46F4-9AC7-B9337B37D077}"/>
              </a:ext>
            </a:extLst>
          </p:cNvPr>
          <p:cNvSpPr txBox="1"/>
          <p:nvPr/>
        </p:nvSpPr>
        <p:spPr>
          <a:xfrm>
            <a:off x="9791700" y="48584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১০ম শ্রেণি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108C5-C07B-423D-BE2F-78652A43A445}"/>
              </a:ext>
            </a:extLst>
          </p:cNvPr>
          <p:cNvSpPr txBox="1"/>
          <p:nvPr/>
        </p:nvSpPr>
        <p:spPr>
          <a:xfrm>
            <a:off x="9525000" y="556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590800"/>
            <a:ext cx="47244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শব্দসম্ভার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114800" y="228600"/>
            <a:ext cx="3429000" cy="1143000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6838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4050" y="3624861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4051" y="4658921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4050" y="2590801"/>
            <a:ext cx="77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; </a:t>
            </a:r>
          </a:p>
        </p:txBody>
      </p:sp>
    </p:spTree>
    <p:extLst>
      <p:ext uri="{BB962C8B-B14F-4D97-AF65-F5344CB8AC3E}">
        <p14:creationId xmlns:p14="http://schemas.microsoft.com/office/powerpoint/2010/main" val="20327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BB3F47-5C0A-4F59-8AA7-774104E77FEB}"/>
              </a:ext>
            </a:extLst>
          </p:cNvPr>
          <p:cNvGrpSpPr/>
          <p:nvPr/>
        </p:nvGrpSpPr>
        <p:grpSpPr>
          <a:xfrm>
            <a:off x="5077559" y="196167"/>
            <a:ext cx="2566938" cy="1648431"/>
            <a:chOff x="2569443" y="2593"/>
            <a:chExt cx="1414313" cy="1414313"/>
          </a:xfrm>
          <a:solidFill>
            <a:schemeClr val="accent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8DC69FB-F26A-40E1-BD69-13CE6F2A5EF4}"/>
                </a:ext>
              </a:extLst>
            </p:cNvPr>
            <p:cNvSpPr/>
            <p:nvPr/>
          </p:nvSpPr>
          <p:spPr>
            <a:xfrm>
              <a:off x="2569443" y="2593"/>
              <a:ext cx="1414313" cy="14143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61FFD39A-A4D7-4719-B682-3A006CDC7DC1}"/>
                </a:ext>
              </a:extLst>
            </p:cNvPr>
            <p:cNvSpPr txBox="1"/>
            <p:nvPr/>
          </p:nvSpPr>
          <p:spPr>
            <a:xfrm>
              <a:off x="2776564" y="209714"/>
              <a:ext cx="1000071" cy="1000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তৎসম শব্দ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376A52-4E44-4495-A6D1-8B775FF24792}"/>
              </a:ext>
            </a:extLst>
          </p:cNvPr>
          <p:cNvGrpSpPr/>
          <p:nvPr/>
        </p:nvGrpSpPr>
        <p:grpSpPr>
          <a:xfrm>
            <a:off x="1662503" y="2164042"/>
            <a:ext cx="2903517" cy="1801653"/>
            <a:chOff x="4453820" y="1371674"/>
            <a:chExt cx="1414313" cy="1414313"/>
          </a:xfrm>
          <a:solidFill>
            <a:schemeClr val="accent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696225-B5C1-46D3-BD55-C49F04F58E1B}"/>
                </a:ext>
              </a:extLst>
            </p:cNvPr>
            <p:cNvSpPr/>
            <p:nvPr/>
          </p:nvSpPr>
          <p:spPr>
            <a:xfrm>
              <a:off x="4453820" y="1371674"/>
              <a:ext cx="1414313" cy="14143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656DF60-6EB1-4CB3-AD97-974771AB52B6}"/>
                </a:ext>
              </a:extLst>
            </p:cNvPr>
            <p:cNvSpPr txBox="1"/>
            <p:nvPr/>
          </p:nvSpPr>
          <p:spPr>
            <a:xfrm>
              <a:off x="4660941" y="1578795"/>
              <a:ext cx="1000071" cy="1000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অর্ধতৎসম শব্দ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4B5E64-B0ED-43FD-AD91-A31851DECD50}"/>
              </a:ext>
            </a:extLst>
          </p:cNvPr>
          <p:cNvGrpSpPr/>
          <p:nvPr/>
        </p:nvGrpSpPr>
        <p:grpSpPr>
          <a:xfrm>
            <a:off x="2818124" y="4735063"/>
            <a:ext cx="2725275" cy="1795313"/>
            <a:chOff x="3734052" y="3586892"/>
            <a:chExt cx="1414313" cy="1414313"/>
          </a:xfrm>
          <a:solidFill>
            <a:schemeClr val="accent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9647A1-A27D-4E1B-A64B-158DB94ECF6F}"/>
                </a:ext>
              </a:extLst>
            </p:cNvPr>
            <p:cNvSpPr/>
            <p:nvPr/>
          </p:nvSpPr>
          <p:spPr>
            <a:xfrm>
              <a:off x="3734052" y="3586892"/>
              <a:ext cx="1414313" cy="14143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4EE9EB53-4559-4433-9CBA-5CA795E7328A}"/>
                </a:ext>
              </a:extLst>
            </p:cNvPr>
            <p:cNvSpPr txBox="1"/>
            <p:nvPr/>
          </p:nvSpPr>
          <p:spPr>
            <a:xfrm>
              <a:off x="3941173" y="3794013"/>
              <a:ext cx="1000071" cy="1000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তদ্ভব শব্দ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6A185-BAB9-4E41-8FD9-15580F0DAE1A}"/>
              </a:ext>
            </a:extLst>
          </p:cNvPr>
          <p:cNvGrpSpPr/>
          <p:nvPr/>
        </p:nvGrpSpPr>
        <p:grpSpPr>
          <a:xfrm>
            <a:off x="8171878" y="2164042"/>
            <a:ext cx="2725274" cy="1888508"/>
            <a:chOff x="1404833" y="3586892"/>
            <a:chExt cx="1414313" cy="1414313"/>
          </a:xfrm>
          <a:solidFill>
            <a:schemeClr val="accent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454257-0538-4BAA-A9A4-896C781BC570}"/>
                </a:ext>
              </a:extLst>
            </p:cNvPr>
            <p:cNvSpPr/>
            <p:nvPr/>
          </p:nvSpPr>
          <p:spPr>
            <a:xfrm>
              <a:off x="1404833" y="3586892"/>
              <a:ext cx="1414313" cy="14143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95106E86-6DE7-42C1-8E35-E03028166629}"/>
                </a:ext>
              </a:extLst>
            </p:cNvPr>
            <p:cNvSpPr txBox="1"/>
            <p:nvPr/>
          </p:nvSpPr>
          <p:spPr>
            <a:xfrm>
              <a:off x="1611954" y="3794013"/>
              <a:ext cx="1000071" cy="1000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দেশি শব্দ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693813-6BF9-4587-9DB2-CB63BC3ADD77}"/>
              </a:ext>
            </a:extLst>
          </p:cNvPr>
          <p:cNvGrpSpPr/>
          <p:nvPr/>
        </p:nvGrpSpPr>
        <p:grpSpPr>
          <a:xfrm>
            <a:off x="6741562" y="4735062"/>
            <a:ext cx="2725274" cy="1795313"/>
            <a:chOff x="685065" y="1371674"/>
            <a:chExt cx="1414313" cy="1414313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624690-EE34-4F90-A879-F100CAD195C1}"/>
                </a:ext>
              </a:extLst>
            </p:cNvPr>
            <p:cNvSpPr/>
            <p:nvPr/>
          </p:nvSpPr>
          <p:spPr>
            <a:xfrm>
              <a:off x="685065" y="1371674"/>
              <a:ext cx="1414313" cy="14143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223AD70A-56D9-4559-8C78-C8B127AD52EC}"/>
                </a:ext>
              </a:extLst>
            </p:cNvPr>
            <p:cNvSpPr txBox="1"/>
            <p:nvPr/>
          </p:nvSpPr>
          <p:spPr>
            <a:xfrm>
              <a:off x="892186" y="1578795"/>
              <a:ext cx="1000071" cy="1000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বিদেশি শব্দ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589FEE-4999-40C4-BD01-ADC5AC56C3C6}"/>
              </a:ext>
            </a:extLst>
          </p:cNvPr>
          <p:cNvGrpSpPr/>
          <p:nvPr/>
        </p:nvGrpSpPr>
        <p:grpSpPr>
          <a:xfrm>
            <a:off x="4636720" y="1976057"/>
            <a:ext cx="3448617" cy="2655643"/>
            <a:chOff x="2384300" y="2077189"/>
            <a:chExt cx="1414313" cy="14143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81F6A0-6E35-4FF2-AB38-0832D8247FCF}"/>
                </a:ext>
              </a:extLst>
            </p:cNvPr>
            <p:cNvSpPr/>
            <p:nvPr/>
          </p:nvSpPr>
          <p:spPr>
            <a:xfrm>
              <a:off x="2384300" y="2077189"/>
              <a:ext cx="1414313" cy="14143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80D838CA-7C14-415E-9E5B-33063A25288D}"/>
                </a:ext>
              </a:extLst>
            </p:cNvPr>
            <p:cNvSpPr txBox="1"/>
            <p:nvPr/>
          </p:nvSpPr>
          <p:spPr>
            <a:xfrm>
              <a:off x="2596698" y="2225025"/>
              <a:ext cx="1000071" cy="1000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অনুসারে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বিভাগ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9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28327" y="0"/>
            <a:ext cx="2873282" cy="1011066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1590" y="618941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0303"/>
            <a:ext cx="4038600" cy="2293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94426" y="303180"/>
            <a:ext cx="3657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তৎ =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6696" y="289010"/>
            <a:ext cx="220106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9C79BB-7392-420B-B8E1-F520843EAE2B}"/>
              </a:ext>
            </a:extLst>
          </p:cNvPr>
          <p:cNvSpPr txBox="1"/>
          <p:nvPr/>
        </p:nvSpPr>
        <p:spPr>
          <a:xfrm>
            <a:off x="1219200" y="1276625"/>
            <a:ext cx="10450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 descr="Image result for রাতের আকাশে চাঁদের ছবি">
            <a:extLst>
              <a:ext uri="{FF2B5EF4-FFF2-40B4-BE49-F238E27FC236}">
                <a16:creationId xmlns:a16="http://schemas.microsoft.com/office/drawing/2014/main" id="{EC3E9C04-30C1-4FE8-A5EB-5BBBAB75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58" y="3580303"/>
            <a:ext cx="4493484" cy="25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5BCE00-85D9-4AF6-9D37-C4DB138529E9}"/>
              </a:ext>
            </a:extLst>
          </p:cNvPr>
          <p:cNvSpPr txBox="1"/>
          <p:nvPr/>
        </p:nvSpPr>
        <p:spPr>
          <a:xfrm>
            <a:off x="9144000" y="611465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1065002" y="683266"/>
            <a:ext cx="2514600" cy="614499"/>
          </a:xfrm>
          <a:prstGeom prst="pl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অর্ধ-তৎসম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04176" y="1851658"/>
            <a:ext cx="2675426" cy="80686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8210733" y="1564451"/>
            <a:ext cx="2813365" cy="89954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অর্ধ-তৎসম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955" y="2695304"/>
            <a:ext cx="140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গৃহিণী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0232" y="2463997"/>
            <a:ext cx="103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গিন্নি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784" y="4214384"/>
            <a:ext cx="101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7408" y="4214384"/>
            <a:ext cx="124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352" y="5772288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931" y="5772288"/>
            <a:ext cx="116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13" y="2288629"/>
            <a:ext cx="3152226" cy="1400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13" y="5388470"/>
            <a:ext cx="3152227" cy="138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74" y="3773389"/>
            <a:ext cx="3146365" cy="1531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FB64F-B225-47EB-B9C7-13E4AF6C9EC5}"/>
              </a:ext>
            </a:extLst>
          </p:cNvPr>
          <p:cNvSpPr txBox="1"/>
          <p:nvPr/>
        </p:nvSpPr>
        <p:spPr>
          <a:xfrm>
            <a:off x="3976727" y="361393"/>
            <a:ext cx="743894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কিছু সংস্কৃত শব্দ কিঞ্চিত পরিবর্তিত হয়ে বাংলা শব্দে ব্যবহৃত হয় সেগুলো হলো অর্ধ- তৎসম শব্দ।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710566" y="608215"/>
            <a:ext cx="2131336" cy="508467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902" y="270978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বধূ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936902" y="1784181"/>
            <a:ext cx="1905000" cy="591137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008" y="4074504"/>
            <a:ext cx="141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3856450" y="1784181"/>
            <a:ext cx="1831404" cy="57992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6525490" y="1854751"/>
            <a:ext cx="1889426" cy="509359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8354" y="272374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9114" y="2716465"/>
            <a:ext cx="93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5032" y="3916012"/>
            <a:ext cx="10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মৎস্য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7885" y="3966538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মচ্ছ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060" y="3787592"/>
            <a:ext cx="89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0466" y="502950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3696" y="4931392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চন্দ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9114" y="4877298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চাঁদ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9968" y="6071513"/>
            <a:ext cx="9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ভক্ত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1092" y="607151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ভত্ত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2604" y="6090115"/>
            <a:ext cx="108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40" y="3611278"/>
            <a:ext cx="1417529" cy="1063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47" y="4848141"/>
            <a:ext cx="1408298" cy="874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61" y="2130254"/>
            <a:ext cx="1302981" cy="13165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47" y="5896246"/>
            <a:ext cx="1354282" cy="8376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F23813-2959-4657-9E79-5947A2090CE4}"/>
              </a:ext>
            </a:extLst>
          </p:cNvPr>
          <p:cNvSpPr txBox="1"/>
          <p:nvPr/>
        </p:nvSpPr>
        <p:spPr>
          <a:xfrm>
            <a:off x="3124201" y="314742"/>
            <a:ext cx="891540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শব্দের মূল সংস্কৃত ভাষায় পাওয়া যায় কিন্ত ভাষার বিবর্তন ধারায় প্রাকৃতের মাধ্যমে পরিবর্তিত হয়ে আধুনিক বাংলা ভাষায় স্থান করে নিয়েছে ,সেসব শব্দকে বলা হয় তদ্ভব শব্দ।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254103" y="533400"/>
            <a:ext cx="2002903" cy="609600"/>
          </a:xfrm>
          <a:prstGeom prst="plaqu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5906" y="609746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5805077"/>
            <a:ext cx="90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54" y="2861041"/>
            <a:ext cx="2787014" cy="2506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85" y="2514601"/>
            <a:ext cx="2516515" cy="2836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1523" y="66483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অধিবাসীদের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রয়েছে,সেগুলোকে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82936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চুলা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861042"/>
            <a:ext cx="3500834" cy="26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1481</TotalTime>
  <Words>365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Impact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CONFIDENT</dc:creator>
  <cp:lastModifiedBy>Asus</cp:lastModifiedBy>
  <cp:revision>270</cp:revision>
  <dcterms:created xsi:type="dcterms:W3CDTF">2006-08-16T00:00:00Z</dcterms:created>
  <dcterms:modified xsi:type="dcterms:W3CDTF">2020-08-06T14:39:30Z</dcterms:modified>
</cp:coreProperties>
</file>