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4044" r:id="rId2"/>
    <p:sldMasterId id="2147484200" r:id="rId3"/>
    <p:sldMasterId id="2147484224" r:id="rId4"/>
    <p:sldMasterId id="2147484236" r:id="rId5"/>
    <p:sldMasterId id="2147484260" r:id="rId6"/>
  </p:sldMasterIdLst>
  <p:notesMasterIdLst>
    <p:notesMasterId r:id="rId29"/>
  </p:notesMasterIdLst>
  <p:sldIdLst>
    <p:sldId id="256" r:id="rId7"/>
    <p:sldId id="291" r:id="rId8"/>
    <p:sldId id="258" r:id="rId9"/>
    <p:sldId id="292" r:id="rId10"/>
    <p:sldId id="260" r:id="rId11"/>
    <p:sldId id="261" r:id="rId12"/>
    <p:sldId id="267" r:id="rId13"/>
    <p:sldId id="273" r:id="rId14"/>
    <p:sldId id="268" r:id="rId15"/>
    <p:sldId id="271" r:id="rId16"/>
    <p:sldId id="272" r:id="rId17"/>
    <p:sldId id="274" r:id="rId18"/>
    <p:sldId id="277" r:id="rId19"/>
    <p:sldId id="278" r:id="rId20"/>
    <p:sldId id="282" r:id="rId21"/>
    <p:sldId id="283" r:id="rId22"/>
    <p:sldId id="284" r:id="rId23"/>
    <p:sldId id="287" r:id="rId24"/>
    <p:sldId id="280" r:id="rId25"/>
    <p:sldId id="289" r:id="rId26"/>
    <p:sldId id="290" r:id="rId27"/>
    <p:sldId id="26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00CAB"/>
    <a:srgbClr val="FF0066"/>
    <a:srgbClr val="000066"/>
    <a:srgbClr val="006600"/>
    <a:srgbClr val="FFFF99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53231-91FA-46C0-83BC-6AA33CBFD534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67D09-1E34-4E8F-B49E-2B6B4073C7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8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8/6/2020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987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08736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515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6056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8128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72711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774727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55331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10316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078127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1856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8/6/2020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8/6/2020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8/6/2020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8/6/2020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8/6/2020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8/6/2020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4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484923_127223344101897_2036251879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01462"/>
            <a:ext cx="5943600" cy="4937437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</p:pic>
      <p:sp>
        <p:nvSpPr>
          <p:cNvPr id="4" name="Wave 3"/>
          <p:cNvSpPr/>
          <p:nvPr/>
        </p:nvSpPr>
        <p:spPr>
          <a:xfrm>
            <a:off x="1790700" y="111457"/>
            <a:ext cx="4800600" cy="1295400"/>
          </a:xfrm>
          <a:prstGeom prst="wave">
            <a:avLst>
              <a:gd name="adj1" fmla="val 12500"/>
              <a:gd name="adj2" fmla="val -10000"/>
            </a:avLst>
          </a:prstGeom>
          <a:solidFill>
            <a:srgbClr val="C00CAB"/>
          </a:solidFill>
          <a:ln>
            <a:solidFill>
              <a:srgbClr val="C00C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66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endParaRPr lang="en-US" sz="4000" dirty="0">
              <a:solidFill>
                <a:srgbClr val="000066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988" y="1447800"/>
            <a:ext cx="807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352800" y="410472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sz="3200" dirty="0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6467" y="5079242"/>
            <a:ext cx="6984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চিন্তা</a:t>
            </a:r>
            <a:r>
              <a:rPr lang="en-US" sz="3600" dirty="0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dirty="0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বল</a:t>
            </a:r>
            <a:r>
              <a:rPr lang="en-US" sz="3600" dirty="0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খালি</a:t>
            </a:r>
            <a:r>
              <a:rPr lang="en-US" sz="3600" dirty="0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ঘরে</a:t>
            </a:r>
            <a:r>
              <a:rPr lang="en-US" sz="3600" dirty="0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কত</a:t>
            </a:r>
            <a:r>
              <a:rPr lang="en-US" sz="3600" dirty="0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হবে</a:t>
            </a:r>
            <a:r>
              <a:rPr lang="en-US" sz="3600" dirty="0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 ?</a:t>
            </a:r>
            <a:endParaRPr lang="en-US" sz="3600" dirty="0">
              <a:solidFill>
                <a:srgbClr val="0066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943600" y="4343400"/>
            <a:ext cx="609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৩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96200" y="4343400"/>
            <a:ext cx="609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৩</a:t>
            </a:r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2667000" cy="1447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219200"/>
            <a:ext cx="4343400" cy="1447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124200"/>
            <a:ext cx="4876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Down Arrow 62"/>
          <p:cNvSpPr/>
          <p:nvPr/>
        </p:nvSpPr>
        <p:spPr>
          <a:xfrm>
            <a:off x="1219200" y="152400"/>
            <a:ext cx="16764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ছিল</a:t>
            </a:r>
          </a:p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(কম)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5" name="Left-Right Arrow 64"/>
          <p:cNvSpPr/>
          <p:nvPr/>
        </p:nvSpPr>
        <p:spPr>
          <a:xfrm>
            <a:off x="3276600" y="5105400"/>
            <a:ext cx="2590800" cy="1219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হলো (বেশি)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3200400"/>
            <a:ext cx="1447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Down Arrow 67"/>
          <p:cNvSpPr/>
          <p:nvPr/>
        </p:nvSpPr>
        <p:spPr>
          <a:xfrm>
            <a:off x="5486400" y="304800"/>
            <a:ext cx="14478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দিলাম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971800" y="762000"/>
            <a:ext cx="2743200" cy="609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বস্তু নিরপেক্ষ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838200" y="2057400"/>
            <a:ext cx="4572000" cy="1752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" pitchFamily="2" charset="0"/>
                <a:cs typeface="Nikosh" pitchFamily="2" charset="0"/>
              </a:rPr>
              <a:t>৬+৩=৯</a:t>
            </a:r>
            <a:endParaRPr lang="en-US" sz="8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6248400" y="2057400"/>
            <a:ext cx="1828800" cy="2819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৬</a:t>
            </a:r>
          </a:p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+৩</a:t>
            </a:r>
          </a:p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৯</a:t>
            </a:r>
            <a:endParaRPr lang="en-US" sz="60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705600" y="3886200"/>
            <a:ext cx="1295400" cy="1588"/>
          </a:xfrm>
          <a:prstGeom prst="line">
            <a:avLst/>
          </a:prstGeom>
          <a:ln w="7620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Flowchart: Multidocument 17"/>
          <p:cNvSpPr/>
          <p:nvPr/>
        </p:nvSpPr>
        <p:spPr>
          <a:xfrm>
            <a:off x="838200" y="4038600"/>
            <a:ext cx="4495800" cy="18288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atin typeface="Nikosh" pitchFamily="2" charset="0"/>
                <a:cs typeface="Nikosh" pitchFamily="2" charset="0"/>
              </a:rPr>
              <a:t>+(যোগ),=(সমান)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1828800" y="228600"/>
            <a:ext cx="5181600" cy="990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দলীয় কাজ ১০মিনিট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543800" cy="495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0" y="533400"/>
            <a:ext cx="4343400" cy="12192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" pitchFamily="2" charset="0"/>
                <a:cs typeface="Nikosh" pitchFamily="2" charset="0"/>
              </a:rPr>
              <a:t>দল নং ১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1981200"/>
            <a:ext cx="4495800" cy="321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122260" y="3119131"/>
            <a:ext cx="3062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" pitchFamily="2" charset="0"/>
                <a:cs typeface="Nikosh" pitchFamily="2" charset="0"/>
              </a:rPr>
              <a:t>১+২=৩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2950558" y="5188424"/>
            <a:ext cx="5507641" cy="1219200"/>
          </a:xfrm>
          <a:prstGeom prst="round2Same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এইভাবে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বাকিগুলি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কর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36" y="1905000"/>
            <a:ext cx="374072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2133600" y="381000"/>
            <a:ext cx="4572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" pitchFamily="2" charset="0"/>
                <a:cs typeface="Nikosh" pitchFamily="2" charset="0"/>
              </a:rPr>
              <a:t>দল নং ২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2950558" y="5188424"/>
            <a:ext cx="5507641" cy="1219200"/>
          </a:xfrm>
          <a:prstGeom prst="round2Same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এইভাবে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বাকিগুলি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কর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2260" y="3119131"/>
            <a:ext cx="3062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" pitchFamily="2" charset="0"/>
                <a:cs typeface="Nikosh" pitchFamily="2" charset="0"/>
              </a:rPr>
              <a:t>৬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+০=৬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551" y="2095500"/>
            <a:ext cx="388889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 Same Side Corner Rectangle 2"/>
          <p:cNvSpPr/>
          <p:nvPr/>
        </p:nvSpPr>
        <p:spPr>
          <a:xfrm>
            <a:off x="2286000" y="533400"/>
            <a:ext cx="4343400" cy="12192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" pitchFamily="2" charset="0"/>
                <a:cs typeface="Nikosh" pitchFamily="2" charset="0"/>
              </a:rPr>
              <a:t>দল নং ৩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2950558" y="5188424"/>
            <a:ext cx="5507641" cy="1219200"/>
          </a:xfrm>
          <a:prstGeom prst="round2Same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এইভাবে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বাকিগুলি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কর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2260" y="3119131"/>
            <a:ext cx="3062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" pitchFamily="2" charset="0"/>
                <a:cs typeface="Nikosh" pitchFamily="2" charset="0"/>
              </a:rPr>
              <a:t>১+২=৩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PE_Baner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0"/>
            <a:ext cx="7162800" cy="4648200"/>
          </a:xfrm>
          <a:prstGeom prst="ellipse">
            <a:avLst/>
          </a:prstGeom>
          <a:ln w="63500" cap="rnd">
            <a:solidFill>
              <a:srgbClr val="C00CAB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Flowchart: Punched Tape 2"/>
          <p:cNvSpPr/>
          <p:nvPr/>
        </p:nvSpPr>
        <p:spPr>
          <a:xfrm>
            <a:off x="1981200" y="0"/>
            <a:ext cx="4800600" cy="1295400"/>
          </a:xfrm>
          <a:prstGeom prst="flowChartPunchedTap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" pitchFamily="2" charset="0"/>
                <a:cs typeface="Nikosh" pitchFamily="2" charset="0"/>
              </a:rPr>
              <a:t>শিক্ষকের পর্যবেক্ষণ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533400" y="152400"/>
            <a:ext cx="4876800" cy="27432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মূল্যায়ন ১০ মিনিট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600200" y="5410200"/>
            <a:ext cx="6781800" cy="990600"/>
          </a:xfrm>
          <a:prstGeom prst="flowChartTermina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" pitchFamily="2" charset="0"/>
                <a:cs typeface="Nikosh" pitchFamily="2" charset="0"/>
              </a:rPr>
              <a:t>৫+৩=?</a:t>
            </a:r>
            <a:endParaRPr lang="en-US" sz="7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67400" y="304800"/>
            <a:ext cx="2209800" cy="33528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" pitchFamily="2" charset="0"/>
                <a:cs typeface="Nikosh" pitchFamily="2" charset="0"/>
              </a:rPr>
              <a:t> ৫</a:t>
            </a:r>
          </a:p>
          <a:p>
            <a:pPr algn="ctr"/>
            <a:r>
              <a:rPr lang="bn-IN" sz="6000" dirty="0" smtClean="0">
                <a:latin typeface="Nikosh" pitchFamily="2" charset="0"/>
                <a:cs typeface="Nikosh" pitchFamily="2" charset="0"/>
              </a:rPr>
              <a:t>+২</a:t>
            </a:r>
          </a:p>
          <a:p>
            <a:pPr algn="ctr"/>
            <a:r>
              <a:rPr lang="bn-IN" sz="6000" dirty="0" smtClean="0">
                <a:latin typeface="Nikosh" pitchFamily="2" charset="0"/>
                <a:cs typeface="Nikosh" pitchFamily="2" charset="0"/>
              </a:rPr>
              <a:t> ?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477000" y="2362200"/>
            <a:ext cx="1295400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95600"/>
            <a:ext cx="3276600" cy="2133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2209800"/>
            <a:ext cx="4114800" cy="19812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pPr algn="ctr"/>
            <a:r>
              <a:rPr lang="bn-IN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bn-IN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</a:br>
            <a:r>
              <a:rPr lang="bn-IN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কামরুন্নাহার</a:t>
            </a:r>
            <a:r>
              <a:rPr lang="bn-IN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bn-IN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</a:br>
            <a:r>
              <a:rPr lang="bn-IN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সহকারী শিক্ষক</a:t>
            </a:r>
            <a:br>
              <a:rPr lang="bn-IN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</a:br>
            <a:r>
              <a:rPr lang="bn-IN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শ্রীণিধি সরকারী প্রাথমিক বিদ্যালয় রায়পুরা, নরসিংদী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</a:br>
            <a:endParaRPr lang="en-US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Content Placeholder 6" descr="naher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1" y="930275"/>
            <a:ext cx="3581400" cy="472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Wave 4"/>
          <p:cNvSpPr/>
          <p:nvPr/>
        </p:nvSpPr>
        <p:spPr>
          <a:xfrm>
            <a:off x="3505200" y="381000"/>
            <a:ext cx="4800600" cy="1295400"/>
          </a:xfrm>
          <a:prstGeom prst="wave">
            <a:avLst>
              <a:gd name="adj1" fmla="val 12500"/>
              <a:gd name="adj2" fmla="val -10000"/>
            </a:avLst>
          </a:prstGeom>
          <a:solidFill>
            <a:srgbClr val="00B050"/>
          </a:solidFill>
          <a:ln>
            <a:solidFill>
              <a:srgbClr val="C00C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66"/>
                </a:solidFill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4000" dirty="0" smtClean="0">
                <a:solidFill>
                  <a:srgbClr val="000066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4000" dirty="0">
              <a:solidFill>
                <a:srgbClr val="000066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45226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>
            <a:off x="1676400" y="838200"/>
            <a:ext cx="5562600" cy="137160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" pitchFamily="2" charset="0"/>
                <a:cs typeface="Nikosh" pitchFamily="2" charset="0"/>
              </a:rPr>
              <a:t>নিরাময়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22882" name="Picture 2" descr="C:\Users\User\Desktop\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971800"/>
            <a:ext cx="4038600" cy="2819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C:\Users\User\Desktop\thpp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124200"/>
            <a:ext cx="4343400" cy="2895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Right"/>
            <a:lightRig rig="threePt" dir="t"/>
          </a:scene3d>
        </p:spPr>
      </p:pic>
      <p:sp>
        <p:nvSpPr>
          <p:cNvPr id="3" name="Cloud 2"/>
          <p:cNvSpPr/>
          <p:nvPr/>
        </p:nvSpPr>
        <p:spPr>
          <a:xfrm>
            <a:off x="2286000" y="304800"/>
            <a:ext cx="4572000" cy="2590800"/>
          </a:xfrm>
          <a:prstGeom prst="cloud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খুব ভাল হাত তালি হয়ে যাক।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219200"/>
            <a:ext cx="7162800" cy="426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ysClr val="windowText" lastClr="000000"/>
                </a:solidFill>
              </a:rPr>
              <a:t> 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38100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থাক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0" y="5631359"/>
            <a:ext cx="14574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191000" y="381000"/>
            <a:ext cx="4572000" cy="502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000" dirty="0" smtClean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শ্রেণী	: </a:t>
            </a:r>
            <a:r>
              <a:rPr lang="en-US" sz="36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প্রথম</a:t>
            </a:r>
            <a:endParaRPr lang="bn-IN" sz="3600" dirty="0" smtClean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বিষয়	: গনিত</a:t>
            </a:r>
          </a:p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পাঠের শিরোনাম: যোগ</a:t>
            </a:r>
          </a:p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পাঠাংশ: সংখ্যায় প্রকাশ করি </a:t>
            </a:r>
          </a:p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ও যোগ করি</a:t>
            </a:r>
          </a:p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সময় ৫০মিনিট</a:t>
            </a:r>
            <a:endParaRPr lang="en-US" sz="36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9" y="2209800"/>
            <a:ext cx="3191321" cy="4163006"/>
          </a:xfrm>
          <a:prstGeom prst="rect">
            <a:avLst/>
          </a:prstGeom>
        </p:spPr>
      </p:pic>
      <p:sp>
        <p:nvSpPr>
          <p:cNvPr id="8" name="Wave 7"/>
          <p:cNvSpPr/>
          <p:nvPr/>
        </p:nvSpPr>
        <p:spPr>
          <a:xfrm>
            <a:off x="304800" y="533400"/>
            <a:ext cx="4800600" cy="1295400"/>
          </a:xfrm>
          <a:prstGeom prst="wave">
            <a:avLst>
              <a:gd name="adj1" fmla="val 12500"/>
              <a:gd name="adj2" fmla="val -1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C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66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4000" dirty="0" smtClean="0">
                <a:solidFill>
                  <a:srgbClr val="000066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4000" dirty="0">
              <a:solidFill>
                <a:srgbClr val="000066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362200" y="457200"/>
            <a:ext cx="3657600" cy="1447800"/>
          </a:xfrm>
          <a:prstGeom prst="horizontalScroll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bn-IN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 ফল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762000" y="2438400"/>
            <a:ext cx="7162800" cy="3200400"/>
          </a:xfrm>
          <a:prstGeom prst="horizontalScroll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সংখ্যার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যোগ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bn-IN" sz="4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5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6172200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n-IN" sz="3600" b="1" spc="200" dirty="0" smtClean="0">
                <a:ln w="29210">
                  <a:solidFill>
                    <a:srgbClr val="FF0066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BAN"/>
              </a:rPr>
              <a:t/>
            </a:r>
            <a:br>
              <a:rPr lang="bn-IN" sz="3600" b="1" spc="200" dirty="0" smtClean="0">
                <a:ln w="29210">
                  <a:solidFill>
                    <a:srgbClr val="FF0066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BAN"/>
              </a:rPr>
            </a:br>
            <a:r>
              <a:rPr lang="en-US" sz="3600" b="1" spc="200" dirty="0" err="1" smtClean="0">
                <a:ln w="29210">
                  <a:solidFill>
                    <a:srgbClr val="FF0066"/>
                  </a:solidFill>
                </a:ln>
                <a:solidFill>
                  <a:srgbClr val="FFFF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চল</a:t>
            </a:r>
            <a:r>
              <a:rPr lang="en-US" sz="3600" b="1" spc="200" dirty="0" smtClean="0">
                <a:ln w="29210">
                  <a:solidFill>
                    <a:srgbClr val="FF0066"/>
                  </a:solidFill>
                </a:ln>
                <a:solidFill>
                  <a:srgbClr val="FFFF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200" dirty="0" err="1" smtClean="0">
                <a:ln w="29210">
                  <a:solidFill>
                    <a:srgbClr val="FF0066"/>
                  </a:solidFill>
                </a:ln>
                <a:solidFill>
                  <a:srgbClr val="FFFF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600" b="1" spc="200" dirty="0" smtClean="0">
                <a:ln w="29210">
                  <a:solidFill>
                    <a:srgbClr val="FF0066"/>
                  </a:solidFill>
                </a:ln>
                <a:solidFill>
                  <a:srgbClr val="FFFF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200" dirty="0" err="1" smtClean="0">
                <a:ln w="29210">
                  <a:solidFill>
                    <a:srgbClr val="FF0066"/>
                  </a:solidFill>
                </a:ln>
                <a:solidFill>
                  <a:srgbClr val="FFFF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ছড়া</a:t>
            </a:r>
            <a:r>
              <a:rPr lang="en-US" sz="3600" b="1" spc="200" dirty="0" smtClean="0">
                <a:ln w="29210">
                  <a:solidFill>
                    <a:srgbClr val="FF0066"/>
                  </a:solidFill>
                </a:ln>
                <a:solidFill>
                  <a:srgbClr val="FFFF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200" dirty="0" err="1" smtClean="0">
                <a:ln w="29210">
                  <a:solidFill>
                    <a:srgbClr val="FF0066"/>
                  </a:solidFill>
                </a:ln>
                <a:solidFill>
                  <a:srgbClr val="FFFF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পড়ি</a:t>
            </a:r>
            <a:r>
              <a:rPr lang="bn-IN" sz="3600" b="1" spc="200" dirty="0" smtClean="0">
                <a:ln w="29210">
                  <a:solidFill>
                    <a:srgbClr val="FF0066"/>
                  </a:solidFill>
                </a:ln>
                <a:solidFill>
                  <a:srgbClr val="FFFF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/>
            </a:r>
            <a:br>
              <a:rPr lang="bn-IN" sz="3600" b="1" spc="200" dirty="0" smtClean="0">
                <a:ln w="29210">
                  <a:solidFill>
                    <a:srgbClr val="FF0066"/>
                  </a:solidFill>
                </a:ln>
                <a:solidFill>
                  <a:srgbClr val="FFFF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32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</a:br>
            <a:r>
              <a:rPr lang="bn-IN" sz="32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bn-IN" sz="3200" dirty="0" smtClean="0">
                <a:latin typeface="Nikosh" pitchFamily="2" charset="0"/>
                <a:cs typeface="Nikosh" pitchFamily="2" charset="0"/>
              </a:rPr>
            </a:b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তুলির ছিল দুইটি</a:t>
            </a:r>
            <a:b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</a:b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দিলাম তাকে তিনটি </a:t>
            </a:r>
            <a:b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</a:b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হল তার  কয়টি</a:t>
            </a:r>
            <a:b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</a:b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বলতে পার কি?</a:t>
            </a:r>
            <a:b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</a:b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কম থেকে বেশি হলো</a:t>
            </a:r>
            <a:b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</a:b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তোমায় দিলাম বলে</a:t>
            </a:r>
            <a:b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</a:b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কম থেকে বেশি হলে</a:t>
            </a:r>
            <a:b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</a:b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যোগ তাকে বলে।</a:t>
            </a:r>
            <a:r>
              <a:rPr lang="bn-I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/>
            </a:r>
            <a:br>
              <a:rPr lang="bn-I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</a:br>
            <a:endParaRPr lang="en-US" b="1" spc="200" dirty="0">
              <a:ln w="29210">
                <a:solidFill>
                  <a:srgbClr val="FF0066"/>
                </a:solidFill>
              </a:ln>
              <a:solidFill>
                <a:srgbClr val="FFFF99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2819400" y="1447800"/>
            <a:ext cx="2743200" cy="762000"/>
          </a:xfrm>
          <a:prstGeom prst="snip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spc="200" dirty="0" smtClean="0">
                <a:ln w="29210">
                  <a:solidFill>
                    <a:srgbClr val="FF0066"/>
                  </a:solidFill>
                </a:ln>
                <a:solidFill>
                  <a:srgbClr val="FFC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ছড়া</a:t>
            </a:r>
            <a:r>
              <a:rPr lang="bn-IN" b="1" spc="200" dirty="0" smtClean="0">
                <a:ln w="29210">
                  <a:solidFill>
                    <a:srgbClr val="FF0066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/>
            </a:r>
            <a:br>
              <a:rPr lang="bn-IN" b="1" spc="200" dirty="0" smtClean="0">
                <a:ln w="29210">
                  <a:solidFill>
                    <a:srgbClr val="FF0066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</a:br>
            <a:r>
              <a:rPr lang="bn-IN" b="1" spc="200" dirty="0" smtClean="0">
                <a:ln w="29210">
                  <a:solidFill>
                    <a:srgbClr val="FF0066"/>
                  </a:solidFill>
                </a:ln>
                <a:solidFill>
                  <a:schemeClr val="bg2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কামরুন্নাহার</a:t>
            </a:r>
            <a:endParaRPr lang="en-US" dirty="0">
              <a:solidFill>
                <a:schemeClr val="bg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2827360" y="689212"/>
            <a:ext cx="3802039" cy="762000"/>
          </a:xfrm>
          <a:prstGeom prst="snip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spc="200" dirty="0" smtClean="0">
                <a:ln w="29210">
                  <a:solidFill>
                    <a:srgbClr val="FF0066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BAN"/>
              </a:rPr>
              <a:t/>
            </a:r>
            <a:br>
              <a:rPr lang="bn-IN" b="1" spc="200" dirty="0" smtClean="0">
                <a:ln w="29210">
                  <a:solidFill>
                    <a:srgbClr val="FF0066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BAN"/>
              </a:rPr>
            </a:br>
            <a:endParaRPr lang="en-US" dirty="0">
              <a:solidFill>
                <a:schemeClr val="bg2"/>
              </a:solidFill>
              <a:latin typeface="NikoshBAN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05000" y="152400"/>
            <a:ext cx="4724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" pitchFamily="2" charset="0"/>
                <a:cs typeface="Nikosh" pitchFamily="2" charset="0"/>
              </a:rPr>
              <a:t>পাঠ ঘোষনা</a:t>
            </a:r>
          </a:p>
        </p:txBody>
      </p:sp>
      <p:sp>
        <p:nvSpPr>
          <p:cNvPr id="5" name="Snip Same Side Corner Rectangle 4"/>
          <p:cNvSpPr/>
          <p:nvPr/>
        </p:nvSpPr>
        <p:spPr>
          <a:xfrm>
            <a:off x="762000" y="4800600"/>
            <a:ext cx="7315200" cy="14478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আজকে আমরা জানবো</a:t>
            </a:r>
            <a:br>
              <a:rPr lang="bn-IN" sz="4000" dirty="0" smtClean="0">
                <a:latin typeface="Nikosh" pitchFamily="2" charset="0"/>
                <a:cs typeface="Nikosh" pitchFamily="2" charset="0"/>
              </a:rPr>
            </a:br>
            <a:r>
              <a:rPr lang="bn-IN" sz="4000" dirty="0" smtClean="0">
                <a:latin typeface="Nikosh" pitchFamily="2" charset="0"/>
                <a:cs typeface="Nikosh" pitchFamily="2" charset="0"/>
              </a:rPr>
              <a:t>যোগ (+)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752600"/>
            <a:ext cx="3200400" cy="2743200"/>
          </a:xfrm>
          <a:prstGeom prst="rect">
            <a:avLst/>
          </a:prstGeom>
          <a:noFill/>
          <a:ln w="9525">
            <a:solidFill>
              <a:srgbClr val="C00CAB"/>
            </a:solidFill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533400" y="228600"/>
            <a:ext cx="8001000" cy="6096000"/>
          </a:xfrm>
          <a:prstGeom prst="horizontalScroll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4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" pitchFamily="2" charset="0"/>
                <a:cs typeface="Nikosh" pitchFamily="2" charset="0"/>
              </a:rPr>
              <a:t>বাস্তব উপকরনের মাধ্যমে যোগের ধারনা দেবো।যেমন: মারবেল,পাতা,কাঠি।</a:t>
            </a:r>
            <a:endParaRPr lang="en-US" sz="4800" dirty="0">
              <a:solidFill>
                <a:schemeClr val="accent4">
                  <a:lumMod val="20000"/>
                  <a:lumOff val="8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00200" y="3276600"/>
            <a:ext cx="6096000" cy="2057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8862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886200"/>
            <a:ext cx="942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8862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1371600" y="685800"/>
            <a:ext cx="5715000" cy="990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অর্ধ বাস্তব পর্যায়</a:t>
            </a:r>
            <a:endParaRPr lang="en-US" sz="4400" dirty="0">
              <a:solidFill>
                <a:srgbClr val="0066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7391400" cy="121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191000"/>
            <a:ext cx="7543800" cy="152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276600" y="2514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৩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7543800" y="2514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৪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7620000" y="5029200"/>
            <a:ext cx="457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৭</a:t>
            </a:r>
            <a:endParaRPr lang="en-US" sz="4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57400" y="3124200"/>
            <a:ext cx="20574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4" idx="3"/>
          </p:cNvCxnSpPr>
          <p:nvPr/>
        </p:nvCxnSpPr>
        <p:spPr>
          <a:xfrm rot="10800000" flipV="1">
            <a:off x="4381500" y="3124200"/>
            <a:ext cx="18669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191000"/>
            <a:ext cx="7543800" cy="152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05000"/>
            <a:ext cx="7391400" cy="121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5" name="Straight Arrow Connector 34"/>
          <p:cNvCxnSpPr/>
          <p:nvPr/>
        </p:nvCxnSpPr>
        <p:spPr>
          <a:xfrm>
            <a:off x="2057400" y="3124200"/>
            <a:ext cx="20574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276600" y="2514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৩</a:t>
            </a:r>
            <a:endParaRPr lang="en-US" sz="4400" dirty="0"/>
          </a:p>
        </p:txBody>
      </p:sp>
      <p:sp>
        <p:nvSpPr>
          <p:cNvPr id="41" name="Rectangle 40"/>
          <p:cNvSpPr/>
          <p:nvPr/>
        </p:nvSpPr>
        <p:spPr>
          <a:xfrm>
            <a:off x="7543800" y="25146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৪</a:t>
            </a:r>
            <a:endParaRPr lang="en-US" sz="4400" dirty="0"/>
          </a:p>
        </p:txBody>
      </p:sp>
      <p:sp>
        <p:nvSpPr>
          <p:cNvPr id="42" name="Rectangle 41"/>
          <p:cNvSpPr/>
          <p:nvPr/>
        </p:nvSpPr>
        <p:spPr>
          <a:xfrm>
            <a:off x="7620000" y="5029200"/>
            <a:ext cx="457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?</a:t>
            </a:r>
            <a:endParaRPr lang="en-US" dirty="0"/>
          </a:p>
        </p:txBody>
      </p:sp>
      <p:sp>
        <p:nvSpPr>
          <p:cNvPr id="53" name="Cube 52"/>
          <p:cNvSpPr/>
          <p:nvPr/>
        </p:nvSpPr>
        <p:spPr>
          <a:xfrm>
            <a:off x="1371600" y="685800"/>
            <a:ext cx="5715000" cy="990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একক</a:t>
            </a:r>
            <a:r>
              <a:rPr lang="en-US" sz="4400" dirty="0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006600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4400" dirty="0">
              <a:solidFill>
                <a:srgbClr val="006600"/>
              </a:solidFill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55" name="Straight Arrow Connector 54"/>
          <p:cNvCxnSpPr>
            <a:endCxn id="1028" idx="3"/>
          </p:cNvCxnSpPr>
          <p:nvPr/>
        </p:nvCxnSpPr>
        <p:spPr>
          <a:xfrm rot="10800000" flipV="1">
            <a:off x="4381500" y="3124200"/>
            <a:ext cx="18669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1210</TotalTime>
  <Words>130</Words>
  <Application>Microsoft Office PowerPoint</Application>
  <PresentationFormat>On-screen Show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Urban</vt:lpstr>
      <vt:lpstr>Oriel</vt:lpstr>
      <vt:lpstr>1_Concourse</vt:lpstr>
      <vt:lpstr>Opulent</vt:lpstr>
      <vt:lpstr>1_Aspect</vt:lpstr>
      <vt:lpstr>1_Office Theme</vt:lpstr>
      <vt:lpstr>PowerPoint Presentation</vt:lpstr>
      <vt:lpstr> কামরুন্নাহার সহকারী শিক্ষক শ্রীণিধি সরকারী প্রাথমিক বিদ্যালয় রায়পুরা, নরসিংদী </vt:lpstr>
      <vt:lpstr>PowerPoint Presentation</vt:lpstr>
      <vt:lpstr>PowerPoint Presentation</vt:lpstr>
      <vt:lpstr> চল একটি ছড়া পড়ি   তুলির ছিল দুইটি দিলাম তাকে তিনটি  হল তার  কয়টি বলতে পার কি? কম থেকে বেশি হলো তোমায় দিলাম বলে কম থেকে বেশি হলে যোগ তাকে বলে।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mkmr</cp:lastModifiedBy>
  <cp:revision>152</cp:revision>
  <dcterms:created xsi:type="dcterms:W3CDTF">2015-03-17T11:27:13Z</dcterms:created>
  <dcterms:modified xsi:type="dcterms:W3CDTF">2020-08-06T15:34:42Z</dcterms:modified>
</cp:coreProperties>
</file>