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83" r:id="rId7"/>
    <p:sldId id="263" r:id="rId8"/>
    <p:sldId id="264" r:id="rId9"/>
    <p:sldId id="292" r:id="rId10"/>
    <p:sldId id="265" r:id="rId11"/>
    <p:sldId id="266" r:id="rId12"/>
    <p:sldId id="268" r:id="rId13"/>
    <p:sldId id="270" r:id="rId14"/>
    <p:sldId id="271" r:id="rId15"/>
    <p:sldId id="284" r:id="rId16"/>
    <p:sldId id="272" r:id="rId17"/>
    <p:sldId id="274" r:id="rId18"/>
    <p:sldId id="285" r:id="rId19"/>
    <p:sldId id="286" r:id="rId20"/>
    <p:sldId id="287" r:id="rId21"/>
    <p:sldId id="291" r:id="rId22"/>
    <p:sldId id="289" r:id="rId23"/>
    <p:sldId id="290" r:id="rId24"/>
    <p:sldId id="277" r:id="rId25"/>
    <p:sldId id="278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D7BC0-D796-420E-B42A-FA467FFA47F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84133-CAC1-4334-A556-70B6D7C59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2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025F1-5E5B-41FE-97D2-2659242D0A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28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শিক্ষার্থীরা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যে Option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বেছে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নিবে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সেই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টিতে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ক্লিক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করবেন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 প্রয়োজনে মূল্যায়নের প্রশ্ন পরিবর্তন করে নিতে পারেন।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91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শিক্ষার্থীরা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যে Option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বেছে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নিবে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সেই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টিতে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ক্লিক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করবেন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 প্রয়োজনে মূল্যায়নের প্রশ্ন পরিবর্তন করে নিতে পারেন । 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0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উপরোক্ত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আনবেন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4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শিরোনামটি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ব্লাক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বোর্ড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হোয়াইট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বোর্ডে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রাখবেন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80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 প্রয়োজনে একক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কাজের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প্রশ্ন পরিবর্তন করে নিতে পারেন। </a:t>
            </a:r>
            <a:endParaRPr lang="en-US" sz="1200" kern="1200" dirty="0" smtClean="0">
              <a:solidFill>
                <a:schemeClr val="tx1"/>
              </a:solidFill>
              <a:effectLst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85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1200" baseline="0" dirty="0" smtClean="0">
                <a:latin typeface="NikoshBAN" pitchFamily="2" charset="0"/>
                <a:cs typeface="NikoshBAN" pitchFamily="2" charset="0"/>
              </a:rPr>
              <a:t> নিজে  আদর্শ পাঠ দিবেন এবং শিক্ষার্থীদের দ্বারা সরব পাঠ  সম্পন্ন করাবেন</a:t>
            </a:r>
            <a:r>
              <a:rPr lang="bn-BD" baseline="0" dirty="0" smtClean="0"/>
              <a:t>।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73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প্রথমে শব্দ বলবেন এবং শিক্ষার্থীদের কাজে শব্দের অর্থ জানতে চাইবেন। শিক্ষার্থীরা উত্তর দিতে না পারলে শিক্ষক ছবি দেখিয়ে সাহায্য করবেন তারপরেও শব্দার্থ না বলতে পারলে অর্থ দেখাবেন। 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18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প্রথমে শব্দ বলবেন এবং শিক্ষার্থীদের কাজে শব্দের অর্থ জানতে চাইবেন। শিক্ষার্থীরা উত্তর দিতে না পারলে শিক্ষক ছবি দেখিয়ে সাহায্য করবেন তারপরেও শব্দার্থ না বলতে পারলে অর্থ দেখাবেন। 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77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 প্রয়োজনে জোড়ায়</a:t>
            </a:r>
            <a:r>
              <a:rPr lang="bn-BD" sz="1200" kern="1200" baseline="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কাজের</a:t>
            </a:r>
            <a:r>
              <a:rPr lang="bn-BD" sz="120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প্রশ্ন পরিবর্তন করে নিতে পারেন।  </a:t>
            </a:r>
            <a:endParaRPr lang="en-US" sz="1200" kern="1200" dirty="0" smtClean="0">
              <a:solidFill>
                <a:schemeClr val="tx1"/>
              </a:solidFill>
              <a:effectLst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BD893-B77D-46B5-9F8C-8407F9E333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37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025F1-5E5B-41FE-97D2-2659242D0AA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0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0609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394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500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128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735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676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5828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94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324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909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731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5844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6809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43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31883" y="76200"/>
            <a:ext cx="8935917" cy="6705600"/>
          </a:xfrm>
          <a:prstGeom prst="rect">
            <a:avLst/>
          </a:prstGeom>
          <a:noFill/>
          <a:ln w="2127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53963" y="304800"/>
            <a:ext cx="8485237" cy="624840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g"/><Relationship Id="rId4" Type="http://schemas.openxmlformats.org/officeDocument/2006/relationships/image" Target="../media/image36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jpg"/><Relationship Id="rId4" Type="http://schemas.openxmlformats.org/officeDocument/2006/relationships/image" Target="../media/image4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g"/><Relationship Id="rId5" Type="http://schemas.openxmlformats.org/officeDocument/2006/relationships/image" Target="../media/image44.jpg"/><Relationship Id="rId4" Type="http://schemas.openxmlformats.org/officeDocument/2006/relationships/image" Target="../media/image43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81200"/>
            <a:ext cx="6477000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/>
          <p:cNvSpPr/>
          <p:nvPr/>
        </p:nvSpPr>
        <p:spPr>
          <a:xfrm>
            <a:off x="1174273" y="685800"/>
            <a:ext cx="6795451" cy="1107996"/>
          </a:xfrm>
          <a:prstGeom prst="rect">
            <a:avLst/>
          </a:prstGeom>
        </p:spPr>
        <p:txBody>
          <a:bodyPr wrap="none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5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451703"/>
            <a:ext cx="7315200" cy="7292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নতুন শব্দের অর্থ জেনে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74872" y="2090734"/>
            <a:ext cx="1571765" cy="81742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কীর্তন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71362" y="1946608"/>
            <a:ext cx="2539238" cy="110567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গুন-বর্ণনা,</a:t>
            </a:r>
          </a:p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সংকীর্তন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65328" y="4544705"/>
            <a:ext cx="1672737" cy="82393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পুন্যাহ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82582" y="4103077"/>
            <a:ext cx="2504218" cy="1383323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পুন্যের জন্য 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আয়োজিত অনুষ্ঠান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 descr="2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1524000"/>
            <a:ext cx="3352800" cy="2057399"/>
          </a:xfrm>
          <a:prstGeom prst="rect">
            <a:avLst/>
          </a:prstGeom>
        </p:spPr>
      </p:pic>
      <p:pic>
        <p:nvPicPr>
          <p:cNvPr id="12" name="Picture 11" descr="2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90800" y="3929362"/>
            <a:ext cx="3352800" cy="21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5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60812" y="432439"/>
            <a:ext cx="5178188" cy="7292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আরও </a:t>
            </a:r>
            <a:r>
              <a:rPr lang="bn-BD" sz="4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 শব্দার্থ শিখে নিই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1" y="1838737"/>
            <a:ext cx="1663193" cy="8212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হালখাতা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20508" y="1447800"/>
            <a:ext cx="2819400" cy="1371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পয়লা বৈশাখে আয়োজিত অনুষ্ঠান -বিশেষ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4621101"/>
            <a:ext cx="1759940" cy="8174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বৈসাবি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43600" y="4114801"/>
            <a:ext cx="2667000" cy="1600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বৈসুব,সাংগ্রাই,বিজু  এর প্রথম তিনটি বর্ণের সমাহার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4599" y="1148807"/>
            <a:ext cx="3124201" cy="19987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3052" y="4080776"/>
            <a:ext cx="3005479" cy="201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40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14400" y="4267200"/>
            <a:ext cx="7543800" cy="1524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ctr"/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কীর্তন,পুন্যাহ,হালখাতা, বৈসাবি শব্দগুলো  দিয়ে একটি করে বাক্য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790092" y="1220316"/>
            <a:ext cx="3733800" cy="76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>
            <a:prstTxWarp prst="textDeflateBottom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altLang="en-US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alt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752600"/>
            <a:ext cx="266700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3079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686959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সম্রাট আকবর চান্দ্র হিজরী সনের সঙ্গে ভারতবর্ষের সৌর সনের সমন্বয় সাধন করে ১৫৫৬ সাল বা ৯৯২ হিজরীতে বাংলা সন চালু করেন।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2749062"/>
            <a:ext cx="3276600" cy="28897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9200" y="3352799"/>
            <a:ext cx="3314700" cy="29718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78169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5233" y="369015"/>
            <a:ext cx="76691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 গবেষকদের  মধ্যে কেউ কেউ মনে করেন মহামতি  আকবর সর্বভারতীয়  যে ইলাহি সন প্রর্বতন  করেছিলেন তার ভিত্তিতেই বাংলায় আকবরের কোনো প্রতিনিধি বা মুসলমান সুলতান বা নবাব বাংলা সনের প্রবর্তন করেন।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895600"/>
            <a:ext cx="3886199" cy="304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276600"/>
            <a:ext cx="3657600" cy="304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3623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3886200" cy="33527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00200"/>
            <a:ext cx="3657600" cy="3387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429000" y="5410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পঞ্জিকা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5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882" y="747189"/>
            <a:ext cx="81729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সন’ কথাটি আরবি,আর ‘সাল’হলো ফারসি।এখনো সন বা সালই ব্যাপকভাবে চালু।তবে বঙ্গাব্দও বলেন কেউ কেউ।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7999"/>
            <a:ext cx="3505200" cy="29718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17" y="2819400"/>
            <a:ext cx="411479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3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722" y="366063"/>
            <a:ext cx="84777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সন চালু হবার পর থেকে নবাব এবং জমিদারেরা চালু করেন ‘পুণ্যাহ’ অনুষ্ঠান।তার মূল উদ্দেশ্য ছিলো খাজনা আদায়।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9215" y="1828800"/>
            <a:ext cx="3429000" cy="20973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599" y="1828800"/>
            <a:ext cx="3505200" cy="21500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3353" y="4191001"/>
            <a:ext cx="3429000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600" y="4191001"/>
            <a:ext cx="3505200" cy="21431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440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354" y="609600"/>
            <a:ext cx="3810000" cy="235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3581401"/>
            <a:ext cx="3786554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400" y="3581401"/>
            <a:ext cx="3810000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276600" y="302455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শোভাযাত্রা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2508" y="5943601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পান্তা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ইলিশ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2500" y="603738"/>
            <a:ext cx="3771900" cy="2359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588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533400"/>
            <a:ext cx="3705225" cy="2362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4410" y="533401"/>
            <a:ext cx="3633789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971800" y="5926016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বৈশাখি সাজ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4298" y="2895601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সাংস্কৃতিক অনুষ্ঠান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3581400"/>
            <a:ext cx="3705225" cy="2338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4410" y="3581400"/>
            <a:ext cx="3569494" cy="2338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098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533815" y="3431969"/>
            <a:ext cx="3733385" cy="26387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Font typeface="Arial" panose="020B0604020202020204" pitchFamily="34" charset="0"/>
              <a:buNone/>
            </a:pP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নাজমুন্নাহার শিউলি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bn-BD" sz="28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   সহকারী শিক্ষক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BD" sz="18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মতলব জে </a:t>
            </a: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18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 সরকারি পাইল</a:t>
            </a: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18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BD" sz="18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           মতলব (দঃ) ,চাঁদপুর  </a:t>
            </a:r>
          </a:p>
          <a:p>
            <a:pPr marL="0" indent="0">
              <a:buNone/>
            </a:pPr>
            <a:r>
              <a:rPr lang="bn-BD" sz="18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E-mail</a:t>
            </a:r>
            <a:r>
              <a:rPr lang="bn-BD" sz="18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: </a:t>
            </a:r>
            <a:r>
              <a:rPr lang="bn-BD" sz="18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</a:rPr>
              <a:t>shiuly17bd@gmail.com</a:t>
            </a:r>
            <a:endParaRPr lang="en-US" sz="1800" dirty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683" y="654536"/>
            <a:ext cx="2164917" cy="23934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604738"/>
            <a:ext cx="2209800" cy="24262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5342856" y="3581400"/>
            <a:ext cx="3193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8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 ১ম পত্র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গদ্য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৫০ মিনিট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/০6/২০২০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39DA39A4-A0B7-4C69-8BB0-F9354BA40A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581" y="783558"/>
            <a:ext cx="1227749" cy="556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00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457200"/>
            <a:ext cx="3900487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995" y="3581399"/>
            <a:ext cx="2549405" cy="2428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4178" y="457200"/>
            <a:ext cx="3520222" cy="2285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2200" y="3581399"/>
            <a:ext cx="2514601" cy="2428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999" y="3581399"/>
            <a:ext cx="2590801" cy="2428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709791" y="2819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নৌকাবাইচ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4178" y="2859052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বৈশাখী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মেলা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038" y="5943600"/>
            <a:ext cx="1892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হালখাতা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7996" y="6010274"/>
            <a:ext cx="1892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বৈসাবি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5911" y="5994886"/>
            <a:ext cx="1892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আলপনা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57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722" y="366062"/>
            <a:ext cx="8477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3200400" y="443005"/>
            <a:ext cx="3200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altLang="en-US" sz="60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altLang="en-US" sz="60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65564" y="3646944"/>
            <a:ext cx="6012873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ক-</a:t>
            </a:r>
            <a:r>
              <a:rPr lang="en-US" sz="40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</a:t>
            </a:r>
            <a:endParaRPr lang="en-US" sz="4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  বাংলা সনের প্রবর্তন কীভাবে হয়েছিল?</a:t>
            </a:r>
          </a:p>
          <a:p>
            <a:pPr algn="ctr"/>
            <a:r>
              <a:rPr lang="bn-BD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</a:t>
            </a:r>
            <a:endParaRPr lang="bn-BD" sz="3200" b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  ‘পুন্যাহ’ অনুষ্ঠান লুপ্ত হওয়ার কারণ কী?</a:t>
            </a:r>
          </a:p>
          <a:p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G_20180523_12011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0" y="1403250"/>
            <a:ext cx="2667000" cy="17209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7739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144811" y="377167"/>
            <a:ext cx="4341221" cy="918233"/>
          </a:xfrm>
          <a:prstGeom prst="ribbon2">
            <a:avLst/>
          </a:prstGeom>
          <a:noFill/>
          <a:ln w="28575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lIns="91410" tIns="45705" rIns="91410" bIns="45705">
            <a:spAutoFit/>
          </a:bodyPr>
          <a:lstStyle/>
          <a:p>
            <a:pPr algn="ctr">
              <a:defRPr/>
            </a:pPr>
            <a:r>
              <a:rPr lang="bn-BD" sz="4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kern="0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3356" y="1524000"/>
            <a:ext cx="8037244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বৈসাবী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2440" y="3536395"/>
            <a:ext cx="8028159" cy="5847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দোকানিরা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ঝালর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কাটা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রঙিন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দোকান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সাজাত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2439" y="5519374"/>
            <a:ext cx="8028161" cy="5847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BD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বৈশাখী মেলা কেন তাৎপর্যপূর্ন?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357" y="4527884"/>
            <a:ext cx="8037243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‘বাংলা </a:t>
            </a:r>
            <a:r>
              <a:rPr lang="bn-BD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নববর্ষ’রচনার অঙ্গশৈলী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গঠিত হয়েছে কোন ভাষায়?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267" y="2515490"/>
            <a:ext cx="8013333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নববর্ষের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762000"/>
            <a:ext cx="44958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এসো উত্তর মিলিয়ে দেখি </a:t>
            </a:r>
            <a:endParaRPr lang="en-US" sz="4000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8092" y="2057399"/>
            <a:ext cx="5334000" cy="3170099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রাঙামাটি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বৈশাখী মেলা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হালখাতার জন্য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চলিতরীতি ভাষায়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আপনজনদের মিলন হয় বলে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75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2346" y="1665320"/>
            <a:ext cx="7291054" cy="6629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।কোথাকার নবাবরা ‘পুন্যাহ’ পালন করতেন?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8065827" y="3346068"/>
            <a:ext cx="346262" cy="5029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4014148">
            <a:off x="8098648" y="2364811"/>
            <a:ext cx="257644" cy="395951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05681" y="2391267"/>
            <a:ext cx="2823395" cy="6501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(ক)কলকাতার </a:t>
            </a:r>
            <a:endParaRPr 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51670" y="2367035"/>
            <a:ext cx="3028544" cy="65013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(খ)মুশির্দাবাদের </a:t>
            </a:r>
            <a:endParaRPr 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05681" y="3333519"/>
            <a:ext cx="2823394" cy="61098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(গ)দিল্লির </a:t>
            </a:r>
            <a:endParaRPr 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54391" y="3344949"/>
            <a:ext cx="3025823" cy="59955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ঘ)বীরভূমের</a:t>
            </a:r>
            <a:endParaRPr 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1149412"/>
            <a:ext cx="2315172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বহুনির্বাচনী প্রশ্ন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4099003" y="2356787"/>
            <a:ext cx="342900" cy="5486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4142291" y="3371410"/>
            <a:ext cx="346262" cy="5029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2346" y="4099340"/>
            <a:ext cx="6247733" cy="6023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৯৯২ হিজরি ইংরেজি কত সাল?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8088962" y="5659623"/>
            <a:ext cx="346262" cy="5029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Half Frame 16"/>
          <p:cNvSpPr/>
          <p:nvPr/>
        </p:nvSpPr>
        <p:spPr>
          <a:xfrm rot="14014148">
            <a:off x="8176803" y="4786154"/>
            <a:ext cx="257644" cy="395951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205681" y="4704165"/>
            <a:ext cx="2823394" cy="5867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১৫৫৬ 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65104" y="5684166"/>
            <a:ext cx="3015110" cy="5904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(ঘ) ১৭৫৬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05681" y="5617713"/>
            <a:ext cx="2823394" cy="5867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গ) ১৬৬৫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78538" y="4763803"/>
            <a:ext cx="3001676" cy="5867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১৪৫৬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Multiply 21"/>
          <p:cNvSpPr/>
          <p:nvPr/>
        </p:nvSpPr>
        <p:spPr>
          <a:xfrm>
            <a:off x="4162355" y="4805735"/>
            <a:ext cx="346262" cy="5029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4162355" y="5659623"/>
            <a:ext cx="346262" cy="5029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Up Ribbon 23"/>
          <p:cNvSpPr/>
          <p:nvPr/>
        </p:nvSpPr>
        <p:spPr>
          <a:xfrm>
            <a:off x="2144811" y="311920"/>
            <a:ext cx="4341221" cy="918233"/>
          </a:xfrm>
          <a:prstGeom prst="ribbon2">
            <a:avLst/>
          </a:prstGeom>
          <a:noFill/>
          <a:ln w="28575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lIns="91410" tIns="45705" rIns="91410" bIns="45705">
            <a:spAutoFit/>
          </a:bodyPr>
          <a:lstStyle/>
          <a:p>
            <a:pPr algn="ctr">
              <a:defRPr/>
            </a:pPr>
            <a:r>
              <a:rPr lang="bn-BD" sz="44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kern="0" dirty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10395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1432548"/>
            <a:ext cx="7162800" cy="29870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‘ধর্ম যার যার ,উৎসব সবার’ উদ্দীপকের চেতনার মূলে রয়েছে-</a:t>
            </a:r>
          </a:p>
          <a:p>
            <a:pPr marL="571500" indent="-571500">
              <a:buAutoNum type="romanLcPeriod"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সাম্প্রদায়িক সম্প্রীতি </a:t>
            </a:r>
          </a:p>
          <a:p>
            <a:pPr marL="571500" indent="-571500">
              <a:buAutoNum type="romanLcPeriod"/>
            </a:pP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জাতীয় ঐক্য</a:t>
            </a:r>
          </a:p>
          <a:p>
            <a:pPr marL="571500" indent="-571500">
              <a:buAutoNum type="romanLcPeriod"/>
            </a:pP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সাম্যবাদী মনোভাব</a:t>
            </a:r>
          </a:p>
          <a:p>
            <a:r>
              <a:rPr lang="bn-BD" sz="3200" b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কোনটি </a:t>
            </a: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সঠিক ?</a:t>
            </a:r>
            <a:r>
              <a:rPr lang="en-US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7848600" y="4644908"/>
            <a:ext cx="346262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0" y="4594748"/>
            <a:ext cx="2495550" cy="5575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ii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29200" y="4594748"/>
            <a:ext cx="2438400" cy="5575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iii.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5717055"/>
            <a:ext cx="2495550" cy="51300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iii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29200" y="5696657"/>
            <a:ext cx="2438400" cy="533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,ii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iii. </a:t>
            </a:r>
          </a:p>
        </p:txBody>
      </p:sp>
      <p:sp>
        <p:nvSpPr>
          <p:cNvPr id="10" name="Oval 9"/>
          <p:cNvSpPr/>
          <p:nvPr/>
        </p:nvSpPr>
        <p:spPr>
          <a:xfrm>
            <a:off x="2286001" y="424365"/>
            <a:ext cx="4723104" cy="762000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bn-BD" sz="4000" dirty="0" smtClean="0">
                <a:ln w="19050">
                  <a:solidFill>
                    <a:schemeClr val="tx1"/>
                  </a:solidFill>
                </a:ln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বহুনির্বাচনী প্রশ্ন </a:t>
            </a:r>
            <a:endParaRPr lang="en-US" sz="4000" dirty="0">
              <a:ln w="19050">
                <a:solidFill>
                  <a:schemeClr val="tx1"/>
                </a:solidFill>
              </a:ln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3879176" y="5734757"/>
            <a:ext cx="346262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3852583" y="4644908"/>
            <a:ext cx="346262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14014148">
            <a:off x="7892908" y="5765305"/>
            <a:ext cx="257644" cy="359956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0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30606" y="533400"/>
            <a:ext cx="3991116" cy="932229"/>
          </a:xfrm>
          <a:prstGeom prst="roundRect">
            <a:avLst>
              <a:gd name="adj" fmla="val 1971"/>
            </a:avLst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10" tIns="45705" rIns="91410" bIns="45705">
            <a:spAutoFit/>
          </a:bodyPr>
          <a:lstStyle/>
          <a:p>
            <a:pPr algn="ctr"/>
            <a:r>
              <a:rPr lang="bn-BD" sz="5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798" y="1676400"/>
            <a:ext cx="3384645" cy="2214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609600" y="4572000"/>
            <a:ext cx="79248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লোকজ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সংস্কৃতির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বর্ণনা ১৫ টি বাক্যে লিখে নিয়ে আসবে।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15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629508" y="609599"/>
            <a:ext cx="6142892" cy="1025455"/>
          </a:xfrm>
          <a:prstGeom prst="roundRect">
            <a:avLst>
              <a:gd name="adj" fmla="val 1971"/>
            </a:avLst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10" tIns="45705" rIns="91410" bIns="45705">
            <a:prstTxWarp prst="textWave1">
              <a:avLst/>
            </a:prstTxWarp>
            <a:spAutoFit/>
          </a:bodyPr>
          <a:lstStyle/>
          <a:p>
            <a:pPr algn="ctr"/>
            <a:r>
              <a:rPr lang="en-US" sz="6000" b="1" dirty="0" err="1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0892" y="2110154"/>
            <a:ext cx="61722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9012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099" y="3604846"/>
            <a:ext cx="3695701" cy="2057400"/>
          </a:xfrm>
          <a:prstGeom prst="rect">
            <a:avLst/>
          </a:prstGeom>
        </p:spPr>
      </p:pic>
      <p:pic>
        <p:nvPicPr>
          <p:cNvPr id="6" name="Picture 5" descr="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914400"/>
            <a:ext cx="3615447" cy="2233246"/>
          </a:xfrm>
          <a:prstGeom prst="rect">
            <a:avLst/>
          </a:prstGeom>
        </p:spPr>
      </p:pic>
      <p:pic>
        <p:nvPicPr>
          <p:cNvPr id="7" name="Picture 6" descr="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799" y="3581400"/>
            <a:ext cx="3615447" cy="2022231"/>
          </a:xfrm>
          <a:prstGeom prst="rect">
            <a:avLst/>
          </a:prstGeom>
        </p:spPr>
      </p:pic>
      <p:pic>
        <p:nvPicPr>
          <p:cNvPr id="8" name="Picture 7" descr="2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9149" y="943708"/>
            <a:ext cx="3695701" cy="2209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21793" y="5562600"/>
            <a:ext cx="2028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বৈশাখের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অনুষ্ঠান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60123" y="3165231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পান্তা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ইলিশ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0656" y="5562600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মুখো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শ 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85546" y="319453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আলপনা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381000"/>
            <a:ext cx="375936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5943600"/>
            <a:ext cx="8305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সাথে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তোমাদের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কোন বিষয়ের মিল রয়েছে?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49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657600"/>
            <a:ext cx="36576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-1143000" y="533400"/>
            <a:ext cx="8305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alt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পাঠ...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alt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alt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নববর্ষ</a:t>
            </a:r>
            <a:endParaRPr lang="en-US" alt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alt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শামসুজ্জামান</a:t>
            </a:r>
            <a:r>
              <a:rPr lang="en-US" alt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alt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alt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6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52734" y="1131517"/>
            <a:ext cx="8029176" cy="5119158"/>
          </a:xfrm>
          <a:prstGeom prst="horizontalScroll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---</a:t>
            </a:r>
            <a:endParaRPr lang="bn-BD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চিতি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পারবে;  </a:t>
            </a:r>
            <a:endParaRPr lang="bn-IN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 বাক্য গঠন করতে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সন চালু হওয়ার ইতিহাস সম্পর্কে জানতে পারবে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নববর্ষে  উদযাপিত অনুষ্ঠানগুলো সম্পর্কে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26012" y="838200"/>
            <a:ext cx="4482620" cy="94400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>
                  <a:solidFill>
                    <a:prstClr val="black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800" b="1" dirty="0" smtClean="0">
                <a:ln>
                  <a:solidFill>
                    <a:prstClr val="black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636307" y="1540811"/>
            <a:ext cx="8041314" cy="3975086"/>
          </a:xfrm>
          <a:prstGeom prst="round2DiagRect">
            <a:avLst>
              <a:gd name="adj1" fmla="val 15000"/>
              <a:gd name="adj2" fmla="val 31154"/>
            </a:avLst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30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 rot="16270049">
            <a:off x="4620783" y="2670696"/>
            <a:ext cx="345830" cy="400685"/>
          </a:xfrm>
          <a:custGeom>
            <a:avLst/>
            <a:gdLst>
              <a:gd name="connsiteX0" fmla="*/ 0 w 242836"/>
              <a:gd name="connsiteY0" fmla="*/ 106849 h 534247"/>
              <a:gd name="connsiteX1" fmla="*/ 121418 w 242836"/>
              <a:gd name="connsiteY1" fmla="*/ 106849 h 534247"/>
              <a:gd name="connsiteX2" fmla="*/ 121418 w 242836"/>
              <a:gd name="connsiteY2" fmla="*/ 0 h 534247"/>
              <a:gd name="connsiteX3" fmla="*/ 242836 w 242836"/>
              <a:gd name="connsiteY3" fmla="*/ 267124 h 534247"/>
              <a:gd name="connsiteX4" fmla="*/ 121418 w 242836"/>
              <a:gd name="connsiteY4" fmla="*/ 534247 h 534247"/>
              <a:gd name="connsiteX5" fmla="*/ 121418 w 242836"/>
              <a:gd name="connsiteY5" fmla="*/ 427398 h 534247"/>
              <a:gd name="connsiteX6" fmla="*/ 0 w 242836"/>
              <a:gd name="connsiteY6" fmla="*/ 427398 h 534247"/>
              <a:gd name="connsiteX7" fmla="*/ 0 w 242836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836" h="534247">
                <a:moveTo>
                  <a:pt x="0" y="106849"/>
                </a:moveTo>
                <a:lnTo>
                  <a:pt x="121418" y="106849"/>
                </a:lnTo>
                <a:lnTo>
                  <a:pt x="121418" y="0"/>
                </a:lnTo>
                <a:lnTo>
                  <a:pt x="242836" y="267124"/>
                </a:lnTo>
                <a:lnTo>
                  <a:pt x="121418" y="534247"/>
                </a:lnTo>
                <a:lnTo>
                  <a:pt x="121418" y="427398"/>
                </a:lnTo>
                <a:lnTo>
                  <a:pt x="0" y="427398"/>
                </a:lnTo>
                <a:lnTo>
                  <a:pt x="0" y="106849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106848" rIns="72851" bIns="10684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3" name="Freeform 2"/>
          <p:cNvSpPr/>
          <p:nvPr/>
        </p:nvSpPr>
        <p:spPr>
          <a:xfrm>
            <a:off x="3852636" y="381000"/>
            <a:ext cx="2286000" cy="2203704"/>
          </a:xfrm>
          <a:custGeom>
            <a:avLst/>
            <a:gdLst>
              <a:gd name="connsiteX0" fmla="*/ 0 w 2128895"/>
              <a:gd name="connsiteY0" fmla="*/ 1051563 h 2103126"/>
              <a:gd name="connsiteX1" fmla="*/ 1064448 w 2128895"/>
              <a:gd name="connsiteY1" fmla="*/ 0 h 2103126"/>
              <a:gd name="connsiteX2" fmla="*/ 2128896 w 2128895"/>
              <a:gd name="connsiteY2" fmla="*/ 1051563 h 2103126"/>
              <a:gd name="connsiteX3" fmla="*/ 1064448 w 2128895"/>
              <a:gd name="connsiteY3" fmla="*/ 2103126 h 2103126"/>
              <a:gd name="connsiteX4" fmla="*/ 0 w 2128895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8895" h="2103126">
                <a:moveTo>
                  <a:pt x="0" y="1051563"/>
                </a:moveTo>
                <a:cubicBezTo>
                  <a:pt x="0" y="470801"/>
                  <a:pt x="476570" y="0"/>
                  <a:pt x="1064448" y="0"/>
                </a:cubicBezTo>
                <a:cubicBezTo>
                  <a:pt x="1652326" y="0"/>
                  <a:pt x="2128896" y="470801"/>
                  <a:pt x="2128896" y="1051563"/>
                </a:cubicBezTo>
                <a:cubicBezTo>
                  <a:pt x="2128896" y="1632325"/>
                  <a:pt x="1652326" y="2103126"/>
                  <a:pt x="1064448" y="2103126"/>
                </a:cubicBezTo>
                <a:cubicBezTo>
                  <a:pt x="47657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2409" tIns="348636" rIns="352409" bIns="348636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200" b="1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kern="1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endParaRPr lang="bn-BD" sz="3600" b="1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১৯৪০ খ্রিষ্টাব্দে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2800" b="1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মানিকগঞ্জ জেলায়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2800" b="1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সিংগাইর থানায়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200" b="1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  <p:sp>
        <p:nvSpPr>
          <p:cNvPr id="4" name="Freeform 3"/>
          <p:cNvSpPr/>
          <p:nvPr/>
        </p:nvSpPr>
        <p:spPr>
          <a:xfrm rot="20615882">
            <a:off x="5536471" y="3243374"/>
            <a:ext cx="338617" cy="403441"/>
          </a:xfrm>
          <a:custGeom>
            <a:avLst/>
            <a:gdLst>
              <a:gd name="connsiteX0" fmla="*/ 0 w 510437"/>
              <a:gd name="connsiteY0" fmla="*/ 106849 h 534247"/>
              <a:gd name="connsiteX1" fmla="*/ 255219 w 510437"/>
              <a:gd name="connsiteY1" fmla="*/ 106849 h 534247"/>
              <a:gd name="connsiteX2" fmla="*/ 255219 w 510437"/>
              <a:gd name="connsiteY2" fmla="*/ 0 h 534247"/>
              <a:gd name="connsiteX3" fmla="*/ 510437 w 510437"/>
              <a:gd name="connsiteY3" fmla="*/ 267124 h 534247"/>
              <a:gd name="connsiteX4" fmla="*/ 255219 w 510437"/>
              <a:gd name="connsiteY4" fmla="*/ 534247 h 534247"/>
              <a:gd name="connsiteX5" fmla="*/ 255219 w 510437"/>
              <a:gd name="connsiteY5" fmla="*/ 427398 h 534247"/>
              <a:gd name="connsiteX6" fmla="*/ 0 w 510437"/>
              <a:gd name="connsiteY6" fmla="*/ 427398 h 534247"/>
              <a:gd name="connsiteX7" fmla="*/ 0 w 510437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437" h="534247">
                <a:moveTo>
                  <a:pt x="0" y="106849"/>
                </a:moveTo>
                <a:lnTo>
                  <a:pt x="255219" y="106849"/>
                </a:lnTo>
                <a:lnTo>
                  <a:pt x="255219" y="0"/>
                </a:lnTo>
                <a:lnTo>
                  <a:pt x="510437" y="267124"/>
                </a:lnTo>
                <a:lnTo>
                  <a:pt x="255219" y="534247"/>
                </a:lnTo>
                <a:lnTo>
                  <a:pt x="255219" y="427398"/>
                </a:lnTo>
                <a:lnTo>
                  <a:pt x="0" y="427398"/>
                </a:lnTo>
                <a:lnTo>
                  <a:pt x="0" y="106849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106849" rIns="153131" bIns="10684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5" name="Freeform 4"/>
          <p:cNvSpPr/>
          <p:nvPr/>
        </p:nvSpPr>
        <p:spPr>
          <a:xfrm>
            <a:off x="5812104" y="1776360"/>
            <a:ext cx="2286000" cy="2203704"/>
          </a:xfrm>
          <a:custGeom>
            <a:avLst/>
            <a:gdLst>
              <a:gd name="connsiteX0" fmla="*/ 0 w 2153141"/>
              <a:gd name="connsiteY0" fmla="*/ 1051563 h 2103126"/>
              <a:gd name="connsiteX1" fmla="*/ 1076571 w 2153141"/>
              <a:gd name="connsiteY1" fmla="*/ 0 h 2103126"/>
              <a:gd name="connsiteX2" fmla="*/ 2153142 w 2153141"/>
              <a:gd name="connsiteY2" fmla="*/ 1051563 h 2103126"/>
              <a:gd name="connsiteX3" fmla="*/ 1076571 w 2153141"/>
              <a:gd name="connsiteY3" fmla="*/ 2103126 h 2103126"/>
              <a:gd name="connsiteX4" fmla="*/ 0 w 2153141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3141" h="2103126">
                <a:moveTo>
                  <a:pt x="0" y="1051563"/>
                </a:moveTo>
                <a:cubicBezTo>
                  <a:pt x="0" y="470801"/>
                  <a:pt x="481997" y="0"/>
                  <a:pt x="1076571" y="0"/>
                </a:cubicBezTo>
                <a:cubicBezTo>
                  <a:pt x="1671145" y="0"/>
                  <a:pt x="2153142" y="470801"/>
                  <a:pt x="2153142" y="1051563"/>
                </a:cubicBezTo>
                <a:cubicBezTo>
                  <a:pt x="2153142" y="1632325"/>
                  <a:pt x="1671145" y="2103126"/>
                  <a:pt x="1076571" y="2103126"/>
                </a:cubicBezTo>
                <a:cubicBezTo>
                  <a:pt x="481997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5960" tIns="348636" rIns="355960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পেশাঃ</a:t>
            </a:r>
            <a:endParaRPr lang="bn-BD" sz="36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অধ্যাপনা,বাংলা</a:t>
            </a:r>
          </a:p>
          <a:p>
            <a:pPr lvl="0" algn="ctr" defTabSz="1422400">
              <a:spcBef>
                <a:spcPct val="0"/>
              </a:spcBef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একাডেমির </a:t>
            </a:r>
          </a:p>
          <a:p>
            <a:pPr lvl="0" algn="ctr" defTabSz="1422400">
              <a:spcBef>
                <a:spcPct val="0"/>
              </a:spcBef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মহাপরিচালক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 rot="2825820">
            <a:off x="5275028" y="4102856"/>
            <a:ext cx="334064" cy="400685"/>
          </a:xfrm>
          <a:custGeom>
            <a:avLst/>
            <a:gdLst>
              <a:gd name="connsiteX0" fmla="*/ 0 w 432980"/>
              <a:gd name="connsiteY0" fmla="*/ 106849 h 534247"/>
              <a:gd name="connsiteX1" fmla="*/ 216490 w 432980"/>
              <a:gd name="connsiteY1" fmla="*/ 106849 h 534247"/>
              <a:gd name="connsiteX2" fmla="*/ 216490 w 432980"/>
              <a:gd name="connsiteY2" fmla="*/ 0 h 534247"/>
              <a:gd name="connsiteX3" fmla="*/ 432980 w 432980"/>
              <a:gd name="connsiteY3" fmla="*/ 267124 h 534247"/>
              <a:gd name="connsiteX4" fmla="*/ 216490 w 432980"/>
              <a:gd name="connsiteY4" fmla="*/ 534247 h 534247"/>
              <a:gd name="connsiteX5" fmla="*/ 216490 w 432980"/>
              <a:gd name="connsiteY5" fmla="*/ 427398 h 534247"/>
              <a:gd name="connsiteX6" fmla="*/ 0 w 432980"/>
              <a:gd name="connsiteY6" fmla="*/ 427398 h 534247"/>
              <a:gd name="connsiteX7" fmla="*/ 0 w 432980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980" h="534247">
                <a:moveTo>
                  <a:pt x="0" y="106849"/>
                </a:moveTo>
                <a:lnTo>
                  <a:pt x="216490" y="106849"/>
                </a:lnTo>
                <a:lnTo>
                  <a:pt x="216490" y="0"/>
                </a:lnTo>
                <a:lnTo>
                  <a:pt x="432980" y="267124"/>
                </a:lnTo>
                <a:lnTo>
                  <a:pt x="216490" y="534247"/>
                </a:lnTo>
                <a:lnTo>
                  <a:pt x="216490" y="427398"/>
                </a:lnTo>
                <a:lnTo>
                  <a:pt x="0" y="427398"/>
                </a:lnTo>
                <a:lnTo>
                  <a:pt x="0" y="106849"/>
                </a:lnTo>
                <a:close/>
              </a:path>
            </a:pathLst>
          </a:custGeom>
          <a:solidFill>
            <a:srgbClr val="92D05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6848" rIns="129893" bIns="10684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7" name="Freeform 6"/>
          <p:cNvSpPr/>
          <p:nvPr/>
        </p:nvSpPr>
        <p:spPr>
          <a:xfrm>
            <a:off x="5705779" y="4029841"/>
            <a:ext cx="2286000" cy="2203704"/>
          </a:xfrm>
          <a:custGeom>
            <a:avLst/>
            <a:gdLst>
              <a:gd name="connsiteX0" fmla="*/ 0 w 2050377"/>
              <a:gd name="connsiteY0" fmla="*/ 1051563 h 2103126"/>
              <a:gd name="connsiteX1" fmla="*/ 1025189 w 2050377"/>
              <a:gd name="connsiteY1" fmla="*/ 0 h 2103126"/>
              <a:gd name="connsiteX2" fmla="*/ 2050378 w 2050377"/>
              <a:gd name="connsiteY2" fmla="*/ 1051563 h 2103126"/>
              <a:gd name="connsiteX3" fmla="*/ 1025189 w 2050377"/>
              <a:gd name="connsiteY3" fmla="*/ 2103126 h 2103126"/>
              <a:gd name="connsiteX4" fmla="*/ 0 w 2050377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377" h="2103126">
                <a:moveTo>
                  <a:pt x="0" y="1051563"/>
                </a:moveTo>
                <a:cubicBezTo>
                  <a:pt x="0" y="470801"/>
                  <a:pt x="458993" y="0"/>
                  <a:pt x="1025189" y="0"/>
                </a:cubicBezTo>
                <a:cubicBezTo>
                  <a:pt x="1591385" y="0"/>
                  <a:pt x="2050378" y="470801"/>
                  <a:pt x="2050378" y="1051563"/>
                </a:cubicBezTo>
                <a:cubicBezTo>
                  <a:pt x="2050378" y="1632325"/>
                  <a:pt x="1591385" y="2103126"/>
                  <a:pt x="1025189" y="2103126"/>
                </a:cubicBezTo>
                <a:cubicBezTo>
                  <a:pt x="458993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40911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</a:p>
          <a:p>
            <a:pPr lvl="0" algn="ctr" defTabSz="1422400">
              <a:spcBef>
                <a:spcPct val="0"/>
              </a:spcBef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লেখক,গবেষক ও</a:t>
            </a:r>
          </a:p>
          <a:p>
            <a:pPr lvl="0" algn="ctr" defTabSz="1422400">
              <a:spcBef>
                <a:spcPct val="0"/>
              </a:spcBef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ফোকলোরবিদ </a:t>
            </a:r>
          </a:p>
        </p:txBody>
      </p:sp>
      <p:sp>
        <p:nvSpPr>
          <p:cNvPr id="8" name="Freeform 7"/>
          <p:cNvSpPr/>
          <p:nvPr/>
        </p:nvSpPr>
        <p:spPr>
          <a:xfrm rot="18852977">
            <a:off x="4048394" y="4093633"/>
            <a:ext cx="347202" cy="400686"/>
          </a:xfrm>
          <a:custGeom>
            <a:avLst/>
            <a:gdLst>
              <a:gd name="connsiteX0" fmla="*/ 0 w 376971"/>
              <a:gd name="connsiteY0" fmla="*/ 106849 h 534247"/>
              <a:gd name="connsiteX1" fmla="*/ 188486 w 376971"/>
              <a:gd name="connsiteY1" fmla="*/ 106849 h 534247"/>
              <a:gd name="connsiteX2" fmla="*/ 188486 w 376971"/>
              <a:gd name="connsiteY2" fmla="*/ 0 h 534247"/>
              <a:gd name="connsiteX3" fmla="*/ 376971 w 376971"/>
              <a:gd name="connsiteY3" fmla="*/ 267124 h 534247"/>
              <a:gd name="connsiteX4" fmla="*/ 188486 w 376971"/>
              <a:gd name="connsiteY4" fmla="*/ 534247 h 534247"/>
              <a:gd name="connsiteX5" fmla="*/ 188486 w 376971"/>
              <a:gd name="connsiteY5" fmla="*/ 427398 h 534247"/>
              <a:gd name="connsiteX6" fmla="*/ 0 w 376971"/>
              <a:gd name="connsiteY6" fmla="*/ 427398 h 534247"/>
              <a:gd name="connsiteX7" fmla="*/ 0 w 376971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6971" h="534247">
                <a:moveTo>
                  <a:pt x="376971" y="427398"/>
                </a:moveTo>
                <a:lnTo>
                  <a:pt x="188485" y="427398"/>
                </a:lnTo>
                <a:lnTo>
                  <a:pt x="188485" y="534247"/>
                </a:lnTo>
                <a:lnTo>
                  <a:pt x="0" y="267123"/>
                </a:lnTo>
                <a:lnTo>
                  <a:pt x="188485" y="0"/>
                </a:lnTo>
                <a:lnTo>
                  <a:pt x="188485" y="106849"/>
                </a:lnTo>
                <a:lnTo>
                  <a:pt x="376971" y="106849"/>
                </a:lnTo>
                <a:lnTo>
                  <a:pt x="376971" y="427398"/>
                </a:lnTo>
                <a:close/>
              </a:path>
            </a:pathLst>
          </a:custGeom>
          <a:solidFill>
            <a:schemeClr val="tx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091" tIns="106849" rIns="0" bIns="10684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9" name="Freeform 8"/>
          <p:cNvSpPr/>
          <p:nvPr/>
        </p:nvSpPr>
        <p:spPr>
          <a:xfrm>
            <a:off x="1545680" y="3833408"/>
            <a:ext cx="2286000" cy="2203704"/>
          </a:xfrm>
          <a:custGeom>
            <a:avLst/>
            <a:gdLst>
              <a:gd name="connsiteX0" fmla="*/ 0 w 2008643"/>
              <a:gd name="connsiteY0" fmla="*/ 1051563 h 2103126"/>
              <a:gd name="connsiteX1" fmla="*/ 1004322 w 2008643"/>
              <a:gd name="connsiteY1" fmla="*/ 0 h 2103126"/>
              <a:gd name="connsiteX2" fmla="*/ 2008644 w 2008643"/>
              <a:gd name="connsiteY2" fmla="*/ 1051563 h 2103126"/>
              <a:gd name="connsiteX3" fmla="*/ 1004322 w 2008643"/>
              <a:gd name="connsiteY3" fmla="*/ 2103126 h 2103126"/>
              <a:gd name="connsiteX4" fmla="*/ 0 w 2008643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643" h="2103126">
                <a:moveTo>
                  <a:pt x="0" y="1051563"/>
                </a:moveTo>
                <a:cubicBezTo>
                  <a:pt x="0" y="470801"/>
                  <a:pt x="449650" y="0"/>
                  <a:pt x="1004322" y="0"/>
                </a:cubicBezTo>
                <a:cubicBezTo>
                  <a:pt x="1558994" y="0"/>
                  <a:pt x="2008644" y="470801"/>
                  <a:pt x="2008644" y="1051563"/>
                </a:cubicBezTo>
                <a:cubicBezTo>
                  <a:pt x="2008644" y="1632325"/>
                  <a:pt x="1558994" y="2103126"/>
                  <a:pt x="1004322" y="2103126"/>
                </a:cubicBezTo>
                <a:cubicBezTo>
                  <a:pt x="449650" y="2103126"/>
                  <a:pt x="0" y="1632325"/>
                  <a:pt x="0" y="1051563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34799" tIns="348636" rIns="334799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  <a:spcAft>
                <a:spcPts val="0"/>
              </a:spcAft>
            </a:pP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রচনাঃ  </a:t>
            </a:r>
            <a:endParaRPr lang="bn-BD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মুক্তবুদ্ধি,নানা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প্রসঙ্গ,গণসঙ্গীত </a:t>
            </a:r>
          </a:p>
          <a:p>
            <a:pPr algn="ctr"/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 rot="1080000">
            <a:off x="3870638" y="3194925"/>
            <a:ext cx="341739" cy="408945"/>
          </a:xfrm>
          <a:custGeom>
            <a:avLst/>
            <a:gdLst>
              <a:gd name="connsiteX0" fmla="*/ 0 w 294272"/>
              <a:gd name="connsiteY0" fmla="*/ 106849 h 534247"/>
              <a:gd name="connsiteX1" fmla="*/ 147136 w 294272"/>
              <a:gd name="connsiteY1" fmla="*/ 106849 h 534247"/>
              <a:gd name="connsiteX2" fmla="*/ 147136 w 294272"/>
              <a:gd name="connsiteY2" fmla="*/ 0 h 534247"/>
              <a:gd name="connsiteX3" fmla="*/ 294272 w 294272"/>
              <a:gd name="connsiteY3" fmla="*/ 267124 h 534247"/>
              <a:gd name="connsiteX4" fmla="*/ 147136 w 294272"/>
              <a:gd name="connsiteY4" fmla="*/ 534247 h 534247"/>
              <a:gd name="connsiteX5" fmla="*/ 147136 w 294272"/>
              <a:gd name="connsiteY5" fmla="*/ 427398 h 534247"/>
              <a:gd name="connsiteX6" fmla="*/ 0 w 294272"/>
              <a:gd name="connsiteY6" fmla="*/ 427398 h 534247"/>
              <a:gd name="connsiteX7" fmla="*/ 0 w 294272"/>
              <a:gd name="connsiteY7" fmla="*/ 106849 h 53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4272" h="534247">
                <a:moveTo>
                  <a:pt x="294272" y="427398"/>
                </a:moveTo>
                <a:lnTo>
                  <a:pt x="147136" y="427398"/>
                </a:lnTo>
                <a:lnTo>
                  <a:pt x="147136" y="534247"/>
                </a:lnTo>
                <a:lnTo>
                  <a:pt x="0" y="267123"/>
                </a:lnTo>
                <a:lnTo>
                  <a:pt x="147136" y="0"/>
                </a:lnTo>
                <a:lnTo>
                  <a:pt x="147136" y="106849"/>
                </a:lnTo>
                <a:lnTo>
                  <a:pt x="294272" y="106849"/>
                </a:lnTo>
                <a:lnTo>
                  <a:pt x="294272" y="427398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282" tIns="106849" rIns="0" bIns="10684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11" name="Freeform 10"/>
          <p:cNvSpPr/>
          <p:nvPr/>
        </p:nvSpPr>
        <p:spPr>
          <a:xfrm>
            <a:off x="1784398" y="1592225"/>
            <a:ext cx="2286000" cy="2203704"/>
          </a:xfrm>
          <a:custGeom>
            <a:avLst/>
            <a:gdLst>
              <a:gd name="connsiteX0" fmla="*/ 0 w 2008894"/>
              <a:gd name="connsiteY0" fmla="*/ 1051563 h 2103126"/>
              <a:gd name="connsiteX1" fmla="*/ 1004447 w 2008894"/>
              <a:gd name="connsiteY1" fmla="*/ 0 h 2103126"/>
              <a:gd name="connsiteX2" fmla="*/ 2008894 w 2008894"/>
              <a:gd name="connsiteY2" fmla="*/ 1051563 h 2103126"/>
              <a:gd name="connsiteX3" fmla="*/ 1004447 w 2008894"/>
              <a:gd name="connsiteY3" fmla="*/ 2103126 h 2103126"/>
              <a:gd name="connsiteX4" fmla="*/ 0 w 2008894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894" h="2103126">
                <a:moveTo>
                  <a:pt x="0" y="1051563"/>
                </a:moveTo>
                <a:cubicBezTo>
                  <a:pt x="0" y="470801"/>
                  <a:pt x="449706" y="0"/>
                  <a:pt x="1004447" y="0"/>
                </a:cubicBezTo>
                <a:cubicBezTo>
                  <a:pt x="1559188" y="0"/>
                  <a:pt x="2008894" y="470801"/>
                  <a:pt x="2008894" y="1051563"/>
                </a:cubicBezTo>
                <a:cubicBezTo>
                  <a:pt x="2008894" y="1632325"/>
                  <a:pt x="1559188" y="2103126"/>
                  <a:pt x="1004447" y="2103126"/>
                </a:cubicBezTo>
                <a:cubicBezTo>
                  <a:pt x="449706" y="2103126"/>
                  <a:pt x="0" y="1632325"/>
                  <a:pt x="0" y="1051563"/>
                </a:cubicBezTo>
                <a:close/>
              </a:path>
            </a:pathLst>
          </a:custGeom>
          <a:solidFill>
            <a:srgbClr val="8ACFE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34836" bIns="348636" numCol="1" spcCol="1270" anchor="ctr" anchorCtr="0">
            <a:noAutofit/>
          </a:bodyPr>
          <a:lstStyle/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পুরষ্কারঃ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একাডেমি,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একুশে পদক, 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দেওয়ান মোর্তজা 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পুরস্কার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57600" y="4765054"/>
            <a:ext cx="2181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শামসুজ্জামান খান</a:t>
            </a:r>
            <a:endParaRPr lang="en-US" sz="2400" b="1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5694" y="593495"/>
            <a:ext cx="2929506" cy="78319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852" y="3127229"/>
            <a:ext cx="1378704" cy="11667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5827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7169" y="4572000"/>
            <a:ext cx="7114462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‘শামসুজ্জামান খান’-এর জন্ম কোথায়?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শামসুজ্জামান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পেশা কী ?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76600" y="1066800"/>
            <a:ext cx="2895600" cy="76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>
            <a:prstTxWarp prst="textDeflateBottom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altLang="en-US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alt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0026" y="1880250"/>
            <a:ext cx="2985247" cy="22360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43128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rved Up Ribbon 16"/>
          <p:cNvSpPr/>
          <p:nvPr/>
        </p:nvSpPr>
        <p:spPr>
          <a:xfrm>
            <a:off x="1524000" y="609600"/>
            <a:ext cx="6324600" cy="1066800"/>
          </a:xfrm>
          <a:prstGeom prst="ellipseRibbon2">
            <a:avLst/>
          </a:pr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400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262" y="2057400"/>
            <a:ext cx="5105400" cy="3352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780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40821_00114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1200" y="2057400"/>
            <a:ext cx="51816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urved Up Ribbon 2"/>
          <p:cNvSpPr/>
          <p:nvPr/>
        </p:nvSpPr>
        <p:spPr>
          <a:xfrm>
            <a:off x="1524000" y="609600"/>
            <a:ext cx="6324600" cy="1066800"/>
          </a:xfrm>
          <a:prstGeom prst="ellipseRibbon2">
            <a:avLst/>
          </a:pr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সরব </a:t>
            </a:r>
            <a:r>
              <a:rPr lang="en-US" sz="4800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59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716</Words>
  <Application>Microsoft Office PowerPoint</Application>
  <PresentationFormat>On-screen Show (4:3)</PresentationFormat>
  <Paragraphs>151</Paragraphs>
  <Slides>27</Slides>
  <Notes>11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City</dc:creator>
  <cp:lastModifiedBy>City computer</cp:lastModifiedBy>
  <cp:revision>172</cp:revision>
  <dcterms:created xsi:type="dcterms:W3CDTF">2006-08-16T00:00:00Z</dcterms:created>
  <dcterms:modified xsi:type="dcterms:W3CDTF">2020-08-05T18:16:31Z</dcterms:modified>
</cp:coreProperties>
</file>