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0" r:id="rId2"/>
    <p:sldId id="315" r:id="rId3"/>
    <p:sldId id="261" r:id="rId4"/>
    <p:sldId id="342" r:id="rId5"/>
    <p:sldId id="262" r:id="rId6"/>
    <p:sldId id="343" r:id="rId7"/>
    <p:sldId id="345" r:id="rId8"/>
    <p:sldId id="265" r:id="rId9"/>
    <p:sldId id="346" r:id="rId10"/>
    <p:sldId id="347"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60"/>
  </p:normalViewPr>
  <p:slideViewPr>
    <p:cSldViewPr>
      <p:cViewPr varScale="1">
        <p:scale>
          <a:sx n="81" d="100"/>
          <a:sy n="81" d="100"/>
        </p:scale>
        <p:origin x="-4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036C3-7A37-4804-86C1-2CB69AFA999B}" type="datetimeFigureOut">
              <a:rPr lang="en-US" smtClean="0"/>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0AA3C-BD41-4C6C-AD06-BB44DB0B4A33}" type="slidenum">
              <a:rPr lang="en-US" smtClean="0"/>
              <a:t>‹#›</a:t>
            </a:fld>
            <a:endParaRPr lang="en-US"/>
          </a:p>
        </p:txBody>
      </p:sp>
    </p:spTree>
    <p:extLst>
      <p:ext uri="{BB962C8B-B14F-4D97-AF65-F5344CB8AC3E}">
        <p14:creationId xmlns:p14="http://schemas.microsoft.com/office/powerpoint/2010/main" val="318500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2</a:t>
            </a:fld>
            <a:endParaRPr lang="en-US"/>
          </a:p>
        </p:txBody>
      </p:sp>
    </p:spTree>
    <p:extLst>
      <p:ext uri="{BB962C8B-B14F-4D97-AF65-F5344CB8AC3E}">
        <p14:creationId xmlns:p14="http://schemas.microsoft.com/office/powerpoint/2010/main" val="21807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5893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5893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28</a:t>
            </a:fld>
            <a:endParaRPr lang="en-US"/>
          </a:p>
        </p:txBody>
      </p:sp>
    </p:spTree>
    <p:extLst>
      <p:ext uri="{BB962C8B-B14F-4D97-AF65-F5344CB8AC3E}">
        <p14:creationId xmlns:p14="http://schemas.microsoft.com/office/powerpoint/2010/main" val="178985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29</a:t>
            </a:fld>
            <a:endParaRPr lang="en-US"/>
          </a:p>
        </p:txBody>
      </p:sp>
    </p:spTree>
    <p:extLst>
      <p:ext uri="{BB962C8B-B14F-4D97-AF65-F5344CB8AC3E}">
        <p14:creationId xmlns:p14="http://schemas.microsoft.com/office/powerpoint/2010/main" val="49290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4</a:t>
            </a:fld>
            <a:endParaRPr lang="en-US"/>
          </a:p>
        </p:txBody>
      </p:sp>
    </p:spTree>
    <p:extLst>
      <p:ext uri="{BB962C8B-B14F-4D97-AF65-F5344CB8AC3E}">
        <p14:creationId xmlns:p14="http://schemas.microsoft.com/office/powerpoint/2010/main" val="169009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5</a:t>
            </a:fld>
            <a:endParaRPr lang="en-US"/>
          </a:p>
        </p:txBody>
      </p:sp>
    </p:spTree>
    <p:extLst>
      <p:ext uri="{BB962C8B-B14F-4D97-AF65-F5344CB8AC3E}">
        <p14:creationId xmlns:p14="http://schemas.microsoft.com/office/powerpoint/2010/main" val="21267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ক্লিক করতে থাকলে প্রশ্ন ও উত্তর শিক্ষার্থীদের বোধগম্য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7</a:t>
            </a:fld>
            <a:endParaRPr lang="en-US"/>
          </a:p>
        </p:txBody>
      </p:sp>
    </p:spTree>
    <p:extLst>
      <p:ext uri="{BB962C8B-B14F-4D97-AF65-F5344CB8AC3E}">
        <p14:creationId xmlns:p14="http://schemas.microsoft.com/office/powerpoint/2010/main" val="4749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smtClean="0"/>
          </a:p>
        </p:txBody>
      </p:sp>
      <p:sp>
        <p:nvSpPr>
          <p:cNvPr id="4" name="Slide Number Placeholder 3"/>
          <p:cNvSpPr>
            <a:spLocks noGrp="1"/>
          </p:cNvSpPr>
          <p:nvPr>
            <p:ph type="sldNum" sz="quarter" idx="10"/>
          </p:nvPr>
        </p:nvSpPr>
        <p:spPr/>
        <p:txBody>
          <a:bodyPr/>
          <a:lstStyle/>
          <a:p>
            <a:fld id="{417BD893-B77D-46B5-9F8C-8407F9E33322}" type="slidenum">
              <a:rPr lang="en-US" smtClean="0"/>
              <a:t>9</a:t>
            </a:fld>
            <a:endParaRPr lang="en-US"/>
          </a:p>
        </p:txBody>
      </p:sp>
    </p:spTree>
    <p:extLst>
      <p:ext uri="{BB962C8B-B14F-4D97-AF65-F5344CB8AC3E}">
        <p14:creationId xmlns:p14="http://schemas.microsoft.com/office/powerpoint/2010/main" val="205157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প্রতিটি শব্দের</a:t>
            </a:r>
            <a:r>
              <a:rPr lang="bn-BD" baseline="0" dirty="0" smtClean="0">
                <a:latin typeface="NikoshBAN" pitchFamily="2" charset="0"/>
                <a:cs typeface="NikoshBAN" pitchFamily="2" charset="0"/>
              </a:rPr>
              <a:t> অর্থ ছবিসহ উল্লেখ করা হয়েছে,এতে শিক্ষার্থীরা প্রথমে শব্দ এবং পরে ছবিসহ শব্দের অর্থ শিখবে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11</a:t>
            </a:fld>
            <a:endParaRPr lang="en-US"/>
          </a:p>
        </p:txBody>
      </p:sp>
    </p:spTree>
    <p:extLst>
      <p:ext uri="{BB962C8B-B14F-4D97-AF65-F5344CB8AC3E}">
        <p14:creationId xmlns:p14="http://schemas.microsoft.com/office/powerpoint/2010/main" val="10603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13</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14</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18</a:t>
            </a:fld>
            <a:endParaRPr lang="en-US"/>
          </a:p>
        </p:txBody>
      </p:sp>
    </p:spTree>
    <p:extLst>
      <p:ext uri="{BB962C8B-B14F-4D97-AF65-F5344CB8AC3E}">
        <p14:creationId xmlns:p14="http://schemas.microsoft.com/office/powerpoint/2010/main" val="359512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18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2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720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30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8767" y="82062"/>
            <a:ext cx="8969034" cy="6699738"/>
          </a:xfrm>
          <a:prstGeom prst="rect">
            <a:avLst/>
          </a:prstGeom>
          <a:noFill/>
          <a:ln w="190500" cap="rnd">
            <a:solidFill>
              <a:srgbClr val="DAF53B"/>
            </a:solidFill>
            <a:round/>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A2687"/>
              </a:solidFill>
            </a:endParaRPr>
          </a:p>
        </p:txBody>
      </p:sp>
      <p:sp>
        <p:nvSpPr>
          <p:cNvPr id="8" name="Rectangle 7"/>
          <p:cNvSpPr/>
          <p:nvPr userDrawn="1"/>
        </p:nvSpPr>
        <p:spPr>
          <a:xfrm>
            <a:off x="228599" y="228600"/>
            <a:ext cx="8686801" cy="6400799"/>
          </a:xfrm>
          <a:prstGeom prst="rect">
            <a:avLst/>
          </a:prstGeom>
          <a:noFill/>
          <a:ln w="152400" cap="rnd">
            <a:solidFill>
              <a:srgbClr val="00B050"/>
            </a:solidFill>
            <a:roun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457200"/>
            <a:ext cx="6781800" cy="1168063"/>
          </a:xfrm>
          <a:prstGeom prst="rect">
            <a:avLst/>
          </a:prstGeom>
          <a:no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Wave1">
              <a:avLst/>
            </a:prstTxWarp>
            <a:spAutoFit/>
          </a:bodyPr>
          <a:lstStyle/>
          <a:p>
            <a:pPr algn="ctr">
              <a:defRPr/>
            </a:pPr>
            <a:r>
              <a:rPr lang="en-US" sz="60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মাল্টিমিডিয়া</a:t>
            </a:r>
            <a:r>
              <a:rPr lang="en-US" sz="60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ক্লাসে</a:t>
            </a:r>
            <a:r>
              <a:rPr lang="en-US" sz="60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স্বাগত</a:t>
            </a:r>
            <a:endParaRPr lang="en-US" sz="6000" b="1" dirty="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752600"/>
            <a:ext cx="6781799" cy="4295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3701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821_00114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2215" y="2133600"/>
            <a:ext cx="4953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rved Up Ribbon 2"/>
          <p:cNvSpPr/>
          <p:nvPr/>
        </p:nvSpPr>
        <p:spPr>
          <a:xfrm>
            <a:off x="1524000" y="609600"/>
            <a:ext cx="6324600" cy="1066800"/>
          </a:xfrm>
          <a:prstGeom prst="ellipseRibbon2">
            <a:avLst/>
          </a:prstGeom>
          <a:solidFill>
            <a:schemeClr val="bg2">
              <a:lumMod val="7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n>
                  <a:solidFill>
                    <a:srgbClr val="FFFF00"/>
                  </a:solidFill>
                </a:ln>
                <a:solidFill>
                  <a:srgbClr val="FFFF00"/>
                </a:solidFill>
                <a:latin typeface="NikoshBAN" pitchFamily="2" charset="0"/>
                <a:cs typeface="NikoshBAN" pitchFamily="2" charset="0"/>
              </a:rPr>
              <a:t>সরব </a:t>
            </a:r>
            <a:r>
              <a:rPr lang="en-US" sz="5400" dirty="0" err="1" smtClean="0">
                <a:ln>
                  <a:solidFill>
                    <a:srgbClr val="FFFF00"/>
                  </a:solidFill>
                </a:ln>
                <a:solidFill>
                  <a:srgbClr val="FFFF00"/>
                </a:solidFill>
                <a:latin typeface="NikoshBAN" pitchFamily="2" charset="0"/>
                <a:cs typeface="NikoshBAN" pitchFamily="2" charset="0"/>
              </a:rPr>
              <a:t>পাঠ</a:t>
            </a:r>
            <a:endParaRPr lang="en-US" sz="5400" dirty="0">
              <a:ln>
                <a:solidFill>
                  <a:srgbClr val="FFFF00"/>
                </a:solidFill>
              </a:ln>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7743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1187" y="282714"/>
            <a:ext cx="5562600" cy="707886"/>
          </a:xfrm>
          <a:prstGeom prst="rect">
            <a:avLst/>
          </a:prstGeom>
          <a:noFill/>
          <a:ln>
            <a:noFill/>
          </a:ln>
        </p:spPr>
        <p:txBody>
          <a:bodyPr wrap="square" rtlCol="0">
            <a:spAutoFit/>
          </a:bodyPr>
          <a:lstStyle/>
          <a:p>
            <a:pPr algn="just"/>
            <a:r>
              <a:rPr lang="en-US" sz="4000" b="1" dirty="0" err="1" smtClean="0">
                <a:latin typeface="NikoshBAN" pitchFamily="2" charset="0"/>
                <a:cs typeface="NikoshBAN" pitchFamily="2" charset="0"/>
              </a:rPr>
              <a:t>এসো</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নতুন শ</a:t>
            </a:r>
            <a:r>
              <a:rPr lang="en-US" sz="4000" b="1" dirty="0" err="1" smtClean="0">
                <a:latin typeface="NikoshBAN" pitchFamily="2" charset="0"/>
                <a:cs typeface="NikoshBAN" pitchFamily="2" charset="0"/>
              </a:rPr>
              <a:t>ব্দের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অর্থ</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জেনে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নিই</a:t>
            </a:r>
            <a:r>
              <a:rPr lang="en-US" sz="4000" b="1" dirty="0" smtClean="0">
                <a:latin typeface="NikoshBAN" pitchFamily="2" charset="0"/>
                <a:cs typeface="NikoshBAN" pitchFamily="2" charset="0"/>
              </a:rPr>
              <a:t> </a:t>
            </a:r>
            <a:endParaRPr lang="bn-BD" sz="4000" b="1" dirty="0" smtClean="0">
              <a:latin typeface="NikoshBAN" pitchFamily="2" charset="0"/>
              <a:cs typeface="NikoshBAN" pitchFamily="2" charset="0"/>
            </a:endParaRPr>
          </a:p>
        </p:txBody>
      </p:sp>
      <p:sp>
        <p:nvSpPr>
          <p:cNvPr id="3" name="TextBox 2"/>
          <p:cNvSpPr txBox="1"/>
          <p:nvPr/>
        </p:nvSpPr>
        <p:spPr>
          <a:xfrm>
            <a:off x="469075" y="1448878"/>
            <a:ext cx="2045525"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3600" b="1" dirty="0" smtClean="0">
                <a:latin typeface="NikoshBAN" pitchFamily="2" charset="0"/>
                <a:cs typeface="NikoshBAN" pitchFamily="2" charset="0"/>
              </a:rPr>
              <a:t>ঝিঙে ফুল</a:t>
            </a:r>
          </a:p>
        </p:txBody>
      </p:sp>
      <p:sp>
        <p:nvSpPr>
          <p:cNvPr id="6" name="TextBox 5"/>
          <p:cNvSpPr txBox="1"/>
          <p:nvPr/>
        </p:nvSpPr>
        <p:spPr>
          <a:xfrm>
            <a:off x="436418" y="3410026"/>
            <a:ext cx="2078182"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bn-BD" sz="3600" b="1" dirty="0" smtClean="0">
                <a:latin typeface="NikoshBAN" pitchFamily="2" charset="0"/>
                <a:cs typeface="NikoshBAN" pitchFamily="2" charset="0"/>
              </a:rPr>
              <a:t>গুল্মে পর্ণে</a:t>
            </a:r>
          </a:p>
        </p:txBody>
      </p:sp>
      <p:sp>
        <p:nvSpPr>
          <p:cNvPr id="8" name="TextBox 7"/>
          <p:cNvSpPr txBox="1"/>
          <p:nvPr/>
        </p:nvSpPr>
        <p:spPr>
          <a:xfrm>
            <a:off x="432789" y="5410200"/>
            <a:ext cx="2081811"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BD" sz="3600" b="1" dirty="0" smtClean="0">
                <a:latin typeface="NikoshBAN" pitchFamily="2" charset="0"/>
                <a:cs typeface="NikoshBAN" pitchFamily="2" charset="0"/>
              </a:rPr>
              <a:t>ফিরোজিয়া</a:t>
            </a:r>
          </a:p>
        </p:txBody>
      </p:sp>
      <p:sp>
        <p:nvSpPr>
          <p:cNvPr id="11" name="TextBox 10"/>
          <p:cNvSpPr txBox="1"/>
          <p:nvPr/>
        </p:nvSpPr>
        <p:spPr>
          <a:xfrm>
            <a:off x="5715000" y="1472146"/>
            <a:ext cx="30480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smtClean="0">
                <a:latin typeface="NikoshBAN" pitchFamily="2" charset="0"/>
                <a:cs typeface="NikoshBAN" pitchFamily="2" charset="0"/>
              </a:rPr>
              <a:t>ঝিঙে সবজির ফুল</a:t>
            </a:r>
          </a:p>
        </p:txBody>
      </p:sp>
      <p:sp>
        <p:nvSpPr>
          <p:cNvPr id="13" name="TextBox 12"/>
          <p:cNvSpPr txBox="1"/>
          <p:nvPr/>
        </p:nvSpPr>
        <p:spPr>
          <a:xfrm>
            <a:off x="5715000" y="3434649"/>
            <a:ext cx="304800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3200" b="1" dirty="0" smtClean="0">
                <a:latin typeface="NikoshBAN" pitchFamily="2" charset="0"/>
                <a:cs typeface="NikoshBAN" pitchFamily="2" charset="0"/>
              </a:rPr>
              <a:t>ঝোপঝাড়ে ও পত্রপল্লবে</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871251"/>
            <a:ext cx="2685335" cy="1700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1" y="4698779"/>
            <a:ext cx="2685334" cy="1702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5715000" y="5325047"/>
            <a:ext cx="304800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ফিরোজা রঙের</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066799"/>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156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1"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72027"/>
            <a:ext cx="7162800" cy="707886"/>
          </a:xfrm>
          <a:prstGeom prst="rect">
            <a:avLst/>
          </a:prstGeom>
          <a:noFill/>
          <a:ln>
            <a:noFill/>
          </a:ln>
        </p:spPr>
        <p:txBody>
          <a:bodyPr wrap="square" rtlCol="0">
            <a:spAutoFit/>
          </a:bodyPr>
          <a:lstStyle/>
          <a:p>
            <a:pPr algn="ctr"/>
            <a:r>
              <a:rPr lang="bn-BD" sz="4000" b="1" dirty="0" smtClean="0">
                <a:latin typeface="NikoshBAN" pitchFamily="2" charset="0"/>
                <a:cs typeface="NikoshBAN" pitchFamily="2" charset="0"/>
              </a:rPr>
              <a:t>আরও কিছু শব্দের অর্থ জেনে নিই </a:t>
            </a:r>
          </a:p>
        </p:txBody>
      </p:sp>
      <p:sp>
        <p:nvSpPr>
          <p:cNvPr id="4" name="TextBox 3"/>
          <p:cNvSpPr txBox="1"/>
          <p:nvPr/>
        </p:nvSpPr>
        <p:spPr>
          <a:xfrm>
            <a:off x="533400" y="1360843"/>
            <a:ext cx="152400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সাঁঝে</a:t>
            </a:r>
          </a:p>
        </p:txBody>
      </p:sp>
      <p:sp>
        <p:nvSpPr>
          <p:cNvPr id="7" name="TextBox 6"/>
          <p:cNvSpPr txBox="1"/>
          <p:nvPr/>
        </p:nvSpPr>
        <p:spPr>
          <a:xfrm>
            <a:off x="533400" y="3429000"/>
            <a:ext cx="152400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মাচান</a:t>
            </a:r>
          </a:p>
        </p:txBody>
      </p:sp>
      <p:sp>
        <p:nvSpPr>
          <p:cNvPr id="9" name="TextBox 8"/>
          <p:cNvSpPr txBox="1"/>
          <p:nvPr/>
        </p:nvSpPr>
        <p:spPr>
          <a:xfrm>
            <a:off x="5762170" y="3367444"/>
            <a:ext cx="2682241" cy="646331"/>
          </a:xfrm>
          <a:prstGeom prst="rect">
            <a:avLst/>
          </a:prstGeom>
          <a:solidFill>
            <a:schemeClr val="accent5">
              <a:lumMod val="40000"/>
              <a:lumOff val="60000"/>
            </a:schemeClr>
          </a:solidFill>
          <a:ln>
            <a:solidFill>
              <a:srgbClr val="7030A0"/>
            </a:solidFill>
          </a:ln>
        </p:spPr>
        <p:txBody>
          <a:bodyPr wrap="square" rtlCol="0">
            <a:spAutoFit/>
          </a:bodyPr>
          <a:lstStyle/>
          <a:p>
            <a:pPr algn="ctr"/>
            <a:r>
              <a:rPr lang="bn-BD" sz="3600" b="1" dirty="0" smtClean="0">
                <a:latin typeface="NikoshBAN" pitchFamily="2" charset="0"/>
                <a:cs typeface="NikoshBAN" pitchFamily="2" charset="0"/>
              </a:rPr>
              <a:t>মাচা,</a:t>
            </a:r>
            <a:r>
              <a:rPr lang="bn-IN" sz="3600" b="1" dirty="0" smtClean="0">
                <a:latin typeface="NikoshBAN" pitchFamily="2" charset="0"/>
                <a:cs typeface="NikoshBAN" pitchFamily="2" charset="0"/>
              </a:rPr>
              <a:t> </a:t>
            </a:r>
            <a:r>
              <a:rPr lang="bn-BD" sz="3600" b="1" dirty="0" smtClean="0">
                <a:latin typeface="NikoshBAN" pitchFamily="2" charset="0"/>
                <a:cs typeface="NikoshBAN" pitchFamily="2" charset="0"/>
              </a:rPr>
              <a:t>পাটাতন</a:t>
            </a:r>
          </a:p>
        </p:txBody>
      </p:sp>
      <p:sp>
        <p:nvSpPr>
          <p:cNvPr id="10" name="TextBox 9"/>
          <p:cNvSpPr txBox="1"/>
          <p:nvPr/>
        </p:nvSpPr>
        <p:spPr>
          <a:xfrm>
            <a:off x="533400" y="5217766"/>
            <a:ext cx="1524000" cy="646331"/>
          </a:xfrm>
          <a:prstGeom prst="rect">
            <a:avLst/>
          </a:prstGeom>
          <a:solidFill>
            <a:schemeClr val="accent3"/>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bn-BD" sz="3600" b="1" dirty="0" smtClean="0">
                <a:solidFill>
                  <a:schemeClr val="tx1"/>
                </a:solidFill>
                <a:latin typeface="NikoshBAN" pitchFamily="2" charset="0"/>
                <a:cs typeface="NikoshBAN" pitchFamily="2" charset="0"/>
              </a:rPr>
              <a:t>জাফরানি</a:t>
            </a:r>
          </a:p>
        </p:txBody>
      </p:sp>
      <p:sp>
        <p:nvSpPr>
          <p:cNvPr id="12" name="TextBox 11"/>
          <p:cNvSpPr txBox="1"/>
          <p:nvPr/>
        </p:nvSpPr>
        <p:spPr>
          <a:xfrm>
            <a:off x="5762171" y="1391525"/>
            <a:ext cx="2682241"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সন্ধ</a:t>
            </a:r>
            <a:r>
              <a:rPr lang="bn-IN" sz="3600" b="1" dirty="0" smtClean="0">
                <a:latin typeface="NikoshBAN" pitchFamily="2" charset="0"/>
                <a:cs typeface="NikoshBAN" pitchFamily="2" charset="0"/>
              </a:rPr>
              <a:t>্যা</a:t>
            </a:r>
            <a:r>
              <a:rPr lang="bn-BD" sz="3600" b="1" dirty="0" smtClean="0">
                <a:latin typeface="NikoshBAN" pitchFamily="2" charset="0"/>
                <a:cs typeface="NikoshBAN" pitchFamily="2" charset="0"/>
              </a:rPr>
              <a:t>য়</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388" y="4675519"/>
            <a:ext cx="2845755" cy="173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796807" y="5181600"/>
            <a:ext cx="2647605"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জাফরান রঙের</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4" y="1079913"/>
            <a:ext cx="2798580" cy="158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975" y="2878507"/>
            <a:ext cx="2798580" cy="1567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707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247" b="6710"/>
          <a:stretch/>
        </p:blipFill>
        <p:spPr>
          <a:xfrm>
            <a:off x="1981200" y="1066800"/>
            <a:ext cx="5257800"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362200" y="4495800"/>
            <a:ext cx="6553200" cy="1569660"/>
          </a:xfrm>
          <a:prstGeom prst="rect">
            <a:avLst/>
          </a:prstGeom>
          <a:noFill/>
        </p:spPr>
        <p:txBody>
          <a:bodyPr wrap="square" rtlCol="0">
            <a:spAutoFit/>
          </a:bodyPr>
          <a:lstStyle/>
          <a:p>
            <a:r>
              <a:rPr lang="bn-BD" sz="3200" b="1" dirty="0">
                <a:latin typeface="NikoshBAN" pitchFamily="2" charset="0"/>
                <a:cs typeface="NikoshBAN" pitchFamily="2" charset="0"/>
              </a:rPr>
              <a:t>ঝিঙে ফুল</a:t>
            </a:r>
            <a:r>
              <a:rPr lang="bn-BD" sz="3200" b="1" dirty="0" smtClean="0">
                <a:latin typeface="NikoshBAN" pitchFamily="2" charset="0"/>
                <a:cs typeface="NikoshBAN" pitchFamily="2" charset="0"/>
              </a:rPr>
              <a:t>! ঝিঙে ফুল!</a:t>
            </a:r>
          </a:p>
          <a:p>
            <a:r>
              <a:rPr lang="bn-BD" sz="3200" b="1" dirty="0" smtClean="0">
                <a:latin typeface="NikoshBAN" pitchFamily="2" charset="0"/>
                <a:cs typeface="NikoshBAN" pitchFamily="2" charset="0"/>
              </a:rPr>
              <a:t>সবুজ পাতার দেশে ফিরোজিয়া ফিঙে-কুল-</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ঝিঙে ফুল।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84299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20411"/>
            <a:ext cx="5257800" cy="3060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276600" y="3657600"/>
            <a:ext cx="2743200" cy="2554545"/>
          </a:xfrm>
          <a:prstGeom prst="rect">
            <a:avLst/>
          </a:prstGeom>
          <a:noFill/>
          <a:ln>
            <a:solidFill>
              <a:schemeClr val="bg1"/>
            </a:solidFill>
          </a:ln>
        </p:spPr>
        <p:txBody>
          <a:bodyPr wrap="square" rtlCol="0">
            <a:spAutoFit/>
          </a:bodyPr>
          <a:lstStyle/>
          <a:p>
            <a:pPr algn="just"/>
            <a:r>
              <a:rPr lang="bn-BD" sz="3200" b="1" dirty="0" smtClean="0">
                <a:latin typeface="NikoshBAN" pitchFamily="2" charset="0"/>
                <a:cs typeface="NikoshBAN" pitchFamily="2" charset="0"/>
              </a:rPr>
              <a:t>গুল্মে পর্ণে</a:t>
            </a:r>
          </a:p>
          <a:p>
            <a:pPr algn="just"/>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লতিকার কর্ণে</a:t>
            </a:r>
          </a:p>
          <a:p>
            <a:pPr algn="just"/>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ঢল ঢল স্বর্ণে</a:t>
            </a:r>
          </a:p>
          <a:p>
            <a:pPr algn="just"/>
            <a:r>
              <a:rPr lang="bn-BD" sz="3200" b="1" dirty="0" smtClean="0">
                <a:latin typeface="NikoshBAN" pitchFamily="2" charset="0"/>
                <a:cs typeface="NikoshBAN" pitchFamily="2" charset="0"/>
              </a:rPr>
              <a:t>ঝলমল দোলো দুল-</a:t>
            </a:r>
          </a:p>
          <a:p>
            <a:pPr algn="just"/>
            <a:r>
              <a:rPr lang="bn-BD" sz="3200" b="1" dirty="0" smtClean="0">
                <a:latin typeface="NikoshBAN" pitchFamily="2" charset="0"/>
                <a:cs typeface="NikoshBAN" pitchFamily="2" charset="0"/>
              </a:rPr>
              <a:t>ঝিঙেফুল।।</a:t>
            </a:r>
            <a:endParaRPr lang="bn-BD" sz="3200" b="1" dirty="0">
              <a:latin typeface="NikoshBAN" pitchFamily="2" charset="0"/>
              <a:cs typeface="NikoshBAN" pitchFamily="2" charset="0"/>
            </a:endParaRPr>
          </a:p>
        </p:txBody>
      </p:sp>
    </p:spTree>
    <p:extLst>
      <p:ext uri="{BB962C8B-B14F-4D97-AF65-F5344CB8AC3E}">
        <p14:creationId xmlns:p14="http://schemas.microsoft.com/office/powerpoint/2010/main" val="163167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3640" y="4724400"/>
            <a:ext cx="4624319" cy="954107"/>
          </a:xfrm>
          <a:prstGeom prst="rect">
            <a:avLst/>
          </a:prstGeom>
          <a:noFill/>
          <a:ln>
            <a:noFill/>
          </a:ln>
        </p:spPr>
        <p:txBody>
          <a:bodyPr wrap="square" rtlCol="0">
            <a:spAutoFit/>
          </a:bodyPr>
          <a:lstStyle/>
          <a:p>
            <a:pPr algn="just"/>
            <a:r>
              <a:rPr lang="bn-BD" sz="2800" b="1" dirty="0" smtClean="0">
                <a:latin typeface="NikoshBAN" pitchFamily="2" charset="0"/>
                <a:cs typeface="NikoshBAN" pitchFamily="2" charset="0"/>
              </a:rPr>
              <a:t>পাতার দেশের পাখী বাঁধা হিয়া বোঁটাতে,</a:t>
            </a:r>
          </a:p>
          <a:p>
            <a:pPr algn="just"/>
            <a:r>
              <a:rPr lang="bn-BD" sz="2800" b="1" dirty="0" smtClean="0">
                <a:latin typeface="NikoshBAN" pitchFamily="2" charset="0"/>
                <a:cs typeface="NikoshBAN" pitchFamily="2" charset="0"/>
              </a:rPr>
              <a:t>গান তব শুনি সাঁঝে তব ফুটে ওঠাতে।</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02323"/>
            <a:ext cx="4876800" cy="3194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6357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nodeType="with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1769" y="4805156"/>
            <a:ext cx="3733800" cy="1077218"/>
          </a:xfrm>
          <a:prstGeom prst="rect">
            <a:avLst/>
          </a:prstGeom>
          <a:noFill/>
          <a:ln>
            <a:noFill/>
          </a:ln>
        </p:spPr>
        <p:txBody>
          <a:bodyPr wrap="square" rtlCol="0">
            <a:spAutoFit/>
          </a:bodyPr>
          <a:lstStyle/>
          <a:p>
            <a:pPr algn="just"/>
            <a:r>
              <a:rPr lang="bn-BD" sz="3200" b="1" dirty="0" smtClean="0">
                <a:latin typeface="NikoshBAN" pitchFamily="2" charset="0"/>
                <a:cs typeface="NikoshBAN" pitchFamily="2" charset="0"/>
              </a:rPr>
              <a:t>পউষের বেলাশেষ</a:t>
            </a:r>
          </a:p>
          <a:p>
            <a:pPr algn="just"/>
            <a:r>
              <a:rPr lang="bn-BD" sz="3200" b="1" dirty="0" smtClean="0">
                <a:latin typeface="NikoshBAN" pitchFamily="2" charset="0"/>
                <a:cs typeface="NikoshBAN" pitchFamily="2" charset="0"/>
              </a:rPr>
              <a:t>পরি’</a:t>
            </a:r>
            <a:r>
              <a:rPr lang="bn-IN" sz="3200" b="1" dirty="0" smtClean="0">
                <a:latin typeface="NikoshBAN" pitchFamily="2" charset="0"/>
                <a:cs typeface="NikoshBAN" pitchFamily="2" charset="0"/>
              </a:rPr>
              <a:t> </a:t>
            </a:r>
            <a:r>
              <a:rPr lang="bn-BD" sz="3200" b="1" dirty="0" smtClean="0">
                <a:latin typeface="NikoshBAN" pitchFamily="2" charset="0"/>
                <a:cs typeface="NikoshBAN" pitchFamily="2" charset="0"/>
              </a:rPr>
              <a:t>জাফ্‌রাণী বেশ</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18" t="13955" r="20981" b="10219"/>
          <a:stretch/>
        </p:blipFill>
        <p:spPr>
          <a:xfrm>
            <a:off x="2185672" y="1143000"/>
            <a:ext cx="4748528" cy="3048000"/>
          </a:xfrm>
          <a:prstGeom prst="rect">
            <a:avLst/>
          </a:prstGeom>
          <a:ln>
            <a:solidFill>
              <a:schemeClr val="accent6">
                <a:lumMod val="75000"/>
              </a:schemeClr>
            </a:solidFill>
          </a:ln>
        </p:spPr>
      </p:pic>
    </p:spTree>
    <p:extLst>
      <p:ext uri="{BB962C8B-B14F-4D97-AF65-F5344CB8AC3E}">
        <p14:creationId xmlns:p14="http://schemas.microsoft.com/office/powerpoint/2010/main" val="3366161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4396770"/>
            <a:ext cx="5029200" cy="1569660"/>
          </a:xfrm>
          <a:prstGeom prst="rect">
            <a:avLst/>
          </a:prstGeom>
          <a:noFill/>
          <a:ln>
            <a:noFill/>
          </a:ln>
        </p:spPr>
        <p:txBody>
          <a:bodyPr wrap="square" rtlCol="0">
            <a:spAutoFit/>
          </a:bodyPr>
          <a:lstStyle/>
          <a:p>
            <a:pPr algn="just"/>
            <a:r>
              <a:rPr lang="bn-BD" sz="3200" b="1" dirty="0" smtClean="0">
                <a:latin typeface="NikoshBAN" pitchFamily="2" charset="0"/>
                <a:cs typeface="NikoshBAN" pitchFamily="2" charset="0"/>
              </a:rPr>
              <a:t>মরা মাচানের দেশ</a:t>
            </a:r>
          </a:p>
          <a:p>
            <a:pPr algn="just"/>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ক’রে তোল মশ্‌গুল-</a:t>
            </a:r>
          </a:p>
          <a:p>
            <a:pPr algn="just"/>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ঝিঙে ফুল।।</a:t>
            </a:r>
            <a:endParaRPr lang="bn-BD" sz="3200" b="1" dirty="0">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14401"/>
            <a:ext cx="3730752" cy="2743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762821" y="2498316"/>
            <a:ext cx="1427719" cy="107078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838201" y="2519362"/>
            <a:ext cx="1371599" cy="102869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805863" y="1655466"/>
            <a:ext cx="1334051" cy="100053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755193" y="1824942"/>
            <a:ext cx="1079978" cy="93097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525312" y="1219642"/>
            <a:ext cx="1427719" cy="107078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0600" y="914401"/>
            <a:ext cx="3657600" cy="2743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116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609600"/>
            <a:ext cx="4611912" cy="707886"/>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জোড়ায় কাজ </a:t>
            </a:r>
          </a:p>
        </p:txBody>
      </p:sp>
      <p:sp>
        <p:nvSpPr>
          <p:cNvPr id="2" name="TextBox 1"/>
          <p:cNvSpPr txBox="1"/>
          <p:nvPr/>
        </p:nvSpPr>
        <p:spPr>
          <a:xfrm>
            <a:off x="1295400" y="4420379"/>
            <a:ext cx="6553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ফিরোজিয়া,মাচান,জাফরানি ও সাঝেঁ শব্দ গুলো দিয়ে একটি করে বাক্য গঠন কর।</a:t>
            </a:r>
            <a:endParaRPr lang="en-US" sz="3600" b="1" dirty="0">
              <a:latin typeface="NikoshBAN" pitchFamily="2" charset="0"/>
              <a:cs typeface="NikoshBAN"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99" y="1600200"/>
            <a:ext cx="2895602"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089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4343400"/>
            <a:ext cx="5715000" cy="1569660"/>
          </a:xfrm>
          <a:prstGeom prst="rect">
            <a:avLst/>
          </a:prstGeom>
          <a:noFill/>
          <a:ln>
            <a:noFill/>
          </a:ln>
        </p:spPr>
        <p:txBody>
          <a:bodyPr wrap="square" rtlCol="0">
            <a:spAutoFit/>
          </a:bodyPr>
          <a:lstStyle/>
          <a:p>
            <a:pPr algn="ctr"/>
            <a:r>
              <a:rPr lang="bn-BD" sz="3200" b="1" dirty="0" smtClean="0">
                <a:latin typeface="NikoshBAN" pitchFamily="2" charset="0"/>
                <a:cs typeface="NikoshBAN" pitchFamily="2" charset="0"/>
              </a:rPr>
              <a:t>শ্যামলী মায়ের কোলে সোনামুখ খুকু রে,</a:t>
            </a:r>
          </a:p>
          <a:p>
            <a:pPr algn="ctr"/>
            <a:r>
              <a:rPr lang="bn-BD" sz="3200" b="1" dirty="0" smtClean="0">
                <a:latin typeface="NikoshBAN" pitchFamily="2" charset="0"/>
                <a:cs typeface="NikoshBAN" pitchFamily="2" charset="0"/>
              </a:rPr>
              <a:t>আলুথালু ঘুমু যাও রোদে -গলা দুকুরে।</a:t>
            </a:r>
          </a:p>
          <a:p>
            <a:pPr algn="ctr"/>
            <a:r>
              <a:rPr lang="bn-BD" sz="3200" b="1" dirty="0" smtClean="0">
                <a:latin typeface="NikoshBAN" pitchFamily="2" charset="0"/>
                <a:cs typeface="NikoshBAN" pitchFamily="2" charset="0"/>
              </a:rPr>
              <a:t>          </a:t>
            </a:r>
            <a:endParaRPr lang="bn-BD" sz="3200" b="1"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38200"/>
            <a:ext cx="45720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4828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iterate type="wd">
                                    <p:tmPct val="10000"/>
                                  </p:iterate>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iterate type="wd">
                                    <p:tmPct val="10000"/>
                                  </p:iterate>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533815" y="3431969"/>
            <a:ext cx="3733385" cy="26387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3600" b="1" dirty="0" smtClean="0">
                <a:latin typeface="NikoshBAN" panose="02000000000000000000" pitchFamily="2" charset="0"/>
                <a:cs typeface="NikoshBAN" panose="02000000000000000000" pitchFamily="2" charset="0"/>
              </a:rPr>
              <a:t> </a:t>
            </a:r>
            <a:r>
              <a:rPr lang="bn-BD" sz="2800" dirty="0" smtClean="0">
                <a:ln>
                  <a:solidFill>
                    <a:schemeClr val="tx1"/>
                  </a:solidFill>
                </a:ln>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2800" dirty="0" smtClean="0">
                <a:ln>
                  <a:solidFill>
                    <a:schemeClr val="tx1"/>
                  </a:solidFill>
                </a:ln>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sz="1800" b="1" dirty="0" smtClean="0">
                <a:ln>
                  <a:solidFill>
                    <a:srgbClr val="7030A0"/>
                  </a:solidFill>
                </a:ln>
                <a:solidFill>
                  <a:srgbClr val="002060"/>
                </a:solidFill>
                <a:latin typeface="NikoshBAN" panose="02000000000000000000" pitchFamily="2" charset="0"/>
                <a:cs typeface="NikoshBAN" panose="02000000000000000000" pitchFamily="2" charset="0"/>
              </a:rPr>
              <a:t>মতলব জে </a:t>
            </a:r>
            <a:r>
              <a:rPr lang="en-US" sz="1800" b="1" dirty="0" smtClean="0">
                <a:ln>
                  <a:solidFill>
                    <a:srgbClr val="7030A0"/>
                  </a:solidFill>
                </a:ln>
                <a:solidFill>
                  <a:srgbClr val="002060"/>
                </a:solidFill>
                <a:latin typeface="NikoshBAN" panose="02000000000000000000" pitchFamily="2" charset="0"/>
                <a:cs typeface="NikoshBAN" panose="02000000000000000000" pitchFamily="2" charset="0"/>
              </a:rPr>
              <a:t>,</a:t>
            </a:r>
            <a:r>
              <a:rPr lang="bn-BD" sz="1800" b="1" dirty="0" smtClean="0">
                <a:ln>
                  <a:solidFill>
                    <a:srgbClr val="7030A0"/>
                  </a:solidFill>
                </a:ln>
                <a:solidFill>
                  <a:srgbClr val="002060"/>
                </a:solidFill>
                <a:latin typeface="NikoshBAN" panose="02000000000000000000" pitchFamily="2" charset="0"/>
                <a:cs typeface="NikoshBAN" panose="02000000000000000000" pitchFamily="2" charset="0"/>
              </a:rPr>
              <a:t>বি সরকারি পাইল</a:t>
            </a:r>
            <a:r>
              <a:rPr lang="en-US" sz="1800" b="1" dirty="0" smtClean="0">
                <a:ln>
                  <a:solidFill>
                    <a:srgbClr val="7030A0"/>
                  </a:solidFill>
                </a:ln>
                <a:solidFill>
                  <a:srgbClr val="002060"/>
                </a:solidFill>
                <a:latin typeface="NikoshBAN" panose="02000000000000000000" pitchFamily="2" charset="0"/>
                <a:cs typeface="NikoshBAN" panose="02000000000000000000" pitchFamily="2" charset="0"/>
              </a:rPr>
              <a:t>ট</a:t>
            </a:r>
            <a:r>
              <a:rPr lang="bn-BD" sz="1800" b="1" dirty="0" smtClean="0">
                <a:ln>
                  <a:solidFill>
                    <a:srgbClr val="7030A0"/>
                  </a:solidFill>
                </a:ln>
                <a:solidFill>
                  <a:srgbClr val="002060"/>
                </a:solidFill>
                <a:latin typeface="NikoshBAN" panose="02000000000000000000" pitchFamily="2" charset="0"/>
                <a:cs typeface="NikoshBAN" panose="02000000000000000000" pitchFamily="2" charset="0"/>
              </a:rPr>
              <a:t> উচ্চ বিদ্যালয়</a:t>
            </a:r>
          </a:p>
          <a:p>
            <a:pPr marL="0" indent="0">
              <a:buFont typeface="Arial" panose="020B0604020202020204" pitchFamily="34" charset="0"/>
              <a:buNone/>
            </a:pPr>
            <a:r>
              <a:rPr lang="bn-BD" sz="1800" b="1" dirty="0" smtClean="0">
                <a:latin typeface="NikoshBAN" panose="02000000000000000000" pitchFamily="2" charset="0"/>
                <a:cs typeface="NikoshBAN" panose="02000000000000000000" pitchFamily="2" charset="0"/>
              </a:rPr>
              <a:t>            </a:t>
            </a:r>
            <a:r>
              <a:rPr lang="bn-BD" sz="1800" dirty="0" smtClean="0">
                <a:ln>
                  <a:solidFill>
                    <a:schemeClr val="tx1"/>
                  </a:solidFill>
                </a:ln>
                <a:latin typeface="NikoshBAN" panose="02000000000000000000" pitchFamily="2" charset="0"/>
                <a:cs typeface="NikoshBAN" panose="02000000000000000000" pitchFamily="2" charset="0"/>
              </a:rPr>
              <a:t>মতলব (দঃ) ,চাঁদপুর  </a:t>
            </a:r>
          </a:p>
          <a:p>
            <a:pPr marL="0" indent="0">
              <a:buNone/>
            </a:pPr>
            <a:r>
              <a:rPr lang="bn-BD" sz="1800" b="1" dirty="0" smtClean="0">
                <a:latin typeface="NikoshBAN" panose="02000000000000000000" pitchFamily="2" charset="0"/>
                <a:cs typeface="NikoshBAN" panose="02000000000000000000" pitchFamily="2" charset="0"/>
              </a:rPr>
              <a:t> </a:t>
            </a:r>
            <a:r>
              <a:rPr lang="bn-BD" sz="1600" b="1" dirty="0" smtClean="0">
                <a:ln>
                  <a:solidFill>
                    <a:srgbClr val="7030A0"/>
                  </a:solidFill>
                </a:ln>
                <a:solidFill>
                  <a:srgbClr val="002060"/>
                </a:solidFill>
                <a:latin typeface="NikoshBAN" panose="02000000000000000000" pitchFamily="2" charset="0"/>
                <a:cs typeface="NikoshBAN" panose="02000000000000000000" pitchFamily="2" charset="0"/>
              </a:rPr>
              <a:t>E-mail</a:t>
            </a:r>
            <a:r>
              <a:rPr lang="bn-BD" sz="1600" b="1" dirty="0">
                <a:ln>
                  <a:solidFill>
                    <a:srgbClr val="7030A0"/>
                  </a:solidFill>
                </a:ln>
                <a:solidFill>
                  <a:srgbClr val="002060"/>
                </a:solidFill>
                <a:latin typeface="Times New Roman" panose="02020603050405020304" pitchFamily="18" charset="0"/>
                <a:cs typeface="NikoshBAN" panose="02000000000000000000" pitchFamily="2" charset="0"/>
              </a:rPr>
              <a:t>: </a:t>
            </a:r>
            <a:r>
              <a:rPr lang="bn-BD" sz="1600" b="1" dirty="0" smtClean="0">
                <a:ln>
                  <a:solidFill>
                    <a:srgbClr val="7030A0"/>
                  </a:solidFill>
                </a:ln>
                <a:solidFill>
                  <a:srgbClr val="002060"/>
                </a:solidFill>
                <a:latin typeface="Times New Roman" panose="02020603050405020304" pitchFamily="18" charset="0"/>
              </a:rPr>
              <a:t>shiuly17bd@gmail.com</a:t>
            </a:r>
            <a:endParaRPr lang="en-US" sz="1600" b="1" dirty="0">
              <a:ln>
                <a:solidFill>
                  <a:srgbClr val="7030A0"/>
                </a:solidFill>
              </a:ln>
              <a:solidFill>
                <a:srgbClr val="002060"/>
              </a:solidFill>
              <a:latin typeface="Times New Roman" panose="02020603050405020304" pitchFamily="18" charset="0"/>
              <a:cs typeface="Times New Roman" panose="02020603050405020304" pitchFamily="18" charset="0"/>
            </a:endParaRPr>
          </a:p>
          <a:p>
            <a:pPr marL="0" indent="0">
              <a:buNone/>
            </a:pPr>
            <a:endParaRPr lang="en-US" sz="2000" b="1" dirty="0">
              <a:ln>
                <a:solidFill>
                  <a:srgbClr val="7030A0"/>
                </a:solidFill>
              </a:ln>
              <a:solidFill>
                <a:srgbClr val="002060"/>
              </a:solidFill>
              <a:latin typeface="Times New Roman" panose="02020603050405020304" pitchFamily="18" charset="0"/>
              <a:cs typeface="Times New Roman" panose="02020603050405020304" pitchFamily="18" charset="0"/>
            </a:endParaRPr>
          </a:p>
        </p:txBody>
      </p:sp>
      <p:pic>
        <p:nvPicPr>
          <p:cNvPr id="8"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077" y="757518"/>
            <a:ext cx="2133601" cy="2290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389799" y="3449554"/>
            <a:ext cx="3193576" cy="2185214"/>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ষষ্ঠ</a:t>
            </a:r>
            <a:endPar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১ম পত্র</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r>
              <a:rPr lang="bn-IN"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০৩</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a:t>
            </a:r>
            <a:r>
              <a:rPr lang="bn-BD"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৮</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/২০২০ </a:t>
            </a:r>
            <a:r>
              <a:rPr lang="en-US" sz="2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 xmlns:a16="http://schemas.microsoft.com/office/drawing/2014/main" id="{39DA39A4-A0B7-4C69-8BB0-F9354BA40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581" y="783558"/>
            <a:ext cx="1227749" cy="556265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788320"/>
            <a:ext cx="2085975" cy="2285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030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6072" y="762000"/>
            <a:ext cx="3283528"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057400" y="3657600"/>
            <a:ext cx="5441115" cy="2246769"/>
          </a:xfrm>
          <a:prstGeom prst="rect">
            <a:avLst/>
          </a:prstGeom>
          <a:noFill/>
          <a:ln>
            <a:noFill/>
          </a:ln>
        </p:spPr>
        <p:txBody>
          <a:bodyPr wrap="square" rtlCol="0">
            <a:spAutoFit/>
          </a:bodyPr>
          <a:lstStyle/>
          <a:p>
            <a:pPr algn="just"/>
            <a:r>
              <a:rPr lang="bn-BD" sz="2800" b="1" dirty="0" smtClean="0">
                <a:latin typeface="NikoshBAN" pitchFamily="2" charset="0"/>
                <a:cs typeface="NikoshBAN" pitchFamily="2" charset="0"/>
              </a:rPr>
              <a:t>প্রজাপতি ডেকে যায়-</a:t>
            </a:r>
          </a:p>
          <a:p>
            <a:pPr algn="just"/>
            <a:r>
              <a:rPr lang="bn-BD" sz="2800" b="1" dirty="0" smtClean="0">
                <a:latin typeface="NikoshBAN" pitchFamily="2" charset="0"/>
                <a:cs typeface="NikoshBAN" pitchFamily="2" charset="0"/>
              </a:rPr>
              <a:t>             ‘বোঁটা ছিঁড়ে চলে আয়!’</a:t>
            </a:r>
          </a:p>
          <a:p>
            <a:pPr algn="just"/>
            <a:r>
              <a:rPr lang="bn-BD" sz="2800" b="1" dirty="0" smtClean="0">
                <a:latin typeface="NikoshBAN" pitchFamily="2" charset="0"/>
                <a:cs typeface="NikoshBAN" pitchFamily="2" charset="0"/>
              </a:rPr>
              <a:t>              আস্‌মানে তারা চায়-</a:t>
            </a:r>
          </a:p>
          <a:p>
            <a:pPr algn="just"/>
            <a:r>
              <a:rPr lang="bn-BD" sz="2800" b="1" dirty="0" smtClean="0">
                <a:latin typeface="NikoshBAN" pitchFamily="2" charset="0"/>
                <a:cs typeface="NikoshBAN" pitchFamily="2" charset="0"/>
              </a:rPr>
              <a:t>             ‘চলে আয় এ অকূল!’ </a:t>
            </a:r>
          </a:p>
          <a:p>
            <a:pPr algn="just"/>
            <a:r>
              <a:rPr lang="bn-BD" sz="2800" b="1" dirty="0" smtClean="0">
                <a:latin typeface="NikoshBAN" pitchFamily="2" charset="0"/>
                <a:cs typeface="NikoshBAN" pitchFamily="2" charset="0"/>
              </a:rPr>
              <a:t>                                     ঝিঙে ফুল।।</a:t>
            </a:r>
            <a:endParaRPr lang="bn-BD" sz="2800" b="1"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0"/>
            <a:ext cx="35052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009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4185" y="3657600"/>
            <a:ext cx="5181510" cy="2554545"/>
          </a:xfrm>
          <a:prstGeom prst="rect">
            <a:avLst/>
          </a:prstGeom>
          <a:noFill/>
          <a:ln>
            <a:noFill/>
          </a:ln>
        </p:spPr>
        <p:txBody>
          <a:bodyPr wrap="square" rtlCol="0">
            <a:spAutoFit/>
          </a:bodyPr>
          <a:lstStyle/>
          <a:p>
            <a:pPr algn="just"/>
            <a:r>
              <a:rPr lang="bn-BD" sz="3200" b="1" dirty="0" smtClean="0">
                <a:latin typeface="NikoshBAN" pitchFamily="2" charset="0"/>
                <a:cs typeface="NikoshBAN" pitchFamily="2" charset="0"/>
              </a:rPr>
              <a:t>তুমি বলো- আমি হায়</a:t>
            </a:r>
          </a:p>
          <a:p>
            <a:pPr algn="just"/>
            <a:r>
              <a:rPr lang="bn-BD" sz="3200" b="1" dirty="0" smtClean="0">
                <a:latin typeface="NikoshBAN" pitchFamily="2" charset="0"/>
                <a:cs typeface="NikoshBAN" pitchFamily="2" charset="0"/>
              </a:rPr>
              <a:t>ভালোবাসি মাটি-মায়, </a:t>
            </a:r>
          </a:p>
          <a:p>
            <a:pPr algn="just"/>
            <a:r>
              <a:rPr lang="bn-BD" sz="3200" b="1" dirty="0" smtClean="0">
                <a:latin typeface="NikoshBAN" pitchFamily="2" charset="0"/>
                <a:cs typeface="NikoshBAN" pitchFamily="2" charset="0"/>
              </a:rPr>
              <a:t>চাই না ও অলকায়-</a:t>
            </a:r>
          </a:p>
          <a:p>
            <a:pPr algn="just"/>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ভালো এই পথ-ভুল!’</a:t>
            </a:r>
          </a:p>
          <a:p>
            <a:pPr algn="just"/>
            <a:r>
              <a:rPr lang="bn-BD" sz="3200" b="1" dirty="0" smtClean="0">
                <a:latin typeface="NikoshBAN" pitchFamily="2" charset="0"/>
                <a:cs typeface="NikoshBAN" pitchFamily="2" charset="0"/>
              </a:rPr>
              <a:t>                                  ঝিঙে ফুল।</a:t>
            </a:r>
            <a:endParaRPr lang="bn-BD" sz="3200" b="1" dirty="0">
              <a:latin typeface="NikoshBAN" pitchFamily="2" charset="0"/>
              <a:cs typeface="NikoshBAN"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979" y="685800"/>
            <a:ext cx="3612543" cy="2634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80" y="685801"/>
            <a:ext cx="3505200" cy="2634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31358"/>
            <a:ext cx="697958" cy="433774"/>
          </a:xfrm>
          <a:prstGeom prst="ellipse">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4211" y="1285196"/>
            <a:ext cx="697958" cy="523469"/>
          </a:xfrm>
          <a:prstGeom prst="ellipse">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0088" y="2631357"/>
            <a:ext cx="822941" cy="617206"/>
          </a:xfrm>
          <a:prstGeom prst="ellipse">
            <a:avLst/>
          </a:prstGeom>
          <a:ln>
            <a:noFill/>
          </a:ln>
          <a:effectLst>
            <a:softEdge rad="112500"/>
          </a:effectLst>
        </p:spPr>
      </p:pic>
    </p:spTree>
    <p:extLst>
      <p:ext uri="{BB962C8B-B14F-4D97-AF65-F5344CB8AC3E}">
        <p14:creationId xmlns:p14="http://schemas.microsoft.com/office/powerpoint/2010/main" val="401813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200"/>
            <a:ext cx="3630661"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23900" y="3886200"/>
            <a:ext cx="7848600" cy="2246769"/>
          </a:xfrm>
          <a:prstGeom prst="rect">
            <a:avLst/>
          </a:prstGeom>
          <a:solidFill>
            <a:schemeClr val="accent3">
              <a:lumMod val="20000"/>
              <a:lumOff val="80000"/>
            </a:schemeClr>
          </a:solidFill>
          <a:ln>
            <a:noFill/>
          </a:ln>
        </p:spPr>
        <p:txBody>
          <a:bodyPr wrap="square" rtlCol="0">
            <a:spAutoFit/>
          </a:bodyPr>
          <a:lstStyle/>
          <a:p>
            <a:pPr algn="just"/>
            <a:r>
              <a:rPr lang="bn-BD" sz="2400" b="1" dirty="0" smtClean="0">
                <a:latin typeface="NikoshBAN" pitchFamily="2" charset="0"/>
                <a:cs typeface="NikoshBAN" pitchFamily="2" charset="0"/>
              </a:rPr>
              <a:t>‘</a:t>
            </a:r>
            <a:r>
              <a:rPr lang="bn-BD" sz="2800" b="1" dirty="0" smtClean="0">
                <a:latin typeface="NikoshBAN" pitchFamily="2" charset="0"/>
                <a:cs typeface="NikoshBAN" pitchFamily="2" charset="0"/>
              </a:rPr>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90601"/>
            <a:ext cx="1740023" cy="19461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838200"/>
            <a:ext cx="37338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006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160" y="3581400"/>
            <a:ext cx="7924239" cy="206210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b="1" dirty="0">
                <a:latin typeface="NikoshBAN" pitchFamily="2" charset="0"/>
                <a:cs typeface="NikoshBAN" pitchFamily="2" charset="0"/>
              </a:rPr>
              <a:t> প্রকৃতির প্রতি কবির ভালোবাসা ঝিঙে ফুলকে কেন্দ্র করে চমৎকারভাবে ফুটে উঠেছে। বাড়ির আঙ্গিনায় ঝিঙে গাছের সবুজ পাতা চোখের জন্যও অনেক উপকারি।</a:t>
            </a:r>
            <a:r>
              <a:rPr lang="bn-BD" sz="3200" b="1" dirty="0">
                <a:solidFill>
                  <a:schemeClr val="tx1"/>
                </a:solidFill>
                <a:latin typeface="NikoshBAN" pitchFamily="2" charset="0"/>
                <a:cs typeface="NikoshBAN" pitchFamily="2" charset="0"/>
              </a:rPr>
              <a:t>ঝিঙে ফুল বাড়ির সৌন্দর্য বৃদ্ধি করে এবং ঝিঙে একটি </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সুস্বাদু ও পুষ্টিকর সবজি।</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7200"/>
            <a:ext cx="2580037" cy="2736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63431"/>
            <a:ext cx="2590799" cy="2736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2628900" cy="2736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191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93" y="1295399"/>
            <a:ext cx="3425554" cy="3020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315" y="1295399"/>
            <a:ext cx="3116240" cy="3020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70" y="2867273"/>
            <a:ext cx="1681876" cy="1332034"/>
          </a:xfrm>
          <a:prstGeom prst="ellipse">
            <a:avLst/>
          </a:prstGeom>
          <a:ln>
            <a:noFill/>
          </a:ln>
          <a:effectLst>
            <a:softEdge rad="112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802" y="1336430"/>
            <a:ext cx="1699928" cy="1755048"/>
          </a:xfrm>
          <a:prstGeom prst="ellipse">
            <a:avLst/>
          </a:prstGeom>
          <a:ln>
            <a:noFill/>
          </a:ln>
          <a:effectLst>
            <a:softEdge rad="112500"/>
          </a:effectLst>
        </p:spPr>
      </p:pic>
      <p:sp>
        <p:nvSpPr>
          <p:cNvPr id="2" name="TextBox 1"/>
          <p:cNvSpPr txBox="1"/>
          <p:nvPr/>
        </p:nvSpPr>
        <p:spPr>
          <a:xfrm>
            <a:off x="1219200" y="4800600"/>
            <a:ext cx="676003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a:t>
            </a:r>
            <a:r>
              <a:rPr lang="bn-BD" sz="3200" b="1" dirty="0" smtClean="0">
                <a:latin typeface="NikoshBAN" pitchFamily="2" charset="0"/>
                <a:cs typeface="NikoshBAN" pitchFamily="2" charset="0"/>
              </a:rPr>
              <a:t>ঝিঙে ফুল’ সন্ধ্যায় খোকা-খুকুকে ঘুম পাড়ানো</a:t>
            </a:r>
          </a:p>
          <a:p>
            <a:pPr algn="ctr"/>
            <a:r>
              <a:rPr lang="bn-BD" sz="3200" b="1" dirty="0" smtClean="0">
                <a:latin typeface="NikoshBAN" pitchFamily="2" charset="0"/>
                <a:cs typeface="NikoshBAN" pitchFamily="2" charset="0"/>
              </a:rPr>
              <a:t> ছড়া গানের উপকরণ।</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328090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3257" y="457200"/>
            <a:ext cx="3871400" cy="783193"/>
          </a:xfrm>
          <a:prstGeom prst="round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দ</a:t>
            </a:r>
            <a:r>
              <a:rPr lang="en-US" sz="4000" b="1" dirty="0" smtClean="0">
                <a:latin typeface="NikoshBAN" pitchFamily="2" charset="0"/>
                <a:cs typeface="NikoshBAN" pitchFamily="2" charset="0"/>
              </a:rPr>
              <a:t>ল</a:t>
            </a:r>
            <a:r>
              <a:rPr lang="bn-IN" sz="4000" b="1" dirty="0" smtClean="0">
                <a:latin typeface="NikoshBAN" pitchFamily="2" charset="0"/>
                <a:cs typeface="NikoshBAN" pitchFamily="2" charset="0"/>
              </a:rPr>
              <a:t>গত </a:t>
            </a:r>
            <a:r>
              <a:rPr lang="bn-BD" sz="4000" b="1" dirty="0" smtClean="0">
                <a:latin typeface="NikoshBAN" pitchFamily="2" charset="0"/>
                <a:cs typeface="NikoshBAN" pitchFamily="2" charset="0"/>
              </a:rPr>
              <a:t>কাজ </a:t>
            </a:r>
          </a:p>
        </p:txBody>
      </p:sp>
      <p:sp>
        <p:nvSpPr>
          <p:cNvPr id="8" name="TextBox 7"/>
          <p:cNvSpPr txBox="1"/>
          <p:nvPr/>
        </p:nvSpPr>
        <p:spPr>
          <a:xfrm>
            <a:off x="795157" y="4648200"/>
            <a:ext cx="7467600" cy="107721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bn-BD" sz="3200" b="1" dirty="0" smtClean="0">
                <a:ln>
                  <a:solidFill>
                    <a:schemeClr val="tx1"/>
                  </a:solidFill>
                </a:ln>
                <a:solidFill>
                  <a:schemeClr val="tx1"/>
                </a:solidFill>
                <a:latin typeface="NikoshBAN" pitchFamily="2" charset="0"/>
                <a:cs typeface="NikoshBAN" pitchFamily="2" charset="0"/>
              </a:rPr>
              <a:t>ঝিঙে ফুলকে কেন্দ্র করে </a:t>
            </a:r>
            <a:r>
              <a:rPr lang="bn-IN" sz="3200" b="1" dirty="0" smtClean="0">
                <a:ln>
                  <a:solidFill>
                    <a:schemeClr val="tx1"/>
                  </a:solidFill>
                </a:ln>
                <a:solidFill>
                  <a:schemeClr val="tx1"/>
                </a:solidFill>
                <a:latin typeface="NikoshBAN" pitchFamily="2" charset="0"/>
                <a:cs typeface="NikoshBAN" pitchFamily="2" charset="0"/>
              </a:rPr>
              <a:t>প্রকৃতির প্রতি তোমার ভালবাসা </a:t>
            </a:r>
            <a:r>
              <a:rPr lang="bn-BD" sz="3200" b="1" dirty="0" smtClean="0">
                <a:ln>
                  <a:solidFill>
                    <a:schemeClr val="tx1"/>
                  </a:solidFill>
                </a:ln>
                <a:solidFill>
                  <a:schemeClr val="tx1"/>
                </a:solidFill>
                <a:latin typeface="NikoshBAN" pitchFamily="2" charset="0"/>
                <a:cs typeface="NikoshBAN" pitchFamily="2" charset="0"/>
              </a:rPr>
              <a:t>  </a:t>
            </a:r>
            <a:r>
              <a:rPr lang="bn-IN" sz="3200" b="1" dirty="0" smtClean="0">
                <a:ln>
                  <a:solidFill>
                    <a:schemeClr val="tx1"/>
                  </a:solidFill>
                </a:ln>
                <a:solidFill>
                  <a:schemeClr val="tx1"/>
                </a:solidFill>
                <a:latin typeface="NikoshBAN" pitchFamily="2" charset="0"/>
                <a:cs typeface="NikoshBAN" pitchFamily="2" charset="0"/>
              </a:rPr>
              <a:t>প্রকাশ করে </a:t>
            </a:r>
            <a:r>
              <a:rPr lang="bn-BD" sz="3200" b="1" dirty="0" smtClean="0">
                <a:ln>
                  <a:solidFill>
                    <a:schemeClr val="tx1"/>
                  </a:solidFill>
                </a:ln>
                <a:solidFill>
                  <a:schemeClr val="tx1"/>
                </a:solidFill>
                <a:latin typeface="NikoshBAN" pitchFamily="2" charset="0"/>
                <a:cs typeface="NikoshBAN" pitchFamily="2" charset="0"/>
              </a:rPr>
              <a:t>দলে আলোচনা করে পাঁচটি বাক্য </a:t>
            </a:r>
            <a:r>
              <a:rPr lang="en-US" sz="3200" b="1" dirty="0" err="1" smtClean="0">
                <a:ln>
                  <a:solidFill>
                    <a:schemeClr val="tx1"/>
                  </a:solidFill>
                </a:ln>
                <a:solidFill>
                  <a:schemeClr val="tx1"/>
                </a:solidFill>
                <a:latin typeface="NikoshBAN" pitchFamily="2" charset="0"/>
                <a:cs typeface="NikoshBAN" pitchFamily="2" charset="0"/>
              </a:rPr>
              <a:t>লিখ</a:t>
            </a:r>
            <a:r>
              <a:rPr lang="bn-BD" sz="3200" b="1" dirty="0" smtClean="0">
                <a:ln>
                  <a:solidFill>
                    <a:schemeClr val="tx1"/>
                  </a:solidFill>
                </a:ln>
                <a:solidFill>
                  <a:schemeClr val="tx1"/>
                </a:solidFill>
                <a:latin typeface="NikoshBAN" pitchFamily="2" charset="0"/>
                <a:cs typeface="NikoshBAN" pitchFamily="2"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2" y="1600200"/>
            <a:ext cx="3809998" cy="233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964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81001" y="1800051"/>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bn-BD" sz="3200" dirty="0">
                <a:solidFill>
                  <a:prstClr val="black"/>
                </a:solidFill>
                <a:latin typeface="NikoshBAN" pitchFamily="2" charset="0"/>
                <a:cs typeface="NikoshBAN" pitchFamily="2" charset="0"/>
              </a:rPr>
              <a:t>১</a:t>
            </a:r>
            <a:r>
              <a:rPr lang="bn-BD" sz="3200" dirty="0" smtClean="0">
                <a:solidFill>
                  <a:prstClr val="black"/>
                </a:solidFill>
                <a:latin typeface="NikoshBAN" pitchFamily="2" charset="0"/>
                <a:cs typeface="NikoshBAN" pitchFamily="2" charset="0"/>
              </a:rPr>
              <a:t>। </a:t>
            </a:r>
            <a:r>
              <a:rPr lang="bn-BD" sz="3200" dirty="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ছোটদের জন্য লেখা কাজী নজরুল ইসলামের নাটক কোনটি</a:t>
            </a:r>
            <a:r>
              <a:rPr lang="bn-BD" sz="3200" dirty="0" smtClean="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a:t>
            </a:r>
            <a:endParaRPr lang="bn-BD" sz="3200" dirty="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Multiply 22"/>
          <p:cNvSpPr/>
          <p:nvPr/>
        </p:nvSpPr>
        <p:spPr>
          <a:xfrm>
            <a:off x="8153400" y="274320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Half Frame 24"/>
          <p:cNvSpPr/>
          <p:nvPr/>
        </p:nvSpPr>
        <p:spPr>
          <a:xfrm rot="14014148">
            <a:off x="8440802" y="3570390"/>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9" name="Rounded Rectangle 28"/>
          <p:cNvSpPr/>
          <p:nvPr/>
        </p:nvSpPr>
        <p:spPr>
          <a:xfrm>
            <a:off x="1120229" y="2514600"/>
            <a:ext cx="2705100" cy="796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ক) </a:t>
            </a:r>
            <a:r>
              <a:rPr lang="bn-IN" sz="3200" dirty="0" smtClean="0">
                <a:solidFill>
                  <a:prstClr val="black"/>
                </a:solidFill>
                <a:latin typeface="NikoshBAN" pitchFamily="2" charset="0"/>
                <a:cs typeface="NikoshBAN" pitchFamily="2" charset="0"/>
              </a:rPr>
              <a:t>ঝিলিমিলি </a:t>
            </a:r>
            <a:endParaRPr lang="en-US" sz="3200" dirty="0">
              <a:solidFill>
                <a:prstClr val="black"/>
              </a:solidFill>
              <a:latin typeface="NikoshBAN" pitchFamily="2" charset="0"/>
              <a:cs typeface="NikoshBAN" pitchFamily="2" charset="0"/>
            </a:endParaRPr>
          </a:p>
        </p:txBody>
      </p:sp>
      <p:sp>
        <p:nvSpPr>
          <p:cNvPr id="30" name="Rounded Rectangle 29"/>
          <p:cNvSpPr/>
          <p:nvPr/>
        </p:nvSpPr>
        <p:spPr>
          <a:xfrm>
            <a:off x="4948518" y="2514600"/>
            <a:ext cx="2747682" cy="7962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খ) </a:t>
            </a:r>
            <a:r>
              <a:rPr lang="bn-IN" sz="3200" dirty="0" smtClean="0">
                <a:solidFill>
                  <a:prstClr val="black"/>
                </a:solidFill>
                <a:latin typeface="SutonnyOMJ" pitchFamily="2" charset="0"/>
                <a:cs typeface="SutonnyOMJ" pitchFamily="2" charset="0"/>
              </a:rPr>
              <a:t>গোয়ালা </a:t>
            </a:r>
            <a:endParaRPr lang="en-US" sz="3200" dirty="0">
              <a:solidFill>
                <a:prstClr val="black"/>
              </a:solidFill>
            </a:endParaRPr>
          </a:p>
        </p:txBody>
      </p:sp>
      <p:sp>
        <p:nvSpPr>
          <p:cNvPr id="31" name="Rounded Rectangle 30"/>
          <p:cNvSpPr/>
          <p:nvPr/>
        </p:nvSpPr>
        <p:spPr>
          <a:xfrm>
            <a:off x="1143000" y="3592830"/>
            <a:ext cx="2705100" cy="674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গ) </a:t>
            </a:r>
            <a:r>
              <a:rPr lang="bn-IN" sz="3200" dirty="0" smtClean="0">
                <a:solidFill>
                  <a:prstClr val="black"/>
                </a:solidFill>
                <a:latin typeface="NikoshBAN" pitchFamily="2" charset="0"/>
                <a:cs typeface="NikoshBAN" pitchFamily="2" charset="0"/>
              </a:rPr>
              <a:t>আলোমতি  </a:t>
            </a:r>
            <a:endParaRPr lang="en-US" sz="3200" dirty="0">
              <a:solidFill>
                <a:prstClr val="black"/>
              </a:solidFill>
              <a:latin typeface="NikoshBAN" pitchFamily="2" charset="0"/>
              <a:cs typeface="NikoshBAN" pitchFamily="2" charset="0"/>
            </a:endParaRPr>
          </a:p>
        </p:txBody>
      </p:sp>
      <p:sp>
        <p:nvSpPr>
          <p:cNvPr id="32" name="Rounded Rectangle 31"/>
          <p:cNvSpPr/>
          <p:nvPr/>
        </p:nvSpPr>
        <p:spPr>
          <a:xfrm>
            <a:off x="4948519" y="3604260"/>
            <a:ext cx="2770909" cy="6629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(ঘ) </a:t>
            </a:r>
            <a:r>
              <a:rPr lang="bn-IN" sz="3200" dirty="0" smtClean="0">
                <a:solidFill>
                  <a:prstClr val="black"/>
                </a:solidFill>
                <a:latin typeface="NikoshBAN" pitchFamily="2" charset="0"/>
                <a:cs typeface="NikoshBAN" pitchFamily="2" charset="0"/>
              </a:rPr>
              <a:t>পুতুলের বিয়ে </a:t>
            </a:r>
            <a:endParaRPr lang="en-US" sz="3200" dirty="0">
              <a:solidFill>
                <a:prstClr val="black"/>
              </a:solidFill>
              <a:latin typeface="NikoshBAN" pitchFamily="2" charset="0"/>
              <a:cs typeface="NikoshBAN" pitchFamily="2" charset="0"/>
            </a:endParaRPr>
          </a:p>
        </p:txBody>
      </p:sp>
      <p:sp>
        <p:nvSpPr>
          <p:cNvPr id="38" name="Rectangle 37"/>
          <p:cNvSpPr/>
          <p:nvPr/>
        </p:nvSpPr>
        <p:spPr>
          <a:xfrm>
            <a:off x="2614027" y="134285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39" name="Multiply 38"/>
          <p:cNvSpPr/>
          <p:nvPr/>
        </p:nvSpPr>
        <p:spPr>
          <a:xfrm>
            <a:off x="4186518" y="2743200"/>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Multiply 39"/>
          <p:cNvSpPr/>
          <p:nvPr/>
        </p:nvSpPr>
        <p:spPr>
          <a:xfrm>
            <a:off x="4186518" y="364617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২</a:t>
            </a:r>
            <a:r>
              <a:rPr lang="bn-BD" sz="3200" dirty="0" smtClean="0">
                <a:solidFill>
                  <a:prstClr val="black"/>
                </a:solidFill>
                <a:latin typeface="NikoshBAN" pitchFamily="2" charset="0"/>
                <a:cs typeface="NikoshBAN" pitchFamily="2" charset="0"/>
              </a:rPr>
              <a:t>। </a:t>
            </a:r>
            <a:r>
              <a:rPr lang="bn-IN" sz="3200" b="1" dirty="0" smtClean="0">
                <a:solidFill>
                  <a:prstClr val="black"/>
                </a:solidFill>
                <a:latin typeface="NikoshBAN" pitchFamily="2" charset="0"/>
                <a:cs typeface="NikoshBAN" pitchFamily="2" charset="0"/>
              </a:rPr>
              <a:t>‘মাচান’ </a:t>
            </a:r>
            <a:r>
              <a:rPr lang="bn-BD" sz="3200" b="1" dirty="0" smtClean="0">
                <a:solidFill>
                  <a:prstClr val="black"/>
                </a:solidFill>
                <a:latin typeface="NikoshBAN" pitchFamily="2" charset="0"/>
                <a:cs typeface="NikoshBAN" pitchFamily="2" charset="0"/>
              </a:rPr>
              <a:t>শব্দের </a:t>
            </a:r>
            <a:r>
              <a:rPr lang="bn-BD" sz="3200" b="1" dirty="0">
                <a:solidFill>
                  <a:prstClr val="black"/>
                </a:solidFill>
                <a:latin typeface="NikoshBAN" pitchFamily="2" charset="0"/>
                <a:cs typeface="NikoshBAN" pitchFamily="2" charset="0"/>
              </a:rPr>
              <a:t>অর্থ  </a:t>
            </a:r>
            <a:r>
              <a:rPr lang="bn-BD" sz="3200" b="1" dirty="0" smtClean="0">
                <a:solidFill>
                  <a:prstClr val="black"/>
                </a:solidFill>
                <a:latin typeface="NikoshBAN" pitchFamily="2" charset="0"/>
                <a:cs typeface="NikoshBAN" pitchFamily="2" charset="0"/>
              </a:rPr>
              <a:t>কী</a:t>
            </a:r>
            <a:r>
              <a:rPr lang="bn-IN" sz="3200" b="1" dirty="0" smtClean="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a:t>
            </a:r>
            <a:endParaRPr lang="en-US" sz="3200" b="1" dirty="0">
              <a:solidFill>
                <a:prstClr val="black"/>
              </a:solidFill>
              <a:latin typeface="NikoshBAN" pitchFamily="2" charset="0"/>
              <a:cs typeface="NikoshBAN" pitchFamily="2" charset="0"/>
            </a:endParaRPr>
          </a:p>
        </p:txBody>
      </p:sp>
      <p:sp>
        <p:nvSpPr>
          <p:cNvPr id="19" name="Multiply 18"/>
          <p:cNvSpPr/>
          <p:nvPr/>
        </p:nvSpPr>
        <p:spPr>
          <a:xfrm>
            <a:off x="8189876" y="589594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Half Frame 19"/>
          <p:cNvSpPr/>
          <p:nvPr/>
        </p:nvSpPr>
        <p:spPr>
          <a:xfrm rot="14014148">
            <a:off x="8349937" y="4993834"/>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Rounded Rectangle 20"/>
          <p:cNvSpPr/>
          <p:nvPr/>
        </p:nvSpPr>
        <p:spPr>
          <a:xfrm>
            <a:off x="1075806" y="5038825"/>
            <a:ext cx="2999509"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ক)  </a:t>
            </a:r>
            <a:r>
              <a:rPr lang="bn-IN" sz="3200" dirty="0" smtClean="0">
                <a:solidFill>
                  <a:prstClr val="black"/>
                </a:solidFill>
                <a:latin typeface="NikoshBAN" pitchFamily="2" charset="0"/>
                <a:cs typeface="NikoshBAN" pitchFamily="2" charset="0"/>
              </a:rPr>
              <a:t>মচকানো </a:t>
            </a:r>
            <a:endParaRPr lang="en-US" sz="3200" dirty="0">
              <a:solidFill>
                <a:prstClr val="black"/>
              </a:solidFill>
            </a:endParaRPr>
          </a:p>
        </p:txBody>
      </p:sp>
      <p:sp>
        <p:nvSpPr>
          <p:cNvPr id="22" name="Rounded Rectangle 21"/>
          <p:cNvSpPr/>
          <p:nvPr/>
        </p:nvSpPr>
        <p:spPr>
          <a:xfrm>
            <a:off x="5426827" y="5804569"/>
            <a:ext cx="2673399" cy="5904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prstClr val="black"/>
                </a:solidFill>
                <a:latin typeface="NikoshBAN" pitchFamily="2" charset="0"/>
                <a:cs typeface="NikoshBAN" pitchFamily="2" charset="0"/>
              </a:rPr>
              <a:t>(ঘ)    </a:t>
            </a:r>
            <a:r>
              <a:rPr lang="bn-IN" sz="3200" dirty="0" smtClean="0">
                <a:solidFill>
                  <a:prstClr val="black"/>
                </a:solidFill>
                <a:latin typeface="NikoshBAN" pitchFamily="2" charset="0"/>
                <a:cs typeface="NikoshBAN" pitchFamily="2" charset="0"/>
              </a:rPr>
              <a:t>পাতিল </a:t>
            </a:r>
            <a:endParaRPr lang="en-US" sz="3200" dirty="0">
              <a:solidFill>
                <a:prstClr val="black"/>
              </a:solidFill>
            </a:endParaRPr>
          </a:p>
        </p:txBody>
      </p:sp>
      <p:sp>
        <p:nvSpPr>
          <p:cNvPr id="24" name="Rounded Rectangle 23"/>
          <p:cNvSpPr/>
          <p:nvPr/>
        </p:nvSpPr>
        <p:spPr>
          <a:xfrm>
            <a:off x="1066801" y="5764530"/>
            <a:ext cx="2999509" cy="5867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bn-BD" sz="3200" dirty="0" smtClean="0">
                <a:solidFill>
                  <a:prstClr val="black"/>
                </a:solidFill>
                <a:latin typeface="NikoshBAN" pitchFamily="2" charset="0"/>
                <a:cs typeface="NikoshBAN" pitchFamily="2" charset="0"/>
              </a:rPr>
              <a:t>(গ) </a:t>
            </a:r>
            <a:r>
              <a:rPr lang="bn-IN" sz="3200" dirty="0" smtClean="0">
                <a:ln w="11430"/>
                <a:solidFill>
                  <a:prstClr val="black"/>
                </a:solidFill>
                <a:latin typeface="NikoshBAN" pitchFamily="2" charset="0"/>
                <a:cs typeface="NikoshBAN" pitchFamily="2" charset="0"/>
              </a:rPr>
              <a:t>মাদুর </a:t>
            </a:r>
            <a:endParaRPr lang="en-US" sz="3200" dirty="0" smtClean="0">
              <a:solidFill>
                <a:prstClr val="black"/>
              </a:solidFill>
            </a:endParaRPr>
          </a:p>
        </p:txBody>
      </p:sp>
      <p:sp>
        <p:nvSpPr>
          <p:cNvPr id="26" name="Rounded Rectangle 25"/>
          <p:cNvSpPr/>
          <p:nvPr/>
        </p:nvSpPr>
        <p:spPr>
          <a:xfrm>
            <a:off x="5396347" y="5009295"/>
            <a:ext cx="2618509" cy="6162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prstClr val="black"/>
                </a:solidFill>
                <a:latin typeface="NikoshBAN" pitchFamily="2" charset="0"/>
                <a:cs typeface="NikoshBAN" pitchFamily="2" charset="0"/>
              </a:rPr>
              <a:t>(খ) </a:t>
            </a:r>
            <a:r>
              <a:rPr lang="bn-IN" sz="3200" dirty="0" smtClean="0">
                <a:solidFill>
                  <a:prstClr val="black"/>
                </a:solidFill>
                <a:latin typeface="NikoshBAN" pitchFamily="2" charset="0"/>
                <a:cs typeface="NikoshBAN" pitchFamily="2" charset="0"/>
              </a:rPr>
              <a:t>পাটাতন  </a:t>
            </a:r>
            <a:r>
              <a:rPr lang="bn-BD"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27" name="Multiply 26"/>
          <p:cNvSpPr/>
          <p:nvPr/>
        </p:nvSpPr>
        <p:spPr>
          <a:xfrm>
            <a:off x="4214227" y="508073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Multiply 27"/>
          <p:cNvSpPr/>
          <p:nvPr/>
        </p:nvSpPr>
        <p:spPr>
          <a:xfrm>
            <a:off x="4262718" y="609981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705601" y="228600"/>
            <a:ext cx="1544660" cy="1295400"/>
          </a:xfrm>
          <a:prstGeom prst="ellipse">
            <a:avLst/>
          </a:prstGeom>
          <a:blipFill>
            <a:blip r:embed="rId3"/>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b="1" dirty="0" smtClean="0">
                <a:solidFill>
                  <a:prstClr val="black"/>
                </a:solidFill>
                <a:latin typeface="NikoshBAN" pitchFamily="2" charset="0"/>
                <a:cs typeface="NikoshBAN" pitchFamily="2" charset="0"/>
              </a:rPr>
              <a:t>সঠিক উত্তরের জন্য অপশনে ক্লিক করুন </a:t>
            </a:r>
            <a:endParaRPr lang="en-US" b="1" dirty="0">
              <a:solidFill>
                <a:prstClr val="black"/>
              </a:solidFill>
              <a:latin typeface="NikoshBAN" pitchFamily="2" charset="0"/>
              <a:cs typeface="NikoshBAN" pitchFamily="2" charset="0"/>
            </a:endParaRPr>
          </a:p>
        </p:txBody>
      </p:sp>
      <p:sp>
        <p:nvSpPr>
          <p:cNvPr id="43" name="Up Ribbon 42"/>
          <p:cNvSpPr/>
          <p:nvPr/>
        </p:nvSpPr>
        <p:spPr>
          <a:xfrm>
            <a:off x="2194562" y="281511"/>
            <a:ext cx="4124171" cy="918233"/>
          </a:xfrm>
          <a:prstGeom prst="ribbon2">
            <a:avLst/>
          </a:prstGeom>
          <a:noFill/>
          <a:ln>
            <a:noFill/>
          </a:ln>
        </p:spPr>
        <p:style>
          <a:lnRef idx="1">
            <a:schemeClr val="accent4"/>
          </a:lnRef>
          <a:fillRef idx="2">
            <a:schemeClr val="accent4"/>
          </a:fillRef>
          <a:effectRef idx="1">
            <a:schemeClr val="accent4"/>
          </a:effectRef>
          <a:fontRef idx="minor">
            <a:schemeClr val="dk1"/>
          </a:fontRef>
        </p:style>
        <p:txBody>
          <a:bodyPr wrap="square" lIns="91410" tIns="45705" rIns="91410" bIns="45705">
            <a:spAutoFit/>
          </a:bodyPr>
          <a:lstStyle/>
          <a:p>
            <a:pPr algn="ctr">
              <a:defRPr/>
            </a:pPr>
            <a:r>
              <a:rPr lang="bn-BD" sz="44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4400" kern="0" dirty="0">
              <a:solidFill>
                <a:prstClr val="black"/>
              </a:solidFill>
            </a:endParaRPr>
          </a:p>
        </p:txBody>
      </p:sp>
    </p:spTree>
    <p:extLst>
      <p:ext uri="{BB962C8B-B14F-4D97-AF65-F5344CB8AC3E}">
        <p14:creationId xmlns:p14="http://schemas.microsoft.com/office/powerpoint/2010/main" val="317677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0" fill="hold"/>
                                        <p:tgtEl>
                                          <p:spTgt spid="38"/>
                                        </p:tgtEl>
                                        <p:attrNameLst>
                                          <p:attrName>ppt_w</p:attrName>
                                        </p:attrNameLst>
                                      </p:cBhvr>
                                      <p:tavLst>
                                        <p:tav tm="0">
                                          <p:val>
                                            <p:fltVal val="0"/>
                                          </p:val>
                                        </p:tav>
                                        <p:tav tm="100000">
                                          <p:val>
                                            <p:strVal val="#ppt_w"/>
                                          </p:val>
                                        </p:tav>
                                      </p:tavLst>
                                    </p:anim>
                                    <p:anim calcmode="lin" valueType="num">
                                      <p:cBhvr>
                                        <p:cTn id="16" dur="1000" fill="hold"/>
                                        <p:tgtEl>
                                          <p:spTgt spid="38"/>
                                        </p:tgtEl>
                                        <p:attrNameLst>
                                          <p:attrName>ppt_h</p:attrName>
                                        </p:attrNameLst>
                                      </p:cBhvr>
                                      <p:tavLst>
                                        <p:tav tm="0">
                                          <p:val>
                                            <p:fltVal val="0"/>
                                          </p:val>
                                        </p:tav>
                                        <p:tav tm="100000">
                                          <p:val>
                                            <p:strVal val="#ppt_h"/>
                                          </p:val>
                                        </p:tav>
                                      </p:tavLst>
                                    </p:anim>
                                    <p:anim calcmode="lin" valueType="num">
                                      <p:cBhvr>
                                        <p:cTn id="17" dur="1000" fill="hold"/>
                                        <p:tgtEl>
                                          <p:spTgt spid="38"/>
                                        </p:tgtEl>
                                        <p:attrNameLst>
                                          <p:attrName>style.rotation</p:attrName>
                                        </p:attrNameLst>
                                      </p:cBhvr>
                                      <p:tavLst>
                                        <p:tav tm="0">
                                          <p:val>
                                            <p:fltVal val="90"/>
                                          </p:val>
                                        </p:tav>
                                        <p:tav tm="100000">
                                          <p:val>
                                            <p:fltVal val="0"/>
                                          </p:val>
                                        </p:tav>
                                      </p:tavLst>
                                    </p:anim>
                                    <p:animEffect transition="in" filter="fade">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style.rotation</p:attrName>
                                        </p:attrNameLst>
                                      </p:cBhvr>
                                      <p:tavLst>
                                        <p:tav tm="0">
                                          <p:val>
                                            <p:fltVal val="90"/>
                                          </p:val>
                                        </p:tav>
                                        <p:tav tm="100000">
                                          <p:val>
                                            <p:fltVal val="0"/>
                                          </p:val>
                                        </p:tav>
                                      </p:tavLst>
                                    </p:anim>
                                    <p:animEffect transition="in" filter="fade">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1000" fill="hold"/>
                                        <p:tgtEl>
                                          <p:spTgt spid="30"/>
                                        </p:tgtEl>
                                        <p:attrNameLst>
                                          <p:attrName>ppt_w</p:attrName>
                                        </p:attrNameLst>
                                      </p:cBhvr>
                                      <p:tavLst>
                                        <p:tav tm="0">
                                          <p:val>
                                            <p:fltVal val="0"/>
                                          </p:val>
                                        </p:tav>
                                        <p:tav tm="100000">
                                          <p:val>
                                            <p:strVal val="#ppt_w"/>
                                          </p:val>
                                        </p:tav>
                                      </p:tavLst>
                                    </p:anim>
                                    <p:anim calcmode="lin" valueType="num">
                                      <p:cBhvr>
                                        <p:cTn id="40" dur="1000" fill="hold"/>
                                        <p:tgtEl>
                                          <p:spTgt spid="30"/>
                                        </p:tgtEl>
                                        <p:attrNameLst>
                                          <p:attrName>ppt_h</p:attrName>
                                        </p:attrNameLst>
                                      </p:cBhvr>
                                      <p:tavLst>
                                        <p:tav tm="0">
                                          <p:val>
                                            <p:fltVal val="0"/>
                                          </p:val>
                                        </p:tav>
                                        <p:tav tm="100000">
                                          <p:val>
                                            <p:strVal val="#ppt_h"/>
                                          </p:val>
                                        </p:tav>
                                      </p:tavLst>
                                    </p:anim>
                                    <p:anim calcmode="lin" valueType="num">
                                      <p:cBhvr>
                                        <p:cTn id="41" dur="1000" fill="hold"/>
                                        <p:tgtEl>
                                          <p:spTgt spid="30"/>
                                        </p:tgtEl>
                                        <p:attrNameLst>
                                          <p:attrName>style.rotation</p:attrName>
                                        </p:attrNameLst>
                                      </p:cBhvr>
                                      <p:tavLst>
                                        <p:tav tm="0">
                                          <p:val>
                                            <p:fltVal val="90"/>
                                          </p:val>
                                        </p:tav>
                                        <p:tav tm="100000">
                                          <p:val>
                                            <p:fltVal val="0"/>
                                          </p:val>
                                        </p:tav>
                                      </p:tavLst>
                                    </p:anim>
                                    <p:animEffect transition="in" filter="fade">
                                      <p:cBhvr>
                                        <p:cTn id="42" dur="1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fltVal val="0"/>
                                          </p:val>
                                        </p:tav>
                                        <p:tav tm="100000">
                                          <p:val>
                                            <p:strVal val="#ppt_w"/>
                                          </p:val>
                                        </p:tav>
                                      </p:tavLst>
                                    </p:anim>
                                    <p:anim calcmode="lin" valueType="num">
                                      <p:cBhvr>
                                        <p:cTn id="48" dur="1000" fill="hold"/>
                                        <p:tgtEl>
                                          <p:spTgt spid="31"/>
                                        </p:tgtEl>
                                        <p:attrNameLst>
                                          <p:attrName>ppt_h</p:attrName>
                                        </p:attrNameLst>
                                      </p:cBhvr>
                                      <p:tavLst>
                                        <p:tav tm="0">
                                          <p:val>
                                            <p:fltVal val="0"/>
                                          </p:val>
                                        </p:tav>
                                        <p:tav tm="100000">
                                          <p:val>
                                            <p:strVal val="#ppt_h"/>
                                          </p:val>
                                        </p:tav>
                                      </p:tavLst>
                                    </p:anim>
                                    <p:anim calcmode="lin" valueType="num">
                                      <p:cBhvr>
                                        <p:cTn id="49" dur="1000" fill="hold"/>
                                        <p:tgtEl>
                                          <p:spTgt spid="31"/>
                                        </p:tgtEl>
                                        <p:attrNameLst>
                                          <p:attrName>style.rotation</p:attrName>
                                        </p:attrNameLst>
                                      </p:cBhvr>
                                      <p:tavLst>
                                        <p:tav tm="0">
                                          <p:val>
                                            <p:fltVal val="90"/>
                                          </p:val>
                                        </p:tav>
                                        <p:tav tm="100000">
                                          <p:val>
                                            <p:fltVal val="0"/>
                                          </p:val>
                                        </p:tav>
                                      </p:tavLst>
                                    </p:anim>
                                    <p:animEffect transition="in" filter="fade">
                                      <p:cBhvr>
                                        <p:cTn id="50" dur="1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fltVal val="0"/>
                                          </p:val>
                                        </p:tav>
                                        <p:tav tm="100000">
                                          <p:val>
                                            <p:strVal val="#ppt_w"/>
                                          </p:val>
                                        </p:tav>
                                      </p:tavLst>
                                    </p:anim>
                                    <p:anim calcmode="lin" valueType="num">
                                      <p:cBhvr>
                                        <p:cTn id="56" dur="1000" fill="hold"/>
                                        <p:tgtEl>
                                          <p:spTgt spid="32"/>
                                        </p:tgtEl>
                                        <p:attrNameLst>
                                          <p:attrName>ppt_h</p:attrName>
                                        </p:attrNameLst>
                                      </p:cBhvr>
                                      <p:tavLst>
                                        <p:tav tm="0">
                                          <p:val>
                                            <p:fltVal val="0"/>
                                          </p:val>
                                        </p:tav>
                                        <p:tav tm="100000">
                                          <p:val>
                                            <p:strVal val="#ppt_h"/>
                                          </p:val>
                                        </p:tav>
                                      </p:tavLst>
                                    </p:anim>
                                    <p:anim calcmode="lin" valueType="num">
                                      <p:cBhvr>
                                        <p:cTn id="57" dur="1000" fill="hold"/>
                                        <p:tgtEl>
                                          <p:spTgt spid="32"/>
                                        </p:tgtEl>
                                        <p:attrNameLst>
                                          <p:attrName>style.rotation</p:attrName>
                                        </p:attrNameLst>
                                      </p:cBhvr>
                                      <p:tavLst>
                                        <p:tav tm="0">
                                          <p:val>
                                            <p:fltVal val="90"/>
                                          </p:val>
                                        </p:tav>
                                        <p:tav tm="100000">
                                          <p:val>
                                            <p:fltVal val="0"/>
                                          </p:val>
                                        </p:tav>
                                      </p:tavLst>
                                    </p:anim>
                                    <p:animEffect transition="in" filter="fade">
                                      <p:cBhvr>
                                        <p:cTn id="58" dur="10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1000" fill="hold"/>
                                        <p:tgtEl>
                                          <p:spTgt spid="21"/>
                                        </p:tgtEl>
                                        <p:attrNameLst>
                                          <p:attrName>ppt_w</p:attrName>
                                        </p:attrNameLst>
                                      </p:cBhvr>
                                      <p:tavLst>
                                        <p:tav tm="0">
                                          <p:val>
                                            <p:fltVal val="0"/>
                                          </p:val>
                                        </p:tav>
                                        <p:tav tm="100000">
                                          <p:val>
                                            <p:strVal val="#ppt_w"/>
                                          </p:val>
                                        </p:tav>
                                      </p:tavLst>
                                    </p:anim>
                                    <p:anim calcmode="lin" valueType="num">
                                      <p:cBhvr>
                                        <p:cTn id="72" dur="1000" fill="hold"/>
                                        <p:tgtEl>
                                          <p:spTgt spid="21"/>
                                        </p:tgtEl>
                                        <p:attrNameLst>
                                          <p:attrName>ppt_h</p:attrName>
                                        </p:attrNameLst>
                                      </p:cBhvr>
                                      <p:tavLst>
                                        <p:tav tm="0">
                                          <p:val>
                                            <p:fltVal val="0"/>
                                          </p:val>
                                        </p:tav>
                                        <p:tav tm="100000">
                                          <p:val>
                                            <p:strVal val="#ppt_h"/>
                                          </p:val>
                                        </p:tav>
                                      </p:tavLst>
                                    </p:anim>
                                    <p:anim calcmode="lin" valueType="num">
                                      <p:cBhvr>
                                        <p:cTn id="73" dur="1000" fill="hold"/>
                                        <p:tgtEl>
                                          <p:spTgt spid="21"/>
                                        </p:tgtEl>
                                        <p:attrNameLst>
                                          <p:attrName>style.rotation</p:attrName>
                                        </p:attrNameLst>
                                      </p:cBhvr>
                                      <p:tavLst>
                                        <p:tav tm="0">
                                          <p:val>
                                            <p:fltVal val="90"/>
                                          </p:val>
                                        </p:tav>
                                        <p:tav tm="100000">
                                          <p:val>
                                            <p:fltVal val="0"/>
                                          </p:val>
                                        </p:tav>
                                      </p:tavLst>
                                    </p:anim>
                                    <p:animEffect transition="in" filter="fade">
                                      <p:cBhvr>
                                        <p:cTn id="74" dur="10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1000" fill="hold"/>
                                        <p:tgtEl>
                                          <p:spTgt spid="26"/>
                                        </p:tgtEl>
                                        <p:attrNameLst>
                                          <p:attrName>ppt_w</p:attrName>
                                        </p:attrNameLst>
                                      </p:cBhvr>
                                      <p:tavLst>
                                        <p:tav tm="0">
                                          <p:val>
                                            <p:fltVal val="0"/>
                                          </p:val>
                                        </p:tav>
                                        <p:tav tm="100000">
                                          <p:val>
                                            <p:strVal val="#ppt_w"/>
                                          </p:val>
                                        </p:tav>
                                      </p:tavLst>
                                    </p:anim>
                                    <p:anim calcmode="lin" valueType="num">
                                      <p:cBhvr>
                                        <p:cTn id="80" dur="1000" fill="hold"/>
                                        <p:tgtEl>
                                          <p:spTgt spid="26"/>
                                        </p:tgtEl>
                                        <p:attrNameLst>
                                          <p:attrName>ppt_h</p:attrName>
                                        </p:attrNameLst>
                                      </p:cBhvr>
                                      <p:tavLst>
                                        <p:tav tm="0">
                                          <p:val>
                                            <p:fltVal val="0"/>
                                          </p:val>
                                        </p:tav>
                                        <p:tav tm="100000">
                                          <p:val>
                                            <p:strVal val="#ppt_h"/>
                                          </p:val>
                                        </p:tav>
                                      </p:tavLst>
                                    </p:anim>
                                    <p:anim calcmode="lin" valueType="num">
                                      <p:cBhvr>
                                        <p:cTn id="81" dur="1000" fill="hold"/>
                                        <p:tgtEl>
                                          <p:spTgt spid="26"/>
                                        </p:tgtEl>
                                        <p:attrNameLst>
                                          <p:attrName>style.rotation</p:attrName>
                                        </p:attrNameLst>
                                      </p:cBhvr>
                                      <p:tavLst>
                                        <p:tav tm="0">
                                          <p:val>
                                            <p:fltVal val="90"/>
                                          </p:val>
                                        </p:tav>
                                        <p:tav tm="100000">
                                          <p:val>
                                            <p:fltVal val="0"/>
                                          </p:val>
                                        </p:tav>
                                      </p:tavLst>
                                    </p:anim>
                                    <p:animEffect transition="in" filter="fade">
                                      <p:cBhvr>
                                        <p:cTn id="82" dur="10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fltVal val="0"/>
                                          </p:val>
                                        </p:tav>
                                        <p:tav tm="100000">
                                          <p:val>
                                            <p:strVal val="#ppt_w"/>
                                          </p:val>
                                        </p:tav>
                                      </p:tavLst>
                                    </p:anim>
                                    <p:anim calcmode="lin" valueType="num">
                                      <p:cBhvr>
                                        <p:cTn id="88" dur="1000" fill="hold"/>
                                        <p:tgtEl>
                                          <p:spTgt spid="24"/>
                                        </p:tgtEl>
                                        <p:attrNameLst>
                                          <p:attrName>ppt_h</p:attrName>
                                        </p:attrNameLst>
                                      </p:cBhvr>
                                      <p:tavLst>
                                        <p:tav tm="0">
                                          <p:val>
                                            <p:fltVal val="0"/>
                                          </p:val>
                                        </p:tav>
                                        <p:tav tm="100000">
                                          <p:val>
                                            <p:strVal val="#ppt_h"/>
                                          </p:val>
                                        </p:tav>
                                      </p:tavLst>
                                    </p:anim>
                                    <p:anim calcmode="lin" valueType="num">
                                      <p:cBhvr>
                                        <p:cTn id="89" dur="1000" fill="hold"/>
                                        <p:tgtEl>
                                          <p:spTgt spid="24"/>
                                        </p:tgtEl>
                                        <p:attrNameLst>
                                          <p:attrName>style.rotation</p:attrName>
                                        </p:attrNameLst>
                                      </p:cBhvr>
                                      <p:tavLst>
                                        <p:tav tm="0">
                                          <p:val>
                                            <p:fltVal val="90"/>
                                          </p:val>
                                        </p:tav>
                                        <p:tav tm="100000">
                                          <p:val>
                                            <p:fltVal val="0"/>
                                          </p:val>
                                        </p:tav>
                                      </p:tavLst>
                                    </p:anim>
                                    <p:animEffect transition="in" filter="fade">
                                      <p:cBhvr>
                                        <p:cTn id="90" dur="1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1000" fill="hold"/>
                                        <p:tgtEl>
                                          <p:spTgt spid="22"/>
                                        </p:tgtEl>
                                        <p:attrNameLst>
                                          <p:attrName>ppt_w</p:attrName>
                                        </p:attrNameLst>
                                      </p:cBhvr>
                                      <p:tavLst>
                                        <p:tav tm="0">
                                          <p:val>
                                            <p:fltVal val="0"/>
                                          </p:val>
                                        </p:tav>
                                        <p:tav tm="100000">
                                          <p:val>
                                            <p:strVal val="#ppt_w"/>
                                          </p:val>
                                        </p:tav>
                                      </p:tavLst>
                                    </p:anim>
                                    <p:anim calcmode="lin" valueType="num">
                                      <p:cBhvr>
                                        <p:cTn id="96" dur="1000" fill="hold"/>
                                        <p:tgtEl>
                                          <p:spTgt spid="22"/>
                                        </p:tgtEl>
                                        <p:attrNameLst>
                                          <p:attrName>ppt_h</p:attrName>
                                        </p:attrNameLst>
                                      </p:cBhvr>
                                      <p:tavLst>
                                        <p:tav tm="0">
                                          <p:val>
                                            <p:fltVal val="0"/>
                                          </p:val>
                                        </p:tav>
                                        <p:tav tm="100000">
                                          <p:val>
                                            <p:strVal val="#ppt_h"/>
                                          </p:val>
                                        </p:tav>
                                      </p:tavLst>
                                    </p:anim>
                                    <p:anim calcmode="lin" valueType="num">
                                      <p:cBhvr>
                                        <p:cTn id="97" dur="1000" fill="hold"/>
                                        <p:tgtEl>
                                          <p:spTgt spid="22"/>
                                        </p:tgtEl>
                                        <p:attrNameLst>
                                          <p:attrName>style.rotation</p:attrName>
                                        </p:attrNameLst>
                                      </p:cBhvr>
                                      <p:tavLst>
                                        <p:tav tm="0">
                                          <p:val>
                                            <p:fltVal val="90"/>
                                          </p:val>
                                        </p:tav>
                                        <p:tav tm="100000">
                                          <p:val>
                                            <p:fltVal val="0"/>
                                          </p:val>
                                        </p:tav>
                                      </p:tavLst>
                                    </p:anim>
                                    <p:animEffect transition="in" filter="fade">
                                      <p:cBhvr>
                                        <p:cTn id="9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29"/>
                    </p:tgtEl>
                  </p:cond>
                </p:stCondLst>
                <p:endSync evt="end" delay="0">
                  <p:rtn val="all"/>
                </p:endSync>
                <p:childTnLst>
                  <p:par>
                    <p:cTn id="100" fill="hold">
                      <p:stCondLst>
                        <p:cond delay="0"/>
                      </p:stCondLst>
                      <p:childTnLst>
                        <p:par>
                          <p:cTn id="101" fill="hold">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500" fill="hold"/>
                                        <p:tgtEl>
                                          <p:spTgt spid="39"/>
                                        </p:tgtEl>
                                        <p:attrNameLst>
                                          <p:attrName>ppt_w</p:attrName>
                                        </p:attrNameLst>
                                      </p:cBhvr>
                                      <p:tavLst>
                                        <p:tav tm="0">
                                          <p:val>
                                            <p:fltVal val="0"/>
                                          </p:val>
                                        </p:tav>
                                        <p:tav tm="100000">
                                          <p:val>
                                            <p:strVal val="#ppt_w"/>
                                          </p:val>
                                        </p:tav>
                                      </p:tavLst>
                                    </p:anim>
                                    <p:anim calcmode="lin" valueType="num">
                                      <p:cBhvr>
                                        <p:cTn id="105"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106" restart="whenNotActive" fill="hold" evtFilter="cancelBubble" nodeType="interactiveSeq">
                <p:stCondLst>
                  <p:cond evt="onClick" delay="0">
                    <p:tgtEl>
                      <p:spTgt spid="30"/>
                    </p:tgtEl>
                  </p:cond>
                </p:stCondLst>
                <p:endSync evt="end" delay="0">
                  <p:rtn val="all"/>
                </p:endSync>
                <p:childTnLst>
                  <p:par>
                    <p:cTn id="107" fill="hold">
                      <p:stCondLst>
                        <p:cond delay="0"/>
                      </p:stCondLst>
                      <p:childTnLst>
                        <p:par>
                          <p:cTn id="108" fill="hold">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13" restart="whenNotActive" fill="hold" evtFilter="cancelBubble" nodeType="interactiveSeq">
                <p:stCondLst>
                  <p:cond evt="onClick" delay="0">
                    <p:tgtEl>
                      <p:spTgt spid="31"/>
                    </p:tgtEl>
                  </p:cond>
                </p:stCondLst>
                <p:endSync evt="end" delay="0">
                  <p:rtn val="all"/>
                </p:endSync>
                <p:childTnLst>
                  <p:par>
                    <p:cTn id="114" fill="hold">
                      <p:stCondLst>
                        <p:cond delay="0"/>
                      </p:stCondLst>
                      <p:childTnLst>
                        <p:par>
                          <p:cTn id="115" fill="hold">
                            <p:stCondLst>
                              <p:cond delay="0"/>
                            </p:stCondLst>
                            <p:childTnLst>
                              <p:par>
                                <p:cTn id="116" presetID="23" presetClass="entr" presetSubtype="16"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 calcmode="lin" valueType="num">
                                      <p:cBhvr>
                                        <p:cTn id="118" dur="500" fill="hold"/>
                                        <p:tgtEl>
                                          <p:spTgt spid="40"/>
                                        </p:tgtEl>
                                        <p:attrNameLst>
                                          <p:attrName>ppt_w</p:attrName>
                                        </p:attrNameLst>
                                      </p:cBhvr>
                                      <p:tavLst>
                                        <p:tav tm="0">
                                          <p:val>
                                            <p:fltVal val="0"/>
                                          </p:val>
                                        </p:tav>
                                        <p:tav tm="100000">
                                          <p:val>
                                            <p:strVal val="#ppt_w"/>
                                          </p:val>
                                        </p:tav>
                                      </p:tavLst>
                                    </p:anim>
                                    <p:anim calcmode="lin" valueType="num">
                                      <p:cBhvr>
                                        <p:cTn id="119"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120" restart="whenNotActive" fill="hold" evtFilter="cancelBubble" nodeType="interactiveSeq">
                <p:stCondLst>
                  <p:cond evt="onClick" delay="0">
                    <p:tgtEl>
                      <p:spTgt spid="32"/>
                    </p:tgtEl>
                  </p:cond>
                </p:stCondLst>
                <p:endSync evt="end" delay="0">
                  <p:rtn val="all"/>
                </p:endSync>
                <p:childTnLst>
                  <p:par>
                    <p:cTn id="121" fill="hold">
                      <p:stCondLst>
                        <p:cond delay="0"/>
                      </p:stCondLst>
                      <p:childTnLst>
                        <p:par>
                          <p:cTn id="122" fill="hold">
                            <p:stCondLst>
                              <p:cond delay="0"/>
                            </p:stCondLst>
                            <p:childTnLst>
                              <p:par>
                                <p:cTn id="123" presetID="23" presetClass="entr" presetSubtype="16"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seq concurrent="1" nextAc="seek">
              <p:cTn id="127" restart="whenNotActive" fill="hold" evtFilter="cancelBubble" nodeType="interactiveSeq">
                <p:stCondLst>
                  <p:cond evt="onClick" delay="0">
                    <p:tgtEl>
                      <p:spTgt spid="21"/>
                    </p:tgtEl>
                  </p:cond>
                </p:stCondLst>
                <p:endSync evt="end" delay="0">
                  <p:rtn val="all"/>
                </p:endSync>
                <p:childTnLst>
                  <p:par>
                    <p:cTn id="128" fill="hold">
                      <p:stCondLst>
                        <p:cond delay="0"/>
                      </p:stCondLst>
                      <p:childTnLst>
                        <p:par>
                          <p:cTn id="129" fill="hold">
                            <p:stCondLst>
                              <p:cond delay="0"/>
                            </p:stCondLst>
                            <p:childTnLst>
                              <p:par>
                                <p:cTn id="130" presetID="23" presetClass="entr" presetSubtype="16"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p:cTn id="132" dur="500" fill="hold"/>
                                        <p:tgtEl>
                                          <p:spTgt spid="27"/>
                                        </p:tgtEl>
                                        <p:attrNameLst>
                                          <p:attrName>ppt_w</p:attrName>
                                        </p:attrNameLst>
                                      </p:cBhvr>
                                      <p:tavLst>
                                        <p:tav tm="0">
                                          <p:val>
                                            <p:fltVal val="0"/>
                                          </p:val>
                                        </p:tav>
                                        <p:tav tm="100000">
                                          <p:val>
                                            <p:strVal val="#ppt_w"/>
                                          </p:val>
                                        </p:tav>
                                      </p:tavLst>
                                    </p:anim>
                                    <p:anim calcmode="lin" valueType="num">
                                      <p:cBhvr>
                                        <p:cTn id="133"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34" restart="whenNotActive" fill="hold" evtFilter="cancelBubble" nodeType="interactiveSeq">
                <p:stCondLst>
                  <p:cond evt="onClick" delay="0">
                    <p:tgtEl>
                      <p:spTgt spid="22"/>
                    </p:tgtEl>
                  </p:cond>
                </p:stCondLst>
                <p:endSync evt="end" delay="0">
                  <p:rtn val="all"/>
                </p:endSync>
                <p:childTnLst>
                  <p:par>
                    <p:cTn id="135" fill="hold">
                      <p:stCondLst>
                        <p:cond delay="0"/>
                      </p:stCondLst>
                      <p:childTnLst>
                        <p:par>
                          <p:cTn id="136" fill="hold">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500" fill="hold"/>
                                        <p:tgtEl>
                                          <p:spTgt spid="19"/>
                                        </p:tgtEl>
                                        <p:attrNameLst>
                                          <p:attrName>ppt_w</p:attrName>
                                        </p:attrNameLst>
                                      </p:cBhvr>
                                      <p:tavLst>
                                        <p:tav tm="0">
                                          <p:val>
                                            <p:fltVal val="0"/>
                                          </p:val>
                                        </p:tav>
                                        <p:tav tm="100000">
                                          <p:val>
                                            <p:strVal val="#ppt_w"/>
                                          </p:val>
                                        </p:tav>
                                      </p:tavLst>
                                    </p:anim>
                                    <p:anim calcmode="lin" valueType="num">
                                      <p:cBhvr>
                                        <p:cTn id="14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41" restart="whenNotActive" fill="hold" evtFilter="cancelBubble" nodeType="interactiveSeq">
                <p:stCondLst>
                  <p:cond evt="onClick" delay="0">
                    <p:tgtEl>
                      <p:spTgt spid="24"/>
                    </p:tgtEl>
                  </p:cond>
                </p:stCondLst>
                <p:endSync evt="end" delay="0">
                  <p:rtn val="all"/>
                </p:endSync>
                <p:childTnLst>
                  <p:par>
                    <p:cTn id="142" fill="hold">
                      <p:stCondLst>
                        <p:cond delay="0"/>
                      </p:stCondLst>
                      <p:childTnLst>
                        <p:par>
                          <p:cTn id="143" fill="hold">
                            <p:stCondLst>
                              <p:cond delay="0"/>
                            </p:stCondLst>
                            <p:childTnLst>
                              <p:par>
                                <p:cTn id="144" presetID="23" presetClass="entr" presetSubtype="16"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8" restart="whenNotActive" fill="hold" evtFilter="cancelBubble" nodeType="interactiveSeq">
                <p:stCondLst>
                  <p:cond evt="onClick" delay="0">
                    <p:tgtEl>
                      <p:spTgt spid="26"/>
                    </p:tgtEl>
                  </p:cond>
                </p:stCondLst>
                <p:endSync evt="end" delay="0">
                  <p:rtn val="all"/>
                </p:endSync>
                <p:childTnLst>
                  <p:par>
                    <p:cTn id="149" fill="hold">
                      <p:stCondLst>
                        <p:cond delay="0"/>
                      </p:stCondLst>
                      <p:childTnLst>
                        <p:par>
                          <p:cTn id="150" fill="hold">
                            <p:stCondLst>
                              <p:cond delay="0"/>
                            </p:stCondLst>
                            <p:childTnLst>
                              <p:par>
                                <p:cTn id="151" presetID="23" presetClass="entr" presetSubtype="16" fill="hold" grpId="0" nodeType="click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p:cTn id="153" dur="500" fill="hold"/>
                                        <p:tgtEl>
                                          <p:spTgt spid="20"/>
                                        </p:tgtEl>
                                        <p:attrNameLst>
                                          <p:attrName>ppt_w</p:attrName>
                                        </p:attrNameLst>
                                      </p:cBhvr>
                                      <p:tavLst>
                                        <p:tav tm="0">
                                          <p:val>
                                            <p:fltVal val="0"/>
                                          </p:val>
                                        </p:tav>
                                        <p:tav tm="100000">
                                          <p:val>
                                            <p:strVal val="#ppt_w"/>
                                          </p:val>
                                        </p:tav>
                                      </p:tavLst>
                                    </p:anim>
                                    <p:anim calcmode="lin" valueType="num">
                                      <p:cBhvr>
                                        <p:cTn id="154"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7" grpId="0"/>
      <p:bldP spid="23" grpId="0" animBg="1"/>
      <p:bldP spid="25" grpId="0" animBg="1"/>
      <p:bldP spid="29" grpId="0" animBg="1"/>
      <p:bldP spid="30" grpId="0" animBg="1"/>
      <p:bldP spid="31" grpId="0" animBg="1"/>
      <p:bldP spid="32" grpId="0" animBg="1"/>
      <p:bldP spid="38" grpId="0" animBg="1"/>
      <p:bldP spid="39" grpId="0" animBg="1"/>
      <p:bldP spid="40" grpId="0" animBg="1"/>
      <p:bldP spid="18" grpId="0"/>
      <p:bldP spid="19" grpId="0" animBg="1"/>
      <p:bldP spid="20" grpId="0" animBg="1"/>
      <p:bldP spid="21" grpId="0" animBg="1"/>
      <p:bldP spid="22" grpId="0" animBg="1"/>
      <p:bldP spid="24" grpId="0" animBg="1"/>
      <p:bldP spid="26" grpId="0" animBg="1"/>
      <p:bldP spid="27" grpId="0" animBg="1"/>
      <p:bldP spid="28"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7544" y="1447800"/>
            <a:ext cx="6534755"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bn-IN" sz="3200" dirty="0" smtClean="0">
                <a:solidFill>
                  <a:prstClr val="black"/>
                </a:solidFill>
                <a:latin typeface="NikoshBAN" pitchFamily="2" charset="0"/>
                <a:cs typeface="NikoshBAN" pitchFamily="2" charset="0"/>
              </a:rPr>
              <a:t>৩</a:t>
            </a:r>
            <a:r>
              <a:rPr lang="bn-BD" sz="3200" dirty="0" smtClean="0">
                <a:solidFill>
                  <a:prstClr val="black"/>
                </a:solidFill>
                <a:latin typeface="NikoshBAN" pitchFamily="2" charset="0"/>
                <a:cs typeface="NikoshBAN" pitchFamily="2" charset="0"/>
              </a:rPr>
              <a:t>। </a:t>
            </a:r>
            <a:r>
              <a:rPr lang="bn-IN" sz="3200" b="1" dirty="0" smtClean="0">
                <a:ln w="11430">
                  <a:noFill/>
                </a:ln>
                <a:solidFill>
                  <a:prstClr val="black"/>
                </a:solidFill>
                <a:effectLst>
                  <a:outerShdw blurRad="50800" dist="39000" dir="5460000" algn="tl">
                    <a:srgbClr val="000000">
                      <a:alpha val="38000"/>
                    </a:srgbClr>
                  </a:outerShdw>
                </a:effectLst>
                <a:latin typeface="NikoshBAN" pitchFamily="2" charset="0"/>
                <a:cs typeface="NikoshBAN" pitchFamily="2" charset="0"/>
              </a:rPr>
              <a:t>ঝিঙে ফুলের কাছে মাঠি হলো - </a:t>
            </a:r>
            <a:endParaRPr lang="bn-BD" sz="3200" b="1" dirty="0">
              <a:ln w="11430">
                <a:noFill/>
              </a:ln>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Multiply 22"/>
          <p:cNvSpPr/>
          <p:nvPr/>
        </p:nvSpPr>
        <p:spPr>
          <a:xfrm>
            <a:off x="8153400" y="2390949"/>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Half Frame 24"/>
          <p:cNvSpPr/>
          <p:nvPr/>
        </p:nvSpPr>
        <p:spPr>
          <a:xfrm rot="14014148">
            <a:off x="8440802" y="3218139"/>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9" name="Rounded Rectangle 28"/>
          <p:cNvSpPr/>
          <p:nvPr/>
        </p:nvSpPr>
        <p:spPr>
          <a:xfrm>
            <a:off x="1066802" y="2286000"/>
            <a:ext cx="2811954" cy="6726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ক) </a:t>
            </a:r>
            <a:r>
              <a:rPr lang="bn-IN" sz="3200" dirty="0" smtClean="0">
                <a:solidFill>
                  <a:prstClr val="black"/>
                </a:solidFill>
                <a:latin typeface="NikoshBAN" pitchFamily="2" charset="0"/>
                <a:cs typeface="NikoshBAN" pitchFamily="2" charset="0"/>
              </a:rPr>
              <a:t>শ</a:t>
            </a:r>
            <a:r>
              <a:rPr lang="bn-IN" sz="3200" dirty="0" smtClean="0">
                <a:solidFill>
                  <a:prstClr val="black"/>
                </a:solidFill>
                <a:latin typeface="SutonnyOMJ" pitchFamily="2" charset="0"/>
                <a:cs typeface="SutonnyOMJ" pitchFamily="2" charset="0"/>
              </a:rPr>
              <a:t>ত্রু </a:t>
            </a:r>
            <a:endParaRPr lang="en-US" sz="3200" dirty="0">
              <a:solidFill>
                <a:prstClr val="black"/>
              </a:solidFill>
              <a:latin typeface="NikoshBAN" pitchFamily="2" charset="0"/>
              <a:cs typeface="NikoshBAN" pitchFamily="2" charset="0"/>
            </a:endParaRPr>
          </a:p>
        </p:txBody>
      </p:sp>
      <p:sp>
        <p:nvSpPr>
          <p:cNvPr id="30" name="Rounded Rectangle 29"/>
          <p:cNvSpPr/>
          <p:nvPr/>
        </p:nvSpPr>
        <p:spPr>
          <a:xfrm>
            <a:off x="4948517" y="2286000"/>
            <a:ext cx="2889531" cy="6726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খ)</a:t>
            </a:r>
            <a:r>
              <a:rPr lang="bn-IN" sz="3200" dirty="0" smtClean="0">
                <a:solidFill>
                  <a:prstClr val="black"/>
                </a:solidFill>
                <a:latin typeface="NikoshBAN" pitchFamily="2" charset="0"/>
                <a:cs typeface="NikoshBAN" pitchFamily="2" charset="0"/>
              </a:rPr>
              <a:t> </a:t>
            </a:r>
            <a:r>
              <a:rPr lang="bn-IN" sz="3200" b="1" dirty="0" smtClean="0">
                <a:solidFill>
                  <a:prstClr val="black"/>
                </a:solidFill>
                <a:latin typeface="NikoshBAN" pitchFamily="2" charset="0"/>
                <a:cs typeface="NikoshBAN" pitchFamily="2" charset="0"/>
              </a:rPr>
              <a:t>বাবা </a:t>
            </a:r>
            <a:r>
              <a:rPr lang="bn-IN" sz="3200" dirty="0" smtClean="0">
                <a:solidFill>
                  <a:prstClr val="black"/>
                </a:solidFill>
                <a:latin typeface="SutonnyOMJ" pitchFamily="2" charset="0"/>
                <a:cs typeface="SutonnyOMJ" pitchFamily="2" charset="0"/>
              </a:rPr>
              <a:t> </a:t>
            </a:r>
            <a:endParaRPr lang="en-US" sz="3200" dirty="0">
              <a:solidFill>
                <a:prstClr val="black"/>
              </a:solidFill>
            </a:endParaRPr>
          </a:p>
        </p:txBody>
      </p:sp>
      <p:sp>
        <p:nvSpPr>
          <p:cNvPr id="31" name="Rounded Rectangle 30"/>
          <p:cNvSpPr/>
          <p:nvPr/>
        </p:nvSpPr>
        <p:spPr>
          <a:xfrm>
            <a:off x="1089573" y="3293919"/>
            <a:ext cx="2811954" cy="6210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(গ) </a:t>
            </a:r>
            <a:r>
              <a:rPr lang="bn-IN" sz="3200" b="1" dirty="0" smtClean="0">
                <a:solidFill>
                  <a:prstClr val="black"/>
                </a:solidFill>
                <a:latin typeface="NikoshBAN" pitchFamily="2" charset="0"/>
                <a:cs typeface="NikoshBAN" pitchFamily="2" charset="0"/>
              </a:rPr>
              <a:t>সন্তান </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2" name="Rounded Rectangle 31"/>
          <p:cNvSpPr/>
          <p:nvPr/>
        </p:nvSpPr>
        <p:spPr>
          <a:xfrm>
            <a:off x="4948519" y="3293919"/>
            <a:ext cx="2913957" cy="63353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(ঘ</a:t>
            </a:r>
            <a:r>
              <a:rPr lang="bn-BD" sz="3200" b="1" dirty="0" smtClean="0">
                <a:solidFill>
                  <a:prstClr val="black"/>
                </a:solidFill>
                <a:latin typeface="NikoshBAN" pitchFamily="2" charset="0"/>
                <a:cs typeface="NikoshBAN" pitchFamily="2" charset="0"/>
              </a:rPr>
              <a:t>) </a:t>
            </a:r>
            <a:r>
              <a:rPr lang="bn-IN" sz="3200" b="1" dirty="0" smtClean="0">
                <a:solidFill>
                  <a:prstClr val="black"/>
                </a:solidFill>
                <a:latin typeface="NikoshBAN" pitchFamily="2" charset="0"/>
                <a:cs typeface="NikoshBAN" pitchFamily="2" charset="0"/>
              </a:rPr>
              <a:t>মা </a:t>
            </a:r>
            <a:endParaRPr lang="en-US" sz="3200" b="1" dirty="0">
              <a:solidFill>
                <a:prstClr val="black"/>
              </a:solidFill>
              <a:latin typeface="NikoshBAN" pitchFamily="2" charset="0"/>
              <a:cs typeface="NikoshBAN" pitchFamily="2" charset="0"/>
            </a:endParaRPr>
          </a:p>
        </p:txBody>
      </p:sp>
      <p:sp>
        <p:nvSpPr>
          <p:cNvPr id="39" name="Multiply 38"/>
          <p:cNvSpPr/>
          <p:nvPr/>
        </p:nvSpPr>
        <p:spPr>
          <a:xfrm>
            <a:off x="4186518" y="2390949"/>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Multiply 39"/>
          <p:cNvSpPr/>
          <p:nvPr/>
        </p:nvSpPr>
        <p:spPr>
          <a:xfrm>
            <a:off x="4186518" y="3293919"/>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09027" y="3914949"/>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just"/>
            <a:r>
              <a:rPr lang="bn-IN" sz="3200" dirty="0" smtClean="0">
                <a:solidFill>
                  <a:prstClr val="black"/>
                </a:solidFill>
                <a:latin typeface="NikoshBAN" pitchFamily="2" charset="0"/>
                <a:cs typeface="NikoshBAN" pitchFamily="2" charset="0"/>
              </a:rPr>
              <a:t>৪</a:t>
            </a:r>
            <a:r>
              <a:rPr lang="bn-BD" sz="3200" dirty="0" smtClean="0">
                <a:solidFill>
                  <a:prstClr val="black"/>
                </a:solidFill>
                <a:latin typeface="NikoshBAN" pitchFamily="2" charset="0"/>
                <a:cs typeface="NikoshBAN" pitchFamily="2" charset="0"/>
              </a:rPr>
              <a:t>। </a:t>
            </a:r>
            <a:r>
              <a:rPr lang="bn-BD" sz="3200" dirty="0">
                <a:ln>
                  <a:solidFill>
                    <a:schemeClr val="tx1"/>
                  </a:solidFill>
                </a:ln>
                <a:solidFill>
                  <a:schemeClr val="tx1"/>
                </a:solidFill>
                <a:latin typeface="NikoshBAN" pitchFamily="2" charset="0"/>
                <a:cs typeface="NikoshBAN" pitchFamily="2" charset="0"/>
              </a:rPr>
              <a:t>পউষের বেলাশেষে ঝিঙে ফুল কোন বেশে আসে?</a:t>
            </a:r>
          </a:p>
        </p:txBody>
      </p:sp>
      <p:sp>
        <p:nvSpPr>
          <p:cNvPr id="19" name="Multiply 18"/>
          <p:cNvSpPr/>
          <p:nvPr/>
        </p:nvSpPr>
        <p:spPr>
          <a:xfrm>
            <a:off x="8189876" y="554369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Half Frame 19"/>
          <p:cNvSpPr/>
          <p:nvPr/>
        </p:nvSpPr>
        <p:spPr>
          <a:xfrm rot="14014148">
            <a:off x="8349937" y="4641583"/>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Rounded Rectangle 20"/>
          <p:cNvSpPr/>
          <p:nvPr/>
        </p:nvSpPr>
        <p:spPr>
          <a:xfrm>
            <a:off x="1043316" y="4686574"/>
            <a:ext cx="2857501"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ক)  </a:t>
            </a:r>
            <a:r>
              <a:rPr lang="bn-IN" sz="3200" b="1" dirty="0" smtClean="0">
                <a:solidFill>
                  <a:prstClr val="black"/>
                </a:solidFill>
                <a:latin typeface="NikoshBAN" pitchFamily="2" charset="0"/>
                <a:cs typeface="NikoshBAN" pitchFamily="2" charset="0"/>
              </a:rPr>
              <a:t>স্বর্ণালী </a:t>
            </a:r>
            <a:endParaRPr lang="en-US" sz="3200" b="1" dirty="0">
              <a:solidFill>
                <a:prstClr val="black"/>
              </a:solidFill>
            </a:endParaRPr>
          </a:p>
        </p:txBody>
      </p:sp>
      <p:sp>
        <p:nvSpPr>
          <p:cNvPr id="22" name="Rounded Rectangle 21"/>
          <p:cNvSpPr/>
          <p:nvPr/>
        </p:nvSpPr>
        <p:spPr>
          <a:xfrm>
            <a:off x="4918339" y="5545935"/>
            <a:ext cx="2930261" cy="5904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(ঘ)    </a:t>
            </a:r>
            <a:r>
              <a:rPr lang="bn-IN" sz="3200" b="1" dirty="0" smtClean="0">
                <a:solidFill>
                  <a:prstClr val="black"/>
                </a:solidFill>
                <a:latin typeface="NikoshBAN" pitchFamily="2" charset="0"/>
                <a:cs typeface="NikoshBAN" pitchFamily="2" charset="0"/>
              </a:rPr>
              <a:t>সবুজ</a:t>
            </a:r>
            <a:r>
              <a:rPr lang="bn-IN" sz="3200" dirty="0" smtClean="0">
                <a:solidFill>
                  <a:prstClr val="black"/>
                </a:solidFill>
                <a:latin typeface="NikoshBAN" pitchFamily="2" charset="0"/>
                <a:cs typeface="NikoshBAN" pitchFamily="2" charset="0"/>
              </a:rPr>
              <a:t> </a:t>
            </a:r>
            <a:endParaRPr lang="en-US" sz="3200" dirty="0">
              <a:solidFill>
                <a:prstClr val="black"/>
              </a:solidFill>
            </a:endParaRPr>
          </a:p>
        </p:txBody>
      </p:sp>
      <p:sp>
        <p:nvSpPr>
          <p:cNvPr id="24" name="Rounded Rectangle 23"/>
          <p:cNvSpPr/>
          <p:nvPr/>
        </p:nvSpPr>
        <p:spPr>
          <a:xfrm>
            <a:off x="1028449" y="5585460"/>
            <a:ext cx="2857501" cy="5867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(গ) </a:t>
            </a:r>
            <a:r>
              <a:rPr lang="bn-IN" sz="3200" b="1" dirty="0" smtClean="0">
                <a:ln w="11430"/>
                <a:solidFill>
                  <a:prstClr val="black"/>
                </a:solidFill>
                <a:latin typeface="NikoshBAN" pitchFamily="2" charset="0"/>
                <a:cs typeface="NikoshBAN" pitchFamily="2" charset="0"/>
              </a:rPr>
              <a:t>শ্যামলী </a:t>
            </a:r>
            <a:endParaRPr lang="en-US" sz="3200" b="1" dirty="0" smtClean="0">
              <a:solidFill>
                <a:prstClr val="black"/>
              </a:solidFill>
            </a:endParaRPr>
          </a:p>
        </p:txBody>
      </p:sp>
      <p:sp>
        <p:nvSpPr>
          <p:cNvPr id="26" name="Rounded Rectangle 25"/>
          <p:cNvSpPr/>
          <p:nvPr/>
        </p:nvSpPr>
        <p:spPr>
          <a:xfrm>
            <a:off x="4954467" y="4648200"/>
            <a:ext cx="2860098" cy="6162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(খ</a:t>
            </a:r>
            <a:r>
              <a:rPr lang="bn-BD" sz="3200" b="1" dirty="0" smtClean="0">
                <a:solidFill>
                  <a:prstClr val="black"/>
                </a:solidFill>
                <a:latin typeface="NikoshBAN" pitchFamily="2" charset="0"/>
                <a:cs typeface="NikoshBAN" pitchFamily="2" charset="0"/>
              </a:rPr>
              <a:t>) </a:t>
            </a:r>
            <a:r>
              <a:rPr lang="bn-IN" sz="3200" b="1" dirty="0" smtClean="0">
                <a:solidFill>
                  <a:prstClr val="black"/>
                </a:solidFill>
                <a:latin typeface="NikoshBAN" pitchFamily="2" charset="0"/>
                <a:cs typeface="NikoshBAN" pitchFamily="2" charset="0"/>
              </a:rPr>
              <a:t>ফিরোজিয়া   </a:t>
            </a:r>
            <a:r>
              <a:rPr lang="bn-BD" sz="3200" b="1" dirty="0" smtClean="0">
                <a:solidFill>
                  <a:prstClr val="black"/>
                </a:solidFill>
                <a:latin typeface="NikoshBAN" pitchFamily="2" charset="0"/>
                <a:cs typeface="NikoshBAN" pitchFamily="2" charset="0"/>
              </a:rPr>
              <a:t> </a:t>
            </a:r>
            <a:endParaRPr lang="en-US" sz="3200" b="1" dirty="0">
              <a:solidFill>
                <a:prstClr val="black"/>
              </a:solidFill>
              <a:latin typeface="NikoshBAN" pitchFamily="2" charset="0"/>
              <a:cs typeface="NikoshBAN" pitchFamily="2" charset="0"/>
            </a:endParaRPr>
          </a:p>
        </p:txBody>
      </p:sp>
      <p:sp>
        <p:nvSpPr>
          <p:cNvPr id="27" name="Multiply 26"/>
          <p:cNvSpPr/>
          <p:nvPr/>
        </p:nvSpPr>
        <p:spPr>
          <a:xfrm>
            <a:off x="4214227" y="4728484"/>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Multiply 27"/>
          <p:cNvSpPr/>
          <p:nvPr/>
        </p:nvSpPr>
        <p:spPr>
          <a:xfrm>
            <a:off x="4264740" y="541020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705601" y="228600"/>
            <a:ext cx="1544660" cy="1295400"/>
          </a:xfrm>
          <a:prstGeom prst="ellipse">
            <a:avLst/>
          </a:prstGeom>
          <a:blipFill>
            <a:blip r:embed="rId3"/>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b="1" dirty="0" smtClean="0">
                <a:solidFill>
                  <a:prstClr val="black"/>
                </a:solidFill>
                <a:latin typeface="NikoshBAN" pitchFamily="2" charset="0"/>
                <a:cs typeface="NikoshBAN" pitchFamily="2" charset="0"/>
              </a:rPr>
              <a:t>সঠিক উত্তরের জন্য অপশনে ক্লিক করুন </a:t>
            </a:r>
            <a:endParaRPr lang="en-US" b="1" dirty="0">
              <a:solidFill>
                <a:prstClr val="black"/>
              </a:solidFill>
              <a:latin typeface="NikoshBAN" pitchFamily="2" charset="0"/>
              <a:cs typeface="NikoshBAN" pitchFamily="2" charset="0"/>
            </a:endParaRPr>
          </a:p>
        </p:txBody>
      </p:sp>
      <p:sp>
        <p:nvSpPr>
          <p:cNvPr id="43" name="Up Ribbon 42"/>
          <p:cNvSpPr/>
          <p:nvPr/>
        </p:nvSpPr>
        <p:spPr>
          <a:xfrm>
            <a:off x="2152141" y="605767"/>
            <a:ext cx="4124171" cy="918233"/>
          </a:xfrm>
          <a:prstGeom prst="ribbon2">
            <a:avLst/>
          </a:prstGeom>
          <a:noFill/>
          <a:ln>
            <a:noFill/>
          </a:ln>
        </p:spPr>
        <p:style>
          <a:lnRef idx="1">
            <a:schemeClr val="accent4"/>
          </a:lnRef>
          <a:fillRef idx="2">
            <a:schemeClr val="accent4"/>
          </a:fillRef>
          <a:effectRef idx="1">
            <a:schemeClr val="accent4"/>
          </a:effectRef>
          <a:fontRef idx="minor">
            <a:schemeClr val="dk1"/>
          </a:fontRef>
        </p:style>
        <p:txBody>
          <a:bodyPr wrap="square" lIns="91410" tIns="45705" rIns="91410" bIns="45705">
            <a:spAutoFit/>
          </a:bodyPr>
          <a:lstStyle/>
          <a:p>
            <a:pPr algn="ctr">
              <a:defRPr/>
            </a:pPr>
            <a:r>
              <a:rPr lang="bn-BD" sz="44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4400" kern="0" dirty="0">
              <a:solidFill>
                <a:prstClr val="black"/>
              </a:solidFill>
            </a:endParaRPr>
          </a:p>
        </p:txBody>
      </p:sp>
    </p:spTree>
    <p:extLst>
      <p:ext uri="{BB962C8B-B14F-4D97-AF65-F5344CB8AC3E}">
        <p14:creationId xmlns:p14="http://schemas.microsoft.com/office/powerpoint/2010/main" val="377325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3"/>
                                        </p:tgtEl>
                                        <p:attrNameLst>
                                          <p:attrName>style.color</p:attrName>
                                        </p:attrNameLst>
                                      </p:cBhvr>
                                      <p:by>
                                        <p:hsl h="7200000" s="0" l="0"/>
                                      </p:by>
                                    </p:animClr>
                                    <p:animClr clrSpc="hsl" dir="cw">
                                      <p:cBhvr>
                                        <p:cTn id="7" dur="500" fill="hold"/>
                                        <p:tgtEl>
                                          <p:spTgt spid="43"/>
                                        </p:tgtEl>
                                        <p:attrNameLst>
                                          <p:attrName>fillcolor</p:attrName>
                                        </p:attrNameLst>
                                      </p:cBhvr>
                                      <p:by>
                                        <p:hsl h="7200000" s="0" l="0"/>
                                      </p:by>
                                    </p:animClr>
                                    <p:animClr clrSpc="hsl" dir="cw">
                                      <p:cBhvr>
                                        <p:cTn id="8" dur="500" fill="hold"/>
                                        <p:tgtEl>
                                          <p:spTgt spid="43"/>
                                        </p:tgtEl>
                                        <p:attrNameLst>
                                          <p:attrName>stroke.color</p:attrName>
                                        </p:attrNameLst>
                                      </p:cBhvr>
                                      <p:by>
                                        <p:hsl h="7200000" s="0" l="0"/>
                                      </p:by>
                                    </p:animClr>
                                    <p:set>
                                      <p:cBhvr>
                                        <p:cTn id="9" dur="500" fill="hold"/>
                                        <p:tgtEl>
                                          <p:spTgt spid="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fltVal val="0"/>
                                          </p:val>
                                        </p:tav>
                                        <p:tav tm="100000">
                                          <p:val>
                                            <p:strVal val="#ppt_w"/>
                                          </p:val>
                                        </p:tav>
                                      </p:tavLst>
                                    </p:anim>
                                    <p:anim calcmode="lin" valueType="num">
                                      <p:cBhvr>
                                        <p:cTn id="23" dur="1000" fill="hold"/>
                                        <p:tgtEl>
                                          <p:spTgt spid="29"/>
                                        </p:tgtEl>
                                        <p:attrNameLst>
                                          <p:attrName>ppt_h</p:attrName>
                                        </p:attrNameLst>
                                      </p:cBhvr>
                                      <p:tavLst>
                                        <p:tav tm="0">
                                          <p:val>
                                            <p:fltVal val="0"/>
                                          </p:val>
                                        </p:tav>
                                        <p:tav tm="100000">
                                          <p:val>
                                            <p:strVal val="#ppt_h"/>
                                          </p:val>
                                        </p:tav>
                                      </p:tavLst>
                                    </p:anim>
                                    <p:anim calcmode="lin" valueType="num">
                                      <p:cBhvr>
                                        <p:cTn id="24" dur="1000" fill="hold"/>
                                        <p:tgtEl>
                                          <p:spTgt spid="29"/>
                                        </p:tgtEl>
                                        <p:attrNameLst>
                                          <p:attrName>style.rotation</p:attrName>
                                        </p:attrNameLst>
                                      </p:cBhvr>
                                      <p:tavLst>
                                        <p:tav tm="0">
                                          <p:val>
                                            <p:fltVal val="90"/>
                                          </p:val>
                                        </p:tav>
                                        <p:tav tm="100000">
                                          <p:val>
                                            <p:fltVal val="0"/>
                                          </p:val>
                                        </p:tav>
                                      </p:tavLst>
                                    </p:anim>
                                    <p:animEffect transition="in" filter="fade">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1000" fill="hold"/>
                                        <p:tgtEl>
                                          <p:spTgt spid="30"/>
                                        </p:tgtEl>
                                        <p:attrNameLst>
                                          <p:attrName>ppt_w</p:attrName>
                                        </p:attrNameLst>
                                      </p:cBhvr>
                                      <p:tavLst>
                                        <p:tav tm="0">
                                          <p:val>
                                            <p:fltVal val="0"/>
                                          </p:val>
                                        </p:tav>
                                        <p:tav tm="100000">
                                          <p:val>
                                            <p:strVal val="#ppt_w"/>
                                          </p:val>
                                        </p:tav>
                                      </p:tavLst>
                                    </p:anim>
                                    <p:anim calcmode="lin" valueType="num">
                                      <p:cBhvr>
                                        <p:cTn id="31" dur="1000" fill="hold"/>
                                        <p:tgtEl>
                                          <p:spTgt spid="30"/>
                                        </p:tgtEl>
                                        <p:attrNameLst>
                                          <p:attrName>ppt_h</p:attrName>
                                        </p:attrNameLst>
                                      </p:cBhvr>
                                      <p:tavLst>
                                        <p:tav tm="0">
                                          <p:val>
                                            <p:fltVal val="0"/>
                                          </p:val>
                                        </p:tav>
                                        <p:tav tm="100000">
                                          <p:val>
                                            <p:strVal val="#ppt_h"/>
                                          </p:val>
                                        </p:tav>
                                      </p:tavLst>
                                    </p:anim>
                                    <p:anim calcmode="lin" valueType="num">
                                      <p:cBhvr>
                                        <p:cTn id="32" dur="1000" fill="hold"/>
                                        <p:tgtEl>
                                          <p:spTgt spid="30"/>
                                        </p:tgtEl>
                                        <p:attrNameLst>
                                          <p:attrName>style.rotation</p:attrName>
                                        </p:attrNameLst>
                                      </p:cBhvr>
                                      <p:tavLst>
                                        <p:tav tm="0">
                                          <p:val>
                                            <p:fltVal val="90"/>
                                          </p:val>
                                        </p:tav>
                                        <p:tav tm="100000">
                                          <p:val>
                                            <p:fltVal val="0"/>
                                          </p:val>
                                        </p:tav>
                                      </p:tavLst>
                                    </p:anim>
                                    <p:animEffect transition="in" filter="fade">
                                      <p:cBhvr>
                                        <p:cTn id="33" dur="1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000" fill="hold"/>
                                        <p:tgtEl>
                                          <p:spTgt spid="31"/>
                                        </p:tgtEl>
                                        <p:attrNameLst>
                                          <p:attrName>ppt_w</p:attrName>
                                        </p:attrNameLst>
                                      </p:cBhvr>
                                      <p:tavLst>
                                        <p:tav tm="0">
                                          <p:val>
                                            <p:fltVal val="0"/>
                                          </p:val>
                                        </p:tav>
                                        <p:tav tm="100000">
                                          <p:val>
                                            <p:strVal val="#ppt_w"/>
                                          </p:val>
                                        </p:tav>
                                      </p:tavLst>
                                    </p:anim>
                                    <p:anim calcmode="lin" valueType="num">
                                      <p:cBhvr>
                                        <p:cTn id="39" dur="1000" fill="hold"/>
                                        <p:tgtEl>
                                          <p:spTgt spid="31"/>
                                        </p:tgtEl>
                                        <p:attrNameLst>
                                          <p:attrName>ppt_h</p:attrName>
                                        </p:attrNameLst>
                                      </p:cBhvr>
                                      <p:tavLst>
                                        <p:tav tm="0">
                                          <p:val>
                                            <p:fltVal val="0"/>
                                          </p:val>
                                        </p:tav>
                                        <p:tav tm="100000">
                                          <p:val>
                                            <p:strVal val="#ppt_h"/>
                                          </p:val>
                                        </p:tav>
                                      </p:tavLst>
                                    </p:anim>
                                    <p:anim calcmode="lin" valueType="num">
                                      <p:cBhvr>
                                        <p:cTn id="40" dur="1000" fill="hold"/>
                                        <p:tgtEl>
                                          <p:spTgt spid="31"/>
                                        </p:tgtEl>
                                        <p:attrNameLst>
                                          <p:attrName>style.rotation</p:attrName>
                                        </p:attrNameLst>
                                      </p:cBhvr>
                                      <p:tavLst>
                                        <p:tav tm="0">
                                          <p:val>
                                            <p:fltVal val="90"/>
                                          </p:val>
                                        </p:tav>
                                        <p:tav tm="100000">
                                          <p:val>
                                            <p:fltVal val="0"/>
                                          </p:val>
                                        </p:tav>
                                      </p:tavLst>
                                    </p:anim>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 calcmode="lin" valueType="num">
                                      <p:cBhvr>
                                        <p:cTn id="48" dur="1000" fill="hold"/>
                                        <p:tgtEl>
                                          <p:spTgt spid="32"/>
                                        </p:tgtEl>
                                        <p:attrNameLst>
                                          <p:attrName>style.rotation</p:attrName>
                                        </p:attrNameLst>
                                      </p:cBhvr>
                                      <p:tavLst>
                                        <p:tav tm="0">
                                          <p:val>
                                            <p:fltVal val="90"/>
                                          </p:val>
                                        </p:tav>
                                        <p:tav tm="100000">
                                          <p:val>
                                            <p:fltVal val="0"/>
                                          </p:val>
                                        </p:tav>
                                      </p:tavLst>
                                    </p:anim>
                                    <p:animEffect transition="in" filter="fade">
                                      <p:cBhvr>
                                        <p:cTn id="49" dur="1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1000" fill="hold"/>
                                        <p:tgtEl>
                                          <p:spTgt spid="21"/>
                                        </p:tgtEl>
                                        <p:attrNameLst>
                                          <p:attrName>ppt_w</p:attrName>
                                        </p:attrNameLst>
                                      </p:cBhvr>
                                      <p:tavLst>
                                        <p:tav tm="0">
                                          <p:val>
                                            <p:fltVal val="0"/>
                                          </p:val>
                                        </p:tav>
                                        <p:tav tm="100000">
                                          <p:val>
                                            <p:strVal val="#ppt_w"/>
                                          </p:val>
                                        </p:tav>
                                      </p:tavLst>
                                    </p:anim>
                                    <p:anim calcmode="lin" valueType="num">
                                      <p:cBhvr>
                                        <p:cTn id="63" dur="1000" fill="hold"/>
                                        <p:tgtEl>
                                          <p:spTgt spid="21"/>
                                        </p:tgtEl>
                                        <p:attrNameLst>
                                          <p:attrName>ppt_h</p:attrName>
                                        </p:attrNameLst>
                                      </p:cBhvr>
                                      <p:tavLst>
                                        <p:tav tm="0">
                                          <p:val>
                                            <p:fltVal val="0"/>
                                          </p:val>
                                        </p:tav>
                                        <p:tav tm="100000">
                                          <p:val>
                                            <p:strVal val="#ppt_h"/>
                                          </p:val>
                                        </p:tav>
                                      </p:tavLst>
                                    </p:anim>
                                    <p:anim calcmode="lin" valueType="num">
                                      <p:cBhvr>
                                        <p:cTn id="64" dur="1000" fill="hold"/>
                                        <p:tgtEl>
                                          <p:spTgt spid="21"/>
                                        </p:tgtEl>
                                        <p:attrNameLst>
                                          <p:attrName>style.rotation</p:attrName>
                                        </p:attrNameLst>
                                      </p:cBhvr>
                                      <p:tavLst>
                                        <p:tav tm="0">
                                          <p:val>
                                            <p:fltVal val="90"/>
                                          </p:val>
                                        </p:tav>
                                        <p:tav tm="100000">
                                          <p:val>
                                            <p:fltVal val="0"/>
                                          </p:val>
                                        </p:tav>
                                      </p:tavLst>
                                    </p:anim>
                                    <p:animEffect transition="in" filter="fade">
                                      <p:cBhvr>
                                        <p:cTn id="65" dur="1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ppt_w</p:attrName>
                                        </p:attrNameLst>
                                      </p:cBhvr>
                                      <p:tavLst>
                                        <p:tav tm="0">
                                          <p:val>
                                            <p:fltVal val="0"/>
                                          </p:val>
                                        </p:tav>
                                        <p:tav tm="100000">
                                          <p:val>
                                            <p:strVal val="#ppt_w"/>
                                          </p:val>
                                        </p:tav>
                                      </p:tavLst>
                                    </p:anim>
                                    <p:anim calcmode="lin" valueType="num">
                                      <p:cBhvr>
                                        <p:cTn id="71" dur="1000" fill="hold"/>
                                        <p:tgtEl>
                                          <p:spTgt spid="26"/>
                                        </p:tgtEl>
                                        <p:attrNameLst>
                                          <p:attrName>ppt_h</p:attrName>
                                        </p:attrNameLst>
                                      </p:cBhvr>
                                      <p:tavLst>
                                        <p:tav tm="0">
                                          <p:val>
                                            <p:fltVal val="0"/>
                                          </p:val>
                                        </p:tav>
                                        <p:tav tm="100000">
                                          <p:val>
                                            <p:strVal val="#ppt_h"/>
                                          </p:val>
                                        </p:tav>
                                      </p:tavLst>
                                    </p:anim>
                                    <p:anim calcmode="lin" valueType="num">
                                      <p:cBhvr>
                                        <p:cTn id="72" dur="1000" fill="hold"/>
                                        <p:tgtEl>
                                          <p:spTgt spid="26"/>
                                        </p:tgtEl>
                                        <p:attrNameLst>
                                          <p:attrName>style.rotation</p:attrName>
                                        </p:attrNameLst>
                                      </p:cBhvr>
                                      <p:tavLst>
                                        <p:tav tm="0">
                                          <p:val>
                                            <p:fltVal val="90"/>
                                          </p:val>
                                        </p:tav>
                                        <p:tav tm="100000">
                                          <p:val>
                                            <p:fltVal val="0"/>
                                          </p:val>
                                        </p:tav>
                                      </p:tavLst>
                                    </p:anim>
                                    <p:animEffect transition="in" filter="fade">
                                      <p:cBhvr>
                                        <p:cTn id="73" dur="10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ppt_w</p:attrName>
                                        </p:attrNameLst>
                                      </p:cBhvr>
                                      <p:tavLst>
                                        <p:tav tm="0">
                                          <p:val>
                                            <p:fltVal val="0"/>
                                          </p:val>
                                        </p:tav>
                                        <p:tav tm="100000">
                                          <p:val>
                                            <p:strVal val="#ppt_w"/>
                                          </p:val>
                                        </p:tav>
                                      </p:tavLst>
                                    </p:anim>
                                    <p:anim calcmode="lin" valueType="num">
                                      <p:cBhvr>
                                        <p:cTn id="79" dur="1000" fill="hold"/>
                                        <p:tgtEl>
                                          <p:spTgt spid="24"/>
                                        </p:tgtEl>
                                        <p:attrNameLst>
                                          <p:attrName>ppt_h</p:attrName>
                                        </p:attrNameLst>
                                      </p:cBhvr>
                                      <p:tavLst>
                                        <p:tav tm="0">
                                          <p:val>
                                            <p:fltVal val="0"/>
                                          </p:val>
                                        </p:tav>
                                        <p:tav tm="100000">
                                          <p:val>
                                            <p:strVal val="#ppt_h"/>
                                          </p:val>
                                        </p:tav>
                                      </p:tavLst>
                                    </p:anim>
                                    <p:anim calcmode="lin" valueType="num">
                                      <p:cBhvr>
                                        <p:cTn id="80" dur="1000" fill="hold"/>
                                        <p:tgtEl>
                                          <p:spTgt spid="24"/>
                                        </p:tgtEl>
                                        <p:attrNameLst>
                                          <p:attrName>style.rotation</p:attrName>
                                        </p:attrNameLst>
                                      </p:cBhvr>
                                      <p:tavLst>
                                        <p:tav tm="0">
                                          <p:val>
                                            <p:fltVal val="90"/>
                                          </p:val>
                                        </p:tav>
                                        <p:tav tm="100000">
                                          <p:val>
                                            <p:fltVal val="0"/>
                                          </p:val>
                                        </p:tav>
                                      </p:tavLst>
                                    </p:anim>
                                    <p:animEffect transition="in" filter="fade">
                                      <p:cBhvr>
                                        <p:cTn id="81" dur="10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fltVal val="0"/>
                                          </p:val>
                                        </p:tav>
                                        <p:tav tm="100000">
                                          <p:val>
                                            <p:strVal val="#ppt_w"/>
                                          </p:val>
                                        </p:tav>
                                      </p:tavLst>
                                    </p:anim>
                                    <p:anim calcmode="lin" valueType="num">
                                      <p:cBhvr>
                                        <p:cTn id="87" dur="1000" fill="hold"/>
                                        <p:tgtEl>
                                          <p:spTgt spid="22"/>
                                        </p:tgtEl>
                                        <p:attrNameLst>
                                          <p:attrName>ppt_h</p:attrName>
                                        </p:attrNameLst>
                                      </p:cBhvr>
                                      <p:tavLst>
                                        <p:tav tm="0">
                                          <p:val>
                                            <p:fltVal val="0"/>
                                          </p:val>
                                        </p:tav>
                                        <p:tav tm="100000">
                                          <p:val>
                                            <p:strVal val="#ppt_h"/>
                                          </p:val>
                                        </p:tav>
                                      </p:tavLst>
                                    </p:anim>
                                    <p:anim calcmode="lin" valueType="num">
                                      <p:cBhvr>
                                        <p:cTn id="88" dur="1000" fill="hold"/>
                                        <p:tgtEl>
                                          <p:spTgt spid="22"/>
                                        </p:tgtEl>
                                        <p:attrNameLst>
                                          <p:attrName>style.rotation</p:attrName>
                                        </p:attrNameLst>
                                      </p:cBhvr>
                                      <p:tavLst>
                                        <p:tav tm="0">
                                          <p:val>
                                            <p:fltVal val="90"/>
                                          </p:val>
                                        </p:tav>
                                        <p:tav tm="100000">
                                          <p:val>
                                            <p:fltVal val="0"/>
                                          </p:val>
                                        </p:tav>
                                      </p:tavLst>
                                    </p:anim>
                                    <p:animEffect transition="in" filter="fade">
                                      <p:cBhvr>
                                        <p:cTn id="8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29"/>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7" restart="whenNotActive" fill="hold" evtFilter="cancelBubble" nodeType="interactiveSeq">
                <p:stCondLst>
                  <p:cond evt="onClick" delay="0">
                    <p:tgtEl>
                      <p:spTgt spid="30"/>
                    </p:tgtEl>
                  </p:cond>
                </p:stCondLst>
                <p:endSync evt="end" delay="0">
                  <p:rtn val="all"/>
                </p:endSync>
                <p:childTnLst>
                  <p:par>
                    <p:cTn id="98" fill="hold">
                      <p:stCondLst>
                        <p:cond delay="0"/>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500" fill="hold"/>
                                        <p:tgtEl>
                                          <p:spTgt spid="23"/>
                                        </p:tgtEl>
                                        <p:attrNameLst>
                                          <p:attrName>ppt_w</p:attrName>
                                        </p:attrNameLst>
                                      </p:cBhvr>
                                      <p:tavLst>
                                        <p:tav tm="0">
                                          <p:val>
                                            <p:fltVal val="0"/>
                                          </p:val>
                                        </p:tav>
                                        <p:tav tm="100000">
                                          <p:val>
                                            <p:strVal val="#ppt_w"/>
                                          </p:val>
                                        </p:tav>
                                      </p:tavLst>
                                    </p:anim>
                                    <p:anim calcmode="lin" valueType="num">
                                      <p:cBhvr>
                                        <p:cTn id="10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04" restart="whenNotActive" fill="hold" evtFilter="cancelBubble" nodeType="interactiveSeq">
                <p:stCondLst>
                  <p:cond evt="onClick" delay="0">
                    <p:tgtEl>
                      <p:spTgt spid="31"/>
                    </p:tgtEl>
                  </p:cond>
                </p:stCondLst>
                <p:endSync evt="end" delay="0">
                  <p:rtn val="all"/>
                </p:endSync>
                <p:childTnLst>
                  <p:par>
                    <p:cTn id="105" fill="hold">
                      <p:stCondLst>
                        <p:cond delay="0"/>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500" fill="hold"/>
                                        <p:tgtEl>
                                          <p:spTgt spid="40"/>
                                        </p:tgtEl>
                                        <p:attrNameLst>
                                          <p:attrName>ppt_w</p:attrName>
                                        </p:attrNameLst>
                                      </p:cBhvr>
                                      <p:tavLst>
                                        <p:tav tm="0">
                                          <p:val>
                                            <p:fltVal val="0"/>
                                          </p:val>
                                        </p:tav>
                                        <p:tav tm="100000">
                                          <p:val>
                                            <p:strVal val="#ppt_w"/>
                                          </p:val>
                                        </p:tav>
                                      </p:tavLst>
                                    </p:anim>
                                    <p:anim calcmode="lin" valueType="num">
                                      <p:cBhvr>
                                        <p:cTn id="110"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111" restart="whenNotActive" fill="hold" evtFilter="cancelBubble" nodeType="interactiveSeq">
                <p:stCondLst>
                  <p:cond evt="onClick" delay="0">
                    <p:tgtEl>
                      <p:spTgt spid="32"/>
                    </p:tgtEl>
                  </p:cond>
                </p:stCondLst>
                <p:endSync evt="end" delay="0">
                  <p:rtn val="all"/>
                </p:endSync>
                <p:childTnLst>
                  <p:par>
                    <p:cTn id="112" fill="hold">
                      <p:stCondLst>
                        <p:cond delay="0"/>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500" fill="hold"/>
                                        <p:tgtEl>
                                          <p:spTgt spid="25"/>
                                        </p:tgtEl>
                                        <p:attrNameLst>
                                          <p:attrName>ppt_w</p:attrName>
                                        </p:attrNameLst>
                                      </p:cBhvr>
                                      <p:tavLst>
                                        <p:tav tm="0">
                                          <p:val>
                                            <p:fltVal val="0"/>
                                          </p:val>
                                        </p:tav>
                                        <p:tav tm="100000">
                                          <p:val>
                                            <p:strVal val="#ppt_w"/>
                                          </p:val>
                                        </p:tav>
                                      </p:tavLst>
                                    </p:anim>
                                    <p:anim calcmode="lin" valueType="num">
                                      <p:cBhvr>
                                        <p:cTn id="11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seq concurrent="1" nextAc="seek">
              <p:cTn id="118" restart="whenNotActive" fill="hold" evtFilter="cancelBubble" nodeType="interactiveSeq">
                <p:stCondLst>
                  <p:cond evt="onClick" delay="0">
                    <p:tgtEl>
                      <p:spTgt spid="21"/>
                    </p:tgtEl>
                  </p:cond>
                </p:stCondLst>
                <p:endSync evt="end" delay="0">
                  <p:rtn val="all"/>
                </p:endSync>
                <p:childTnLst>
                  <p:par>
                    <p:cTn id="119" fill="hold">
                      <p:stCondLst>
                        <p:cond delay="0"/>
                      </p:stCondLst>
                      <p:childTnLst>
                        <p:par>
                          <p:cTn id="120" fill="hold">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p:cTn id="123" dur="500" fill="hold"/>
                                        <p:tgtEl>
                                          <p:spTgt spid="27"/>
                                        </p:tgtEl>
                                        <p:attrNameLst>
                                          <p:attrName>ppt_w</p:attrName>
                                        </p:attrNameLst>
                                      </p:cBhvr>
                                      <p:tavLst>
                                        <p:tav tm="0">
                                          <p:val>
                                            <p:fltVal val="0"/>
                                          </p:val>
                                        </p:tav>
                                        <p:tav tm="100000">
                                          <p:val>
                                            <p:strVal val="#ppt_w"/>
                                          </p:val>
                                        </p:tav>
                                      </p:tavLst>
                                    </p:anim>
                                    <p:anim calcmode="lin" valueType="num">
                                      <p:cBhvr>
                                        <p:cTn id="124"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25" restart="whenNotActive" fill="hold" evtFilter="cancelBubble" nodeType="interactiveSeq">
                <p:stCondLst>
                  <p:cond evt="onClick" delay="0">
                    <p:tgtEl>
                      <p:spTgt spid="22"/>
                    </p:tgtEl>
                  </p:cond>
                </p:stCondLst>
                <p:endSync evt="end" delay="0">
                  <p:rtn val="all"/>
                </p:endSync>
                <p:childTnLst>
                  <p:par>
                    <p:cTn id="126" fill="hold">
                      <p:stCondLst>
                        <p:cond delay="0"/>
                      </p:stCondLst>
                      <p:childTnLst>
                        <p:par>
                          <p:cTn id="127" fill="hold">
                            <p:stCondLst>
                              <p:cond delay="0"/>
                            </p:stCondLst>
                            <p:childTnLst>
                              <p:par>
                                <p:cTn id="128" presetID="23" presetClass="entr" presetSubtype="16" fill="hold" grpId="0" nodeType="clickEffect">
                                  <p:stCondLst>
                                    <p:cond delay="0"/>
                                  </p:stCondLst>
                                  <p:childTnLst>
                                    <p:set>
                                      <p:cBhvr>
                                        <p:cTn id="129" dur="1" fill="hold">
                                          <p:stCondLst>
                                            <p:cond delay="0"/>
                                          </p:stCondLst>
                                        </p:cTn>
                                        <p:tgtEl>
                                          <p:spTgt spid="19"/>
                                        </p:tgtEl>
                                        <p:attrNameLst>
                                          <p:attrName>style.visibility</p:attrName>
                                        </p:attrNameLst>
                                      </p:cBhvr>
                                      <p:to>
                                        <p:strVal val="visible"/>
                                      </p:to>
                                    </p:set>
                                    <p:anim calcmode="lin" valueType="num">
                                      <p:cBhvr>
                                        <p:cTn id="130" dur="500" fill="hold"/>
                                        <p:tgtEl>
                                          <p:spTgt spid="19"/>
                                        </p:tgtEl>
                                        <p:attrNameLst>
                                          <p:attrName>ppt_w</p:attrName>
                                        </p:attrNameLst>
                                      </p:cBhvr>
                                      <p:tavLst>
                                        <p:tav tm="0">
                                          <p:val>
                                            <p:fltVal val="0"/>
                                          </p:val>
                                        </p:tav>
                                        <p:tav tm="100000">
                                          <p:val>
                                            <p:strVal val="#ppt_w"/>
                                          </p:val>
                                        </p:tav>
                                      </p:tavLst>
                                    </p:anim>
                                    <p:anim calcmode="lin" valueType="num">
                                      <p:cBhvr>
                                        <p:cTn id="131"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4"/>
                    </p:tgtEl>
                  </p:cond>
                </p:stCondLst>
                <p:endSync evt="end" delay="0">
                  <p:rtn val="all"/>
                </p:endSync>
                <p:childTnLst>
                  <p:par>
                    <p:cTn id="133" fill="hold">
                      <p:stCondLst>
                        <p:cond delay="0"/>
                      </p:stCondLst>
                      <p:childTnLst>
                        <p:par>
                          <p:cTn id="134" fill="hold">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p:cTn id="137" dur="500" fill="hold"/>
                                        <p:tgtEl>
                                          <p:spTgt spid="28"/>
                                        </p:tgtEl>
                                        <p:attrNameLst>
                                          <p:attrName>ppt_w</p:attrName>
                                        </p:attrNameLst>
                                      </p:cBhvr>
                                      <p:tavLst>
                                        <p:tav tm="0">
                                          <p:val>
                                            <p:fltVal val="0"/>
                                          </p:val>
                                        </p:tav>
                                        <p:tav tm="100000">
                                          <p:val>
                                            <p:strVal val="#ppt_w"/>
                                          </p:val>
                                        </p:tav>
                                      </p:tavLst>
                                    </p:anim>
                                    <p:anim calcmode="lin" valueType="num">
                                      <p:cBhvr>
                                        <p:cTn id="13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4"/>
                  </p:tgtEl>
                </p:cond>
              </p:nextCondLst>
            </p:seq>
            <p:seq concurrent="1" nextAc="seek">
              <p:cTn id="139" restart="whenNotActive" fill="hold" evtFilter="cancelBubble" nodeType="interactiveSeq">
                <p:stCondLst>
                  <p:cond evt="onClick" delay="0">
                    <p:tgtEl>
                      <p:spTgt spid="26"/>
                    </p:tgtEl>
                  </p:cond>
                </p:stCondLst>
                <p:endSync evt="end" delay="0">
                  <p:rtn val="all"/>
                </p:endSync>
                <p:childTnLst>
                  <p:par>
                    <p:cTn id="140" fill="hold">
                      <p:stCondLst>
                        <p:cond delay="0"/>
                      </p:stCondLst>
                      <p:childTnLst>
                        <p:par>
                          <p:cTn id="141" fill="hold">
                            <p:stCondLst>
                              <p:cond delay="0"/>
                            </p:stCondLst>
                            <p:childTnLst>
                              <p:par>
                                <p:cTn id="142" presetID="23" presetClass="entr" presetSubtype="16" fill="hold" grpId="0" nodeType="clickEffect">
                                  <p:stCondLst>
                                    <p:cond delay="0"/>
                                  </p:stCondLst>
                                  <p:childTnLst>
                                    <p:set>
                                      <p:cBhvr>
                                        <p:cTn id="143" dur="1" fill="hold">
                                          <p:stCondLst>
                                            <p:cond delay="0"/>
                                          </p:stCondLst>
                                        </p:cTn>
                                        <p:tgtEl>
                                          <p:spTgt spid="20"/>
                                        </p:tgtEl>
                                        <p:attrNameLst>
                                          <p:attrName>style.visibility</p:attrName>
                                        </p:attrNameLst>
                                      </p:cBhvr>
                                      <p:to>
                                        <p:strVal val="visible"/>
                                      </p:to>
                                    </p:set>
                                    <p:anim calcmode="lin" valueType="num">
                                      <p:cBhvr>
                                        <p:cTn id="144" dur="500" fill="hold"/>
                                        <p:tgtEl>
                                          <p:spTgt spid="20"/>
                                        </p:tgtEl>
                                        <p:attrNameLst>
                                          <p:attrName>ppt_w</p:attrName>
                                        </p:attrNameLst>
                                      </p:cBhvr>
                                      <p:tavLst>
                                        <p:tav tm="0">
                                          <p:val>
                                            <p:fltVal val="0"/>
                                          </p:val>
                                        </p:tav>
                                        <p:tav tm="100000">
                                          <p:val>
                                            <p:strVal val="#ppt_w"/>
                                          </p:val>
                                        </p:tav>
                                      </p:tavLst>
                                    </p:anim>
                                    <p:anim calcmode="lin" valueType="num">
                                      <p:cBhvr>
                                        <p:cTn id="145"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7" grpId="0"/>
      <p:bldP spid="23" grpId="0" animBg="1"/>
      <p:bldP spid="25" grpId="0" animBg="1"/>
      <p:bldP spid="29" grpId="0" animBg="1"/>
      <p:bldP spid="30" grpId="0" animBg="1"/>
      <p:bldP spid="31" grpId="0" animBg="1"/>
      <p:bldP spid="32" grpId="0" animBg="1"/>
      <p:bldP spid="39" grpId="0" animBg="1"/>
      <p:bldP spid="40" grpId="0" animBg="1"/>
      <p:bldP spid="18" grpId="0"/>
      <p:bldP spid="19" grpId="0" animBg="1"/>
      <p:bldP spid="20" grpId="0" animBg="1"/>
      <p:bldP spid="21" grpId="0" animBg="1"/>
      <p:bldP spid="22" grpId="0" animBg="1"/>
      <p:bldP spid="24" grpId="0" animBg="1"/>
      <p:bldP spid="26" grpId="0" animBg="1"/>
      <p:bldP spid="27" grpId="0" animBg="1"/>
      <p:bldP spid="28" grpId="0" animBg="1"/>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457200"/>
            <a:ext cx="3505200" cy="859393"/>
          </a:xfrm>
          <a:prstGeom prst="roundRect">
            <a:avLst/>
          </a:prstGeom>
          <a:ln/>
        </p:spPr>
        <p:style>
          <a:lnRef idx="2">
            <a:schemeClr val="accent3"/>
          </a:lnRef>
          <a:fillRef idx="1">
            <a:schemeClr val="lt1"/>
          </a:fillRef>
          <a:effectRef idx="0">
            <a:schemeClr val="accent3"/>
          </a:effectRef>
          <a:fontRef idx="minor">
            <a:schemeClr val="dk1"/>
          </a:fontRef>
        </p:style>
        <p:txBody>
          <a:bodyPr wrap="square" rtlCol="0">
            <a:prstTxWarp prst="textWave1">
              <a:avLst/>
            </a:prstTxWarp>
            <a:spAutoFit/>
          </a:bodyPr>
          <a:lstStyle/>
          <a:p>
            <a:pPr algn="ctr"/>
            <a:r>
              <a:rPr lang="bn-BD"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 কাজ</a:t>
            </a:r>
          </a:p>
        </p:txBody>
      </p:sp>
      <p:sp>
        <p:nvSpPr>
          <p:cNvPr id="6" name="TextBox 5"/>
          <p:cNvSpPr txBox="1"/>
          <p:nvPr/>
        </p:nvSpPr>
        <p:spPr>
          <a:xfrm>
            <a:off x="762000" y="4797049"/>
            <a:ext cx="7162800"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bn-BD" sz="28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bn-BD" sz="3200" b="1" spc="150" dirty="0" smtClean="0">
                <a:ln w="11430"/>
                <a:solidFill>
                  <a:schemeClr val="tx1"/>
                </a:solidFill>
                <a:effectLst>
                  <a:outerShdw blurRad="25400" algn="tl" rotWithShape="0">
                    <a:srgbClr val="000000">
                      <a:alpha val="43000"/>
                    </a:srgbClr>
                  </a:outerShdw>
                </a:effectLst>
                <a:latin typeface="NikoshBAN" pitchFamily="2" charset="0"/>
                <a:cs typeface="NikoshBAN" pitchFamily="2" charset="0"/>
              </a:rPr>
              <a:t>‘</a:t>
            </a:r>
            <a:r>
              <a:rPr lang="bn-BD" sz="3200"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NikoshBAN" pitchFamily="2" charset="0"/>
                <a:cs typeface="NikoshBAN" pitchFamily="2" charset="0"/>
              </a:rPr>
              <a:t>লতা জাতীয় গাছ ঝিঙে’-এই বিষয়ে </a:t>
            </a:r>
            <a:r>
              <a:rPr lang="bn-IN" sz="3200"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NikoshBAN" pitchFamily="2" charset="0"/>
                <a:cs typeface="NikoshBAN" pitchFamily="2" charset="0"/>
              </a:rPr>
              <a:t>দশ </a:t>
            </a:r>
            <a:r>
              <a:rPr lang="bn-BD" sz="3200"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NikoshBAN" pitchFamily="2" charset="0"/>
                <a:cs typeface="NikoshBAN" pitchFamily="2" charset="0"/>
              </a:rPr>
              <a:t>লাইনের</a:t>
            </a:r>
          </a:p>
          <a:p>
            <a:pPr algn="ctr"/>
            <a:r>
              <a:rPr lang="bn-BD" sz="3200"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NikoshBAN" pitchFamily="2" charset="0"/>
                <a:cs typeface="NikoshBAN" pitchFamily="2" charset="0"/>
              </a:rPr>
              <a:t> একটি অনুচ্ছেদ লিখে আনবে।</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752600"/>
            <a:ext cx="3505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92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17" y="2195394"/>
            <a:ext cx="7108183" cy="374820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012183" y="838200"/>
            <a:ext cx="7010400" cy="1357194"/>
          </a:xfrm>
          <a:prstGeom prst="rect">
            <a:avLst/>
          </a:prstGeom>
          <a:noFill/>
        </p:spPr>
        <p:txBody>
          <a:bodyPr wrap="square" lIns="91440" tIns="45720" rIns="91440" bIns="45720">
            <a:prstTxWarp prst="textWave1">
              <a:avLst/>
            </a:prstTxWarp>
            <a:spAutoFit/>
          </a:bodyPr>
          <a:lstStyle/>
          <a:p>
            <a:pPr algn="ctr"/>
            <a:r>
              <a:rPr lang="bn-BD"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সবাইকে ধন্যবাদ</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Tree>
    <p:extLst>
      <p:ext uri="{BB962C8B-B14F-4D97-AF65-F5344CB8AC3E}">
        <p14:creationId xmlns:p14="http://schemas.microsoft.com/office/powerpoint/2010/main" val="194743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464651"/>
            <a:ext cx="5791200" cy="3488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415309" y="455473"/>
            <a:ext cx="4442691" cy="707886"/>
          </a:xfrm>
          <a:prstGeom prst="rect">
            <a:avLst/>
          </a:prstGeom>
          <a:noFill/>
          <a:ln>
            <a:solidFill>
              <a:srgbClr val="002060"/>
            </a:solidFill>
          </a:ln>
        </p:spPr>
        <p:txBody>
          <a:bodyPr wrap="square" rtlCol="0">
            <a:spAutoFit/>
          </a:bodyPr>
          <a:lstStyle/>
          <a:p>
            <a:pPr algn="ctr"/>
            <a:r>
              <a:rPr lang="bn-BD" sz="4000" b="1" dirty="0" smtClean="0">
                <a:latin typeface="NikoshBAN" pitchFamily="2" charset="0"/>
                <a:cs typeface="NikoshBAN" pitchFamily="2" charset="0"/>
              </a:rPr>
              <a:t>ছবিটি দেখ ও চিন্তা কর </a:t>
            </a:r>
          </a:p>
        </p:txBody>
      </p:sp>
    </p:spTree>
    <p:extLst>
      <p:ext uri="{BB962C8B-B14F-4D97-AF65-F5344CB8AC3E}">
        <p14:creationId xmlns:p14="http://schemas.microsoft.com/office/powerpoint/2010/main" val="257667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777" b="12226"/>
          <a:stretch/>
        </p:blipFill>
        <p:spPr>
          <a:xfrm>
            <a:off x="1752600" y="1524000"/>
            <a:ext cx="5714997"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447798" y="435114"/>
            <a:ext cx="6324599" cy="707886"/>
          </a:xfrm>
          <a:prstGeom prst="rect">
            <a:avLst/>
          </a:prstGeom>
          <a:noFill/>
          <a:ln>
            <a:solidFill>
              <a:srgbClr val="002060"/>
            </a:solidFill>
          </a:ln>
        </p:spPr>
        <p:txBody>
          <a:bodyPr wrap="square" rtlCol="0">
            <a:spAutoFit/>
          </a:bodyPr>
          <a:lstStyle/>
          <a:p>
            <a:pPr algn="ctr"/>
            <a:r>
              <a:rPr lang="bn-BD" sz="4000" b="1" dirty="0" smtClean="0">
                <a:latin typeface="NikoshBAN" pitchFamily="2" charset="0"/>
                <a:cs typeface="NikoshBAN" pitchFamily="2" charset="0"/>
              </a:rPr>
              <a:t>আরও একটি ছবি ভালোভাবে লক্ষ করো</a:t>
            </a:r>
          </a:p>
        </p:txBody>
      </p:sp>
      <p:sp>
        <p:nvSpPr>
          <p:cNvPr id="6" name="TextBox 5"/>
          <p:cNvSpPr txBox="1"/>
          <p:nvPr/>
        </p:nvSpPr>
        <p:spPr>
          <a:xfrm>
            <a:off x="930841" y="5475968"/>
            <a:ext cx="7358513"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ছবিতে  কী দেখতে পাচ্ছ?</a:t>
            </a:r>
          </a:p>
        </p:txBody>
      </p:sp>
      <p:sp>
        <p:nvSpPr>
          <p:cNvPr id="7" name="TextBox 6"/>
          <p:cNvSpPr txBox="1"/>
          <p:nvPr/>
        </p:nvSpPr>
        <p:spPr>
          <a:xfrm>
            <a:off x="934852" y="5475968"/>
            <a:ext cx="7413055"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ঝিঙে ফুল</a:t>
            </a:r>
          </a:p>
        </p:txBody>
      </p:sp>
      <p:sp>
        <p:nvSpPr>
          <p:cNvPr id="10" name="TextBox 9"/>
          <p:cNvSpPr txBox="1"/>
          <p:nvPr/>
        </p:nvSpPr>
        <p:spPr>
          <a:xfrm>
            <a:off x="495297" y="5537523"/>
            <a:ext cx="8229600"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b="1" dirty="0" smtClean="0">
                <a:solidFill>
                  <a:schemeClr val="tx1"/>
                </a:solidFill>
                <a:latin typeface="NikoshBAN" pitchFamily="2" charset="0"/>
                <a:cs typeface="NikoshBAN" pitchFamily="2" charset="0"/>
              </a:rPr>
              <a:t>সাধারণত বাড়ির আঙিনায় এই ঝিঙে ফুলের চাষ হয়ে থাকে।</a:t>
            </a:r>
          </a:p>
        </p:txBody>
      </p:sp>
      <p:sp>
        <p:nvSpPr>
          <p:cNvPr id="8" name="TextBox 7"/>
          <p:cNvSpPr txBox="1"/>
          <p:nvPr/>
        </p:nvSpPr>
        <p:spPr>
          <a:xfrm>
            <a:off x="517130" y="5537523"/>
            <a:ext cx="8192124"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b="1" dirty="0" smtClean="0">
                <a:solidFill>
                  <a:schemeClr val="tx1"/>
                </a:solidFill>
                <a:latin typeface="NikoshBAN" pitchFamily="2" charset="0"/>
                <a:cs typeface="NikoshBAN" pitchFamily="2" charset="0"/>
              </a:rPr>
              <a:t>ছবির সাথে তোমাদের পাঠের কোন বিষয়ের মিল রয়েছে?</a:t>
            </a:r>
          </a:p>
        </p:txBody>
      </p:sp>
    </p:spTree>
    <p:extLst>
      <p:ext uri="{BB962C8B-B14F-4D97-AF65-F5344CB8AC3E}">
        <p14:creationId xmlns:p14="http://schemas.microsoft.com/office/powerpoint/2010/main" val="17439168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095" y="3307747"/>
            <a:ext cx="299261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979593" y="1515070"/>
            <a:ext cx="2286000" cy="923330"/>
          </a:xfrm>
          <a:prstGeom prst="rect">
            <a:avLst/>
          </a:prstGeom>
          <a:noFill/>
        </p:spPr>
        <p:txBody>
          <a:bodyPr wrap="square" rtlCol="0">
            <a:spAutoFit/>
          </a:bodyPr>
          <a:lstStyle/>
          <a:p>
            <a:pPr algn="just"/>
            <a:r>
              <a:rPr lang="bn-BD" sz="5400" dirty="0" smtClean="0">
                <a:ln>
                  <a:solidFill>
                    <a:schemeClr val="tx1"/>
                  </a:solidFill>
                </a:ln>
                <a:latin typeface="NikoshBAN" pitchFamily="2" charset="0"/>
                <a:cs typeface="NikoshBAN" pitchFamily="2" charset="0"/>
              </a:rPr>
              <a:t>ঝিঙে ফুল</a:t>
            </a:r>
          </a:p>
        </p:txBody>
      </p:sp>
      <p:sp>
        <p:nvSpPr>
          <p:cNvPr id="4" name="TextBox 3"/>
          <p:cNvSpPr txBox="1"/>
          <p:nvPr/>
        </p:nvSpPr>
        <p:spPr>
          <a:xfrm>
            <a:off x="3428998" y="2324100"/>
            <a:ext cx="3962401" cy="769441"/>
          </a:xfrm>
          <a:prstGeom prst="rect">
            <a:avLst/>
          </a:prstGeom>
          <a:noFill/>
        </p:spPr>
        <p:txBody>
          <a:bodyPr wrap="square" rtlCol="0">
            <a:spAutoFit/>
          </a:bodyPr>
          <a:lstStyle/>
          <a:p>
            <a:pPr algn="just"/>
            <a:r>
              <a:rPr lang="bn-BD" sz="4400" dirty="0" smtClean="0">
                <a:ln>
                  <a:solidFill>
                    <a:schemeClr val="tx1"/>
                  </a:solidFill>
                </a:ln>
                <a:latin typeface="NikoshBAN" pitchFamily="2" charset="0"/>
                <a:cs typeface="NikoshBAN" pitchFamily="2" charset="0"/>
              </a:rPr>
              <a:t>কাজী নজরুল ইসলাম</a:t>
            </a:r>
            <a:endParaRPr lang="en-US" sz="4400" dirty="0">
              <a:ln>
                <a:solidFill>
                  <a:schemeClr val="tx1"/>
                </a:solidFill>
              </a:ln>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775" y="3657600"/>
            <a:ext cx="1371600" cy="1240822"/>
          </a:xfrm>
          <a:prstGeom prst="ellipse">
            <a:avLst/>
          </a:prstGeom>
          <a:ln>
            <a:noFill/>
          </a:ln>
          <a:effectLst>
            <a:softEdge rad="112500"/>
          </a:effectLst>
        </p:spPr>
      </p:pic>
      <p:sp>
        <p:nvSpPr>
          <p:cNvPr id="6" name="TextBox 5"/>
          <p:cNvSpPr txBox="1"/>
          <p:nvPr/>
        </p:nvSpPr>
        <p:spPr>
          <a:xfrm>
            <a:off x="1447800" y="609600"/>
            <a:ext cx="4343400" cy="1107996"/>
          </a:xfrm>
          <a:prstGeom prst="rect">
            <a:avLst/>
          </a:prstGeom>
          <a:noFill/>
        </p:spPr>
        <p:txBody>
          <a:bodyPr wrap="square" rtlCol="0">
            <a:spAutoFit/>
          </a:bodyPr>
          <a:lstStyle/>
          <a:p>
            <a:r>
              <a:rPr lang="bn-BD" sz="6600" b="1" dirty="0" smtClean="0">
                <a:latin typeface="NikoshBAN" pitchFamily="2" charset="0"/>
                <a:cs typeface="NikoshBAN" pitchFamily="2" charset="0"/>
              </a:rPr>
              <a:t>আজকের পাঠ...</a:t>
            </a:r>
            <a:endParaRPr lang="en-US" sz="6600" b="1" dirty="0">
              <a:latin typeface="NikoshBAN" pitchFamily="2" charset="0"/>
              <a:cs typeface="NikoshBAN" pitchFamily="2" charset="0"/>
            </a:endParaRPr>
          </a:p>
        </p:txBody>
      </p:sp>
    </p:spTree>
    <p:extLst>
      <p:ext uri="{BB962C8B-B14F-4D97-AF65-F5344CB8AC3E}">
        <p14:creationId xmlns:p14="http://schemas.microsoft.com/office/powerpoint/2010/main" val="130385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1000" y="1131517"/>
            <a:ext cx="8296621" cy="5119158"/>
          </a:xfrm>
          <a:prstGeom prst="horizontalScroll">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NikoshBAN" panose="02000000000000000000" pitchFamily="2" charset="0"/>
                <a:cs typeface="NikoshBAN" panose="02000000000000000000"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এই </a:t>
            </a:r>
            <a:r>
              <a:rPr lang="bn-IN"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পাঠ শেষে শিক্ষার্থীরা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3200" b="1" dirty="0" smtClean="0">
                <a:ln w="0"/>
                <a:solidFill>
                  <a:schemeClr val="tx1"/>
                </a:solidFill>
                <a:latin typeface="NikoshBAN" panose="02000000000000000000" pitchFamily="2" charset="0"/>
                <a:cs typeface="NikoshBAN" panose="02000000000000000000" pitchFamily="2" charset="0"/>
              </a:rPr>
              <a:t>কবি পরিচিতি বলতে পারবে;  </a:t>
            </a:r>
            <a:endParaRPr lang="bn-IN" sz="3200" b="1" dirty="0">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নতুন</a:t>
            </a:r>
            <a:r>
              <a:rPr lang="en-US" sz="3200" b="1" dirty="0" smtClean="0">
                <a:solidFill>
                  <a:schemeClr val="tx1"/>
                </a:solidFill>
                <a:latin typeface="NikoshBAN" panose="02000000000000000000" pitchFamily="2" charset="0"/>
                <a:cs typeface="NikoshBAN" panose="02000000000000000000" pitchFamily="2" charset="0"/>
              </a:rPr>
              <a:t> </a:t>
            </a:r>
            <a:r>
              <a:rPr lang="bn-IN" sz="3200" b="1" dirty="0" smtClean="0">
                <a:ln w="0"/>
                <a:solidFill>
                  <a:schemeClr val="tx1"/>
                </a:solidFill>
                <a:latin typeface="NikoshBAN" panose="02000000000000000000" pitchFamily="2" charset="0"/>
                <a:cs typeface="NikoshBAN" panose="02000000000000000000" pitchFamily="2" charset="0"/>
              </a:rPr>
              <a:t>শব্দ</a:t>
            </a:r>
            <a:r>
              <a:rPr lang="en-US" sz="3200" b="1" dirty="0" err="1" smtClean="0">
                <a:ln w="0"/>
                <a:solidFill>
                  <a:schemeClr val="tx1"/>
                </a:solidFill>
                <a:latin typeface="NikoshBAN" panose="02000000000000000000" pitchFamily="2" charset="0"/>
                <a:cs typeface="NikoshBAN" panose="02000000000000000000" pitchFamily="2" charset="0"/>
              </a:rPr>
              <a:t>গুলো</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প্রয়োগ</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করে</a:t>
            </a:r>
            <a:r>
              <a:rPr lang="en-US" sz="3200" b="1" dirty="0" smtClean="0">
                <a:ln w="0"/>
                <a:solidFill>
                  <a:schemeClr val="tx1"/>
                </a:solidFill>
                <a:latin typeface="NikoshBAN" panose="02000000000000000000" pitchFamily="2" charset="0"/>
                <a:cs typeface="NikoshBAN" panose="02000000000000000000" pitchFamily="2" charset="0"/>
              </a:rPr>
              <a:t> </a:t>
            </a:r>
            <a:r>
              <a:rPr lang="bn-BD" sz="3200" b="1" dirty="0" smtClean="0">
                <a:ln w="0"/>
                <a:solidFill>
                  <a:schemeClr val="tx1"/>
                </a:solidFill>
                <a:latin typeface="NikoshBAN" panose="02000000000000000000" pitchFamily="2" charset="0"/>
                <a:cs typeface="NikoshBAN" panose="02000000000000000000" pitchFamily="2" charset="0"/>
              </a:rPr>
              <a:t>বাক্য গঠন করতে</a:t>
            </a:r>
            <a:r>
              <a:rPr lang="en-US" sz="3200" b="1" dirty="0" smtClean="0">
                <a:ln w="0"/>
                <a:solidFill>
                  <a:schemeClr val="tx1"/>
                </a:solidFill>
                <a:latin typeface="NikoshBAN" panose="02000000000000000000" pitchFamily="2" charset="0"/>
                <a:cs typeface="NikoshBAN" panose="02000000000000000000" pitchFamily="2" charset="0"/>
              </a:rPr>
              <a:t> </a:t>
            </a:r>
            <a:r>
              <a:rPr lang="bn-IN" sz="3200" b="1" dirty="0" smtClean="0">
                <a:ln w="0"/>
                <a:solidFill>
                  <a:schemeClr val="tx1"/>
                </a:solidFill>
                <a:latin typeface="NikoshBAN" panose="02000000000000000000" pitchFamily="2" charset="0"/>
                <a:cs typeface="NikoshBAN" panose="02000000000000000000" pitchFamily="2" charset="0"/>
              </a:rPr>
              <a:t>পারবে</a:t>
            </a:r>
            <a:r>
              <a:rPr lang="bn-BD" sz="3200" b="1" dirty="0">
                <a:ln w="0"/>
                <a:solidFill>
                  <a:schemeClr val="tx1"/>
                </a:solidFill>
                <a:latin typeface="NikoshBAN" panose="02000000000000000000" pitchFamily="2" charset="0"/>
                <a:cs typeface="NikoshBAN" panose="02000000000000000000" pitchFamily="2" charset="0"/>
              </a:rPr>
              <a:t>;</a:t>
            </a:r>
            <a:r>
              <a:rPr lang="bn-BD" sz="3200" b="1" dirty="0" smtClean="0">
                <a:ln w="0"/>
                <a:solidFill>
                  <a:schemeClr val="tx1"/>
                </a:solidFill>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q"/>
            </a:pPr>
            <a:r>
              <a:rPr lang="bn-BD" sz="3200" b="1" dirty="0" smtClean="0">
                <a:ln w="0"/>
                <a:solidFill>
                  <a:schemeClr val="tx1"/>
                </a:solidFill>
                <a:latin typeface="NikoshBAN" panose="02000000000000000000" pitchFamily="2" charset="0"/>
                <a:cs typeface="NikoshBAN" panose="02000000000000000000" pitchFamily="2" charset="0"/>
              </a:rPr>
              <a:t>কবিতাটি শুদ্ধ উচ্চারণে আবৃত্তি করতে পারবে</a:t>
            </a:r>
            <a:r>
              <a:rPr lang="en-US" sz="3200" b="1" dirty="0" smtClean="0">
                <a:ln w="0"/>
                <a:solidFill>
                  <a:schemeClr val="tx1"/>
                </a:solidFill>
                <a:latin typeface="NikoshBAN" panose="02000000000000000000" pitchFamily="2" charset="0"/>
                <a:cs typeface="NikoshBAN" panose="02000000000000000000" pitchFamily="2" charset="0"/>
              </a:rPr>
              <a:t>;</a:t>
            </a:r>
            <a:endParaRPr lang="bn-BD" sz="3200" b="1" dirty="0" smtClean="0">
              <a:ln w="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3200" b="1" dirty="0" smtClean="0">
                <a:ln w="11430">
                  <a:solidFill>
                    <a:schemeClr val="tx1"/>
                  </a:solidFill>
                </a:ln>
                <a:solidFill>
                  <a:srgbClr val="002060"/>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ঝিঙে ফুল’ কবিতায় কবির প্রকৃতি প্রেমের যে পরিচয় </a:t>
            </a:r>
            <a:endParaRPr lang="en-US" sz="3200" b="1" dirty="0">
              <a:solidFill>
                <a:schemeClr val="tx1"/>
              </a:solidFill>
              <a:latin typeface="NikoshBAN" pitchFamily="2" charset="0"/>
              <a:cs typeface="NikoshBAN" pitchFamily="2" charset="0"/>
            </a:endParaRPr>
          </a:p>
          <a:p>
            <a:pPr algn="just"/>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পাওয়া</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যায়</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ব্যাখ্যা</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করতে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পারবে</a:t>
            </a:r>
            <a:r>
              <a:rPr lang="en-US" sz="3200" b="1" dirty="0">
                <a:solidFill>
                  <a:schemeClr val="tx1"/>
                </a:solidFill>
                <a:latin typeface="NikoshBAN" pitchFamily="2" charset="0"/>
                <a:cs typeface="NikoshBAN" pitchFamily="2" charset="0"/>
              </a:rPr>
              <a:t>।</a:t>
            </a:r>
            <a:r>
              <a:rPr lang="bn-BD" sz="3200" b="1" dirty="0">
                <a:solidFill>
                  <a:schemeClr val="tx1"/>
                </a:solidFill>
                <a:latin typeface="NikoshBAN" pitchFamily="2" charset="0"/>
                <a:cs typeface="NikoshBAN" pitchFamily="2" charset="0"/>
              </a:rPr>
              <a:t>           </a:t>
            </a:r>
            <a:r>
              <a:rPr lang="en-US"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 </a:t>
            </a:r>
            <a:r>
              <a:rPr lang="en-US" sz="3200" b="1" dirty="0">
                <a:solidFill>
                  <a:schemeClr val="tx1"/>
                </a:solidFill>
                <a:latin typeface="NikoshBAN" pitchFamily="2" charset="0"/>
                <a:cs typeface="NikoshBAN" pitchFamily="2" charset="0"/>
              </a:rPr>
              <a:t>              </a:t>
            </a:r>
          </a:p>
        </p:txBody>
      </p:sp>
      <p:sp>
        <p:nvSpPr>
          <p:cNvPr id="6" name="Rectangle 5"/>
          <p:cNvSpPr/>
          <p:nvPr/>
        </p:nvSpPr>
        <p:spPr>
          <a:xfrm>
            <a:off x="2895600" y="458082"/>
            <a:ext cx="3352800" cy="83731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শিখনফল</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 Diagonal Corner Rectangle 6"/>
          <p:cNvSpPr/>
          <p:nvPr/>
        </p:nvSpPr>
        <p:spPr>
          <a:xfrm>
            <a:off x="381000" y="1540811"/>
            <a:ext cx="8269914" cy="3975086"/>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bn-BD" sz="4800" b="1" dirty="0" smtClean="0">
                <a:solidFill>
                  <a:schemeClr val="tx1"/>
                </a:solidFill>
                <a:latin typeface="NikoshBAN" panose="02000000000000000000" pitchFamily="2" charset="0"/>
                <a:cs typeface="NikoshBAN" panose="02000000000000000000" pitchFamily="2" charset="0"/>
              </a:rPr>
              <a:t>    </a:t>
            </a:r>
            <a:endParaRPr lang="bn-IN" sz="3200"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5782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18685" y="4377156"/>
            <a:ext cx="1930216" cy="36933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prstTxWarp prst="textPlain">
              <a:avLst/>
            </a:prstTxWarp>
            <a:spAutoFit/>
            <a:scene3d>
              <a:camera prst="obliqueTopLeft"/>
              <a:lightRig rig="threePt" dir="t"/>
            </a:scene3d>
            <a:sp3d extrusionH="57150">
              <a:bevelT w="38100" h="38100" prst="angle"/>
            </a:sp3d>
          </a:bodyPr>
          <a:lstStyle/>
          <a:p>
            <a:r>
              <a:rPr lang="bn-BD" dirty="0" smtClean="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708" y="2452255"/>
            <a:ext cx="1998194" cy="1822144"/>
          </a:xfrm>
          <a:prstGeom prst="ellipse">
            <a:avLst/>
          </a:prstGeom>
          <a:ln/>
        </p:spPr>
        <p:style>
          <a:lnRef idx="1">
            <a:schemeClr val="dk1"/>
          </a:lnRef>
          <a:fillRef idx="2">
            <a:schemeClr val="dk1"/>
          </a:fillRef>
          <a:effectRef idx="1">
            <a:schemeClr val="dk1"/>
          </a:effectRef>
          <a:fontRef idx="minor">
            <a:schemeClr val="dk1"/>
          </a:fontRef>
        </p:style>
      </p:pic>
      <p:sp>
        <p:nvSpPr>
          <p:cNvPr id="17" name="Down Arrow Callout 16"/>
          <p:cNvSpPr/>
          <p:nvPr/>
        </p:nvSpPr>
        <p:spPr>
          <a:xfrm>
            <a:off x="3463637" y="381000"/>
            <a:ext cx="2144326" cy="1981200"/>
          </a:xfrm>
          <a:prstGeom prst="downArrowCallou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কবি পরিচিতি</a:t>
            </a:r>
            <a:endParaRPr lang="en-US" sz="3200" b="1" dirty="0">
              <a:solidFill>
                <a:schemeClr val="tx1"/>
              </a:solidFill>
              <a:latin typeface="NikoshBAN" pitchFamily="2" charset="0"/>
              <a:cs typeface="NikoshBAN" pitchFamily="2" charset="0"/>
            </a:endParaRPr>
          </a:p>
        </p:txBody>
      </p:sp>
      <p:sp>
        <p:nvSpPr>
          <p:cNvPr id="19" name="Rounded Rectangle 18"/>
          <p:cNvSpPr/>
          <p:nvPr/>
        </p:nvSpPr>
        <p:spPr>
          <a:xfrm>
            <a:off x="6096000" y="671944"/>
            <a:ext cx="2244436" cy="163471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19"/>
          <p:cNvSpPr/>
          <p:nvPr/>
        </p:nvSpPr>
        <p:spPr>
          <a:xfrm>
            <a:off x="6690097" y="516167"/>
            <a:ext cx="1083951" cy="76944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4400" b="1" dirty="0" smtClean="0">
                <a:latin typeface="NikoshBAN" pitchFamily="2" charset="0"/>
                <a:cs typeface="NikoshBAN" pitchFamily="2" charset="0"/>
              </a:rPr>
              <a:t>জন্মঃ</a:t>
            </a:r>
            <a:endParaRPr lang="en-US" sz="4400" b="1" dirty="0">
              <a:latin typeface="NikoshBAN" pitchFamily="2" charset="0"/>
              <a:cs typeface="NikoshBAN" pitchFamily="2" charset="0"/>
            </a:endParaRPr>
          </a:p>
        </p:txBody>
      </p:sp>
      <p:sp>
        <p:nvSpPr>
          <p:cNvPr id="21" name="Up Arrow 20"/>
          <p:cNvSpPr/>
          <p:nvPr/>
        </p:nvSpPr>
        <p:spPr>
          <a:xfrm rot="3605903">
            <a:off x="5234414" y="2104091"/>
            <a:ext cx="747099" cy="696327"/>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TextBox 21"/>
          <p:cNvSpPr txBox="1"/>
          <p:nvPr/>
        </p:nvSpPr>
        <p:spPr>
          <a:xfrm>
            <a:off x="6130636" y="1029938"/>
            <a:ext cx="2209800" cy="120032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400" b="1" dirty="0">
                <a:latin typeface="NikoshBAN" pitchFamily="2" charset="0"/>
                <a:cs typeface="NikoshBAN" pitchFamily="2" charset="0"/>
              </a:rPr>
              <a:t>১৮৯৯ সালের ২৪শে মে ভারতের পশ্চিম বঙ্গের বর্ধমান </a:t>
            </a:r>
            <a:r>
              <a:rPr lang="bn-BD" sz="2400" b="1" dirty="0" smtClean="0">
                <a:latin typeface="NikoshBAN" pitchFamily="2" charset="0"/>
                <a:cs typeface="NikoshBAN" pitchFamily="2" charset="0"/>
              </a:rPr>
              <a:t>জেলায়</a:t>
            </a:r>
            <a:endParaRPr lang="en-US" sz="2400" b="1" dirty="0">
              <a:latin typeface="NikoshBAN" pitchFamily="2" charset="0"/>
              <a:cs typeface="NikoshBAN" pitchFamily="2" charset="0"/>
            </a:endParaRPr>
          </a:p>
        </p:txBody>
      </p:sp>
      <p:sp>
        <p:nvSpPr>
          <p:cNvPr id="23" name="Rounded Rectangle 22"/>
          <p:cNvSpPr/>
          <p:nvPr/>
        </p:nvSpPr>
        <p:spPr>
          <a:xfrm>
            <a:off x="6096000" y="4613680"/>
            <a:ext cx="2244436" cy="163471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ectangle 23"/>
          <p:cNvSpPr/>
          <p:nvPr/>
        </p:nvSpPr>
        <p:spPr>
          <a:xfrm>
            <a:off x="6671604" y="4546667"/>
            <a:ext cx="1162499"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3600" b="1" dirty="0" smtClean="0">
                <a:latin typeface="NikoshBAN" pitchFamily="2" charset="0"/>
                <a:cs typeface="NikoshBAN" pitchFamily="2" charset="0"/>
              </a:rPr>
              <a:t>জীবনঃ</a:t>
            </a:r>
            <a:endParaRPr lang="en-US" sz="3600" b="1" dirty="0">
              <a:latin typeface="NikoshBAN" pitchFamily="2" charset="0"/>
              <a:cs typeface="NikoshBAN" pitchFamily="2" charset="0"/>
            </a:endParaRPr>
          </a:p>
        </p:txBody>
      </p:sp>
      <p:sp>
        <p:nvSpPr>
          <p:cNvPr id="25" name="Up Arrow 24"/>
          <p:cNvSpPr/>
          <p:nvPr/>
        </p:nvSpPr>
        <p:spPr>
          <a:xfrm rot="7702454">
            <a:off x="5252238" y="4020117"/>
            <a:ext cx="747099" cy="696327"/>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TextBox 25"/>
          <p:cNvSpPr txBox="1"/>
          <p:nvPr/>
        </p:nvSpPr>
        <p:spPr>
          <a:xfrm>
            <a:off x="6130636" y="5181600"/>
            <a:ext cx="2209800"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400" b="1" dirty="0">
                <a:latin typeface="NikoshBAN" pitchFamily="2" charset="0"/>
                <a:cs typeface="NikoshBAN" pitchFamily="2" charset="0"/>
              </a:rPr>
              <a:t>তাঁর জীবন  ছিল বহু বিচিত্র ও বিস্ময়কর।</a:t>
            </a:r>
            <a:endParaRPr lang="en-US" sz="2400" b="1" dirty="0">
              <a:latin typeface="NikoshBAN" pitchFamily="2" charset="0"/>
              <a:cs typeface="NikoshBAN" pitchFamily="2" charset="0"/>
            </a:endParaRPr>
          </a:p>
        </p:txBody>
      </p:sp>
      <p:sp>
        <p:nvSpPr>
          <p:cNvPr id="27" name="Rounded Rectangle 26"/>
          <p:cNvSpPr/>
          <p:nvPr/>
        </p:nvSpPr>
        <p:spPr>
          <a:xfrm>
            <a:off x="685800" y="637297"/>
            <a:ext cx="2244436" cy="159296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27"/>
          <p:cNvSpPr/>
          <p:nvPr/>
        </p:nvSpPr>
        <p:spPr>
          <a:xfrm>
            <a:off x="1112384" y="516167"/>
            <a:ext cx="1418978"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3600" b="1" dirty="0" smtClean="0">
                <a:latin typeface="NikoshBAN" pitchFamily="2" charset="0"/>
                <a:cs typeface="NikoshBAN" pitchFamily="2" charset="0"/>
              </a:rPr>
              <a:t>বিদ্রোহীঃ</a:t>
            </a:r>
            <a:endParaRPr lang="en-US" sz="3600" b="1" dirty="0">
              <a:latin typeface="NikoshBAN" pitchFamily="2" charset="0"/>
              <a:cs typeface="NikoshBAN" pitchFamily="2" charset="0"/>
            </a:endParaRPr>
          </a:p>
        </p:txBody>
      </p:sp>
      <p:sp>
        <p:nvSpPr>
          <p:cNvPr id="29" name="Up Arrow 28"/>
          <p:cNvSpPr/>
          <p:nvPr/>
        </p:nvSpPr>
        <p:spPr>
          <a:xfrm rot="17926808">
            <a:off x="2854652" y="2014036"/>
            <a:ext cx="747099" cy="696327"/>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TextBox 29"/>
          <p:cNvSpPr txBox="1"/>
          <p:nvPr/>
        </p:nvSpPr>
        <p:spPr>
          <a:xfrm>
            <a:off x="685800" y="957147"/>
            <a:ext cx="2209800" cy="120032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400" dirty="0">
                <a:latin typeface="NikoshBAN" pitchFamily="2" charset="0"/>
                <a:cs typeface="NikoshBAN" pitchFamily="2" charset="0"/>
              </a:rPr>
              <a:t> </a:t>
            </a:r>
            <a:r>
              <a:rPr lang="bn-BD" sz="2400" b="1" dirty="0" smtClean="0">
                <a:latin typeface="NikoshBAN" pitchFamily="2" charset="0"/>
                <a:cs typeface="NikoshBAN" pitchFamily="2" charset="0"/>
              </a:rPr>
              <a:t>অন্যায়</a:t>
            </a:r>
            <a:r>
              <a:rPr lang="bn-IN" sz="2400" b="1" dirty="0" smtClean="0">
                <a:latin typeface="NikoshBAN" pitchFamily="2" charset="0"/>
                <a:cs typeface="NikoshBAN" pitchFamily="2" charset="0"/>
              </a:rPr>
              <a:t> </a:t>
            </a:r>
            <a:r>
              <a:rPr lang="bn-BD" sz="2400" b="1" dirty="0" smtClean="0">
                <a:latin typeface="NikoshBAN" pitchFamily="2" charset="0"/>
                <a:cs typeface="NikoshBAN" pitchFamily="2" charset="0"/>
              </a:rPr>
              <a:t>,</a:t>
            </a:r>
            <a:r>
              <a:rPr lang="bn-BD" sz="2400" b="1" dirty="0">
                <a:latin typeface="NikoshBAN" pitchFamily="2" charset="0"/>
                <a:cs typeface="NikoshBAN" pitchFamily="2" charset="0"/>
              </a:rPr>
              <a:t>শোষণ ও নির্যাতনের বিরুদ্ধে </a:t>
            </a:r>
            <a:r>
              <a:rPr lang="bn-BD" sz="2400" b="1" dirty="0" smtClean="0">
                <a:latin typeface="NikoshBAN" pitchFamily="2" charset="0"/>
                <a:cs typeface="NikoshBAN" pitchFamily="2" charset="0"/>
              </a:rPr>
              <a:t> </a:t>
            </a:r>
            <a:r>
              <a:rPr lang="bn-BD" sz="2400" b="1" dirty="0">
                <a:latin typeface="NikoshBAN" pitchFamily="2" charset="0"/>
                <a:cs typeface="NikoshBAN" pitchFamily="2" charset="0"/>
              </a:rPr>
              <a:t>লিখেছেন বলে।</a:t>
            </a:r>
            <a:endParaRPr lang="en-US" sz="2400" b="1" dirty="0">
              <a:latin typeface="NikoshBAN" pitchFamily="2" charset="0"/>
              <a:cs typeface="NikoshBAN" pitchFamily="2" charset="0"/>
            </a:endParaRPr>
          </a:p>
        </p:txBody>
      </p:sp>
      <p:sp>
        <p:nvSpPr>
          <p:cNvPr id="37" name="Rounded Rectangle 36"/>
          <p:cNvSpPr/>
          <p:nvPr/>
        </p:nvSpPr>
        <p:spPr>
          <a:xfrm>
            <a:off x="699654" y="4622556"/>
            <a:ext cx="2244436" cy="163471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1292948" y="4501426"/>
            <a:ext cx="1085555"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3600" b="1" dirty="0" smtClean="0">
                <a:latin typeface="NikoshBAN" pitchFamily="2" charset="0"/>
                <a:cs typeface="NikoshBAN" pitchFamily="2" charset="0"/>
              </a:rPr>
              <a:t>রচনাঃ</a:t>
            </a:r>
            <a:endParaRPr lang="en-US" sz="3600" b="1" dirty="0">
              <a:latin typeface="NikoshBAN" pitchFamily="2" charset="0"/>
              <a:cs typeface="NikoshBAN" pitchFamily="2" charset="0"/>
            </a:endParaRPr>
          </a:p>
        </p:txBody>
      </p:sp>
      <p:sp>
        <p:nvSpPr>
          <p:cNvPr id="39" name="Up Arrow 38"/>
          <p:cNvSpPr/>
          <p:nvPr/>
        </p:nvSpPr>
        <p:spPr>
          <a:xfrm rot="13310444">
            <a:off x="2770316" y="4009219"/>
            <a:ext cx="747099" cy="696327"/>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703118" y="4946228"/>
            <a:ext cx="2209800" cy="120032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400" b="1" dirty="0" smtClean="0">
                <a:latin typeface="NikoshBAN" pitchFamily="2" charset="0"/>
                <a:cs typeface="NikoshBAN" pitchFamily="2" charset="0"/>
              </a:rPr>
              <a:t>কবিতা,</a:t>
            </a:r>
            <a:r>
              <a:rPr lang="bn-IN" sz="2400" b="1" dirty="0" smtClean="0">
                <a:latin typeface="NikoshBAN" pitchFamily="2" charset="0"/>
                <a:cs typeface="NikoshBAN" pitchFamily="2" charset="0"/>
              </a:rPr>
              <a:t> </a:t>
            </a:r>
            <a:r>
              <a:rPr lang="bn-BD" sz="2400" b="1" dirty="0" smtClean="0">
                <a:latin typeface="NikoshBAN" pitchFamily="2" charset="0"/>
                <a:cs typeface="NikoshBAN" pitchFamily="2" charset="0"/>
              </a:rPr>
              <a:t>উপন্যাস,</a:t>
            </a:r>
            <a:r>
              <a:rPr lang="bn-IN" sz="2400" b="1" dirty="0" smtClean="0">
                <a:latin typeface="NikoshBAN" pitchFamily="2" charset="0"/>
                <a:cs typeface="NikoshBAN" pitchFamily="2" charset="0"/>
              </a:rPr>
              <a:t> </a:t>
            </a:r>
            <a:r>
              <a:rPr lang="bn-BD" sz="2400" b="1" dirty="0" smtClean="0">
                <a:latin typeface="NikoshBAN" pitchFamily="2" charset="0"/>
                <a:cs typeface="NikoshBAN" pitchFamily="2" charset="0"/>
              </a:rPr>
              <a:t>নাটকসংগীত </a:t>
            </a:r>
            <a:r>
              <a:rPr lang="bn-BD" sz="2400" b="1" dirty="0">
                <a:latin typeface="NikoshBAN" pitchFamily="2" charset="0"/>
                <a:cs typeface="NikoshBAN" pitchFamily="2" charset="0"/>
              </a:rPr>
              <a:t>ইত্যাদি রচনা করেছেন</a:t>
            </a:r>
            <a:endParaRPr lang="en-US" sz="2400" b="1" dirty="0">
              <a:latin typeface="NikoshBAN" pitchFamily="2" charset="0"/>
              <a:cs typeface="NikoshBAN" pitchFamily="2" charset="0"/>
            </a:endParaRPr>
          </a:p>
        </p:txBody>
      </p:sp>
      <p:sp>
        <p:nvSpPr>
          <p:cNvPr id="41" name="Rounded Rectangle 40"/>
          <p:cNvSpPr/>
          <p:nvPr/>
        </p:nvSpPr>
        <p:spPr>
          <a:xfrm>
            <a:off x="6130636" y="2570153"/>
            <a:ext cx="2244436" cy="17015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6522798" y="2452254"/>
            <a:ext cx="1497526"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3600" b="1" dirty="0" smtClean="0">
                <a:latin typeface="NikoshBAN" pitchFamily="2" charset="0"/>
                <a:cs typeface="NikoshBAN" pitchFamily="2" charset="0"/>
              </a:rPr>
              <a:t>কাব্যগ্রন্থঃ</a:t>
            </a:r>
            <a:endParaRPr lang="en-US" sz="3600" b="1" dirty="0">
              <a:latin typeface="NikoshBAN" pitchFamily="2" charset="0"/>
              <a:cs typeface="NikoshBAN" pitchFamily="2" charset="0"/>
            </a:endParaRPr>
          </a:p>
        </p:txBody>
      </p:sp>
      <p:sp>
        <p:nvSpPr>
          <p:cNvPr id="43" name="TextBox 42"/>
          <p:cNvSpPr txBox="1"/>
          <p:nvPr/>
        </p:nvSpPr>
        <p:spPr>
          <a:xfrm>
            <a:off x="6109854" y="2888133"/>
            <a:ext cx="2244436" cy="132343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000" b="1" dirty="0">
                <a:latin typeface="NikoshBAN" pitchFamily="2" charset="0"/>
                <a:cs typeface="NikoshBAN" pitchFamily="2" charset="0"/>
              </a:rPr>
              <a:t>‘ঝিঙেফুল’ পিলে পটকা</a:t>
            </a:r>
            <a:r>
              <a:rPr lang="bn-BD" sz="2000" b="1" dirty="0" smtClean="0">
                <a:latin typeface="NikoshBAN" pitchFamily="2" charset="0"/>
                <a:cs typeface="NikoshBAN" pitchFamily="2" charset="0"/>
              </a:rPr>
              <a:t>,</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ঘুমজাগানো পাখি,</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ঘুমপাড়ানী</a:t>
            </a:r>
          </a:p>
          <a:p>
            <a:pPr algn="ctr"/>
            <a:r>
              <a:rPr lang="bn-BD" sz="2000" b="1" dirty="0" smtClean="0">
                <a:latin typeface="NikoshBAN" pitchFamily="2" charset="0"/>
                <a:cs typeface="NikoshBAN" pitchFamily="2" charset="0"/>
              </a:rPr>
              <a:t>মাসিপিসি  </a:t>
            </a:r>
            <a:endParaRPr lang="en-US" sz="2000" b="1" dirty="0">
              <a:latin typeface="NikoshBAN" pitchFamily="2" charset="0"/>
              <a:cs typeface="NikoshBAN" pitchFamily="2" charset="0"/>
            </a:endParaRPr>
          </a:p>
        </p:txBody>
      </p:sp>
      <p:sp>
        <p:nvSpPr>
          <p:cNvPr id="31" name="Rounded Rectangle 30"/>
          <p:cNvSpPr/>
          <p:nvPr/>
        </p:nvSpPr>
        <p:spPr>
          <a:xfrm>
            <a:off x="685800" y="2570153"/>
            <a:ext cx="2244436" cy="17015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941707" y="2452254"/>
            <a:ext cx="1770036"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3600" b="1" dirty="0" smtClean="0">
                <a:latin typeface="NikoshBAN" pitchFamily="2" charset="0"/>
                <a:cs typeface="NikoshBAN" pitchFamily="2" charset="0"/>
              </a:rPr>
              <a:t>ছেলেবেলাঃ</a:t>
            </a:r>
            <a:endParaRPr lang="en-US" sz="3600" b="1" dirty="0">
              <a:latin typeface="NikoshBAN" pitchFamily="2" charset="0"/>
              <a:cs typeface="NikoshBAN" pitchFamily="2" charset="0"/>
            </a:endParaRPr>
          </a:p>
        </p:txBody>
      </p:sp>
      <p:sp>
        <p:nvSpPr>
          <p:cNvPr id="33" name="TextBox 32"/>
          <p:cNvSpPr txBox="1"/>
          <p:nvPr/>
        </p:nvSpPr>
        <p:spPr>
          <a:xfrm>
            <a:off x="685800" y="3023721"/>
            <a:ext cx="2244436" cy="132343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b="1" dirty="0">
                <a:latin typeface="NikoshBAN" pitchFamily="2" charset="0"/>
                <a:cs typeface="NikoshBAN" pitchFamily="2" charset="0"/>
              </a:rPr>
              <a:t>লেটোর দলে গান করেছেন</a:t>
            </a:r>
            <a:r>
              <a:rPr lang="bn-BD" sz="2000" b="1" dirty="0" smtClean="0">
                <a:latin typeface="NikoshBAN" pitchFamily="2" charset="0"/>
                <a:cs typeface="NikoshBAN" pitchFamily="2" charset="0"/>
              </a:rPr>
              <a:t>,</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রুটির </a:t>
            </a:r>
            <a:r>
              <a:rPr lang="bn-BD" sz="2000" b="1" dirty="0">
                <a:latin typeface="NikoshBAN" pitchFamily="2" charset="0"/>
                <a:cs typeface="NikoshBAN" pitchFamily="2" charset="0"/>
              </a:rPr>
              <a:t>দোকানের কারিগর </a:t>
            </a:r>
            <a:r>
              <a:rPr lang="bn-BD" sz="2000" b="1" dirty="0" smtClean="0">
                <a:latin typeface="NikoshBAN" pitchFamily="2" charset="0"/>
                <a:cs typeface="NikoshBAN" pitchFamily="2" charset="0"/>
              </a:rPr>
              <a:t>হয়েছেন</a:t>
            </a:r>
            <a:endParaRPr lang="en-US" sz="2000" b="1" dirty="0">
              <a:latin typeface="NikoshBAN" pitchFamily="2" charset="0"/>
              <a:cs typeface="NikoshBAN" pitchFamily="2" charset="0"/>
            </a:endParaRPr>
          </a:p>
          <a:p>
            <a:pPr algn="ct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
        <p:nvSpPr>
          <p:cNvPr id="3" name="Up Arrow Callout 2"/>
          <p:cNvSpPr/>
          <p:nvPr/>
        </p:nvSpPr>
        <p:spPr>
          <a:xfrm>
            <a:off x="3371529" y="4788051"/>
            <a:ext cx="2455314" cy="1695667"/>
          </a:xfrm>
          <a:prstGeom prst="upArrowCallou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4198350" y="5304710"/>
            <a:ext cx="886782" cy="584775"/>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bn-BD" sz="3200" b="1" dirty="0" smtClean="0">
                <a:latin typeface="NikoshBAN" pitchFamily="2" charset="0"/>
                <a:cs typeface="NikoshBAN" pitchFamily="2" charset="0"/>
              </a:rPr>
              <a:t>মৃত্যুঃ</a:t>
            </a:r>
            <a:endParaRPr lang="en-US" sz="3200" b="1" dirty="0">
              <a:latin typeface="NikoshBAN" pitchFamily="2" charset="0"/>
              <a:cs typeface="NikoshBAN" pitchFamily="2" charset="0"/>
            </a:endParaRPr>
          </a:p>
        </p:txBody>
      </p:sp>
      <p:sp>
        <p:nvSpPr>
          <p:cNvPr id="35" name="TextBox 34"/>
          <p:cNvSpPr txBox="1"/>
          <p:nvPr/>
        </p:nvSpPr>
        <p:spPr>
          <a:xfrm>
            <a:off x="3370497" y="5719158"/>
            <a:ext cx="2209800"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400" b="1" dirty="0">
                <a:latin typeface="NikoshBAN" pitchFamily="2" charset="0"/>
                <a:cs typeface="NikoshBAN" pitchFamily="2" charset="0"/>
              </a:rPr>
              <a:t>১৯৭৬ খ্রিষ্টাব্দের ২৯শে আগস্ট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218980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dissolve">
                                      <p:cBhvr>
                                        <p:cTn id="52" dur="500"/>
                                        <p:tgtEl>
                                          <p:spTgt spid="2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0-#ppt_w/2"/>
                                          </p:val>
                                        </p:tav>
                                        <p:tav tm="100000">
                                          <p:val>
                                            <p:strVal val="#ppt_x"/>
                                          </p:val>
                                        </p:tav>
                                      </p:tavLst>
                                    </p:anim>
                                    <p:anim calcmode="lin" valueType="num">
                                      <p:cBhvr additive="base">
                                        <p:cTn id="61"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dissolve">
                                      <p:cBhvr>
                                        <p:cTn id="66" dur="500"/>
                                        <p:tgtEl>
                                          <p:spTgt spid="3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dissolve">
                                      <p:cBhvr>
                                        <p:cTn id="69" dur="500"/>
                                        <p:tgtEl>
                                          <p:spTgt spid="3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dissolv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0-#ppt_w/2"/>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dissolve">
                                      <p:cBhvr>
                                        <p:cTn id="83" dur="500"/>
                                        <p:tgtEl>
                                          <p:spTgt spid="42"/>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dissolve">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1+#ppt_w/2"/>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dissolve">
                                      <p:cBhvr>
                                        <p:cTn id="97" dur="500"/>
                                        <p:tgtEl>
                                          <p:spTgt spid="3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dissolv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9"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fill="hold"/>
                                        <p:tgtEl>
                                          <p:spTgt spid="33"/>
                                        </p:tgtEl>
                                        <p:attrNameLst>
                                          <p:attrName>ppt_x</p:attrName>
                                        </p:attrNameLst>
                                      </p:cBhvr>
                                      <p:tavLst>
                                        <p:tav tm="0">
                                          <p:val>
                                            <p:strVal val="0-#ppt_w/2"/>
                                          </p:val>
                                        </p:tav>
                                        <p:tav tm="100000">
                                          <p:val>
                                            <p:strVal val="#ppt_x"/>
                                          </p:val>
                                        </p:tav>
                                      </p:tavLst>
                                    </p:anim>
                                    <p:anim calcmode="lin" valueType="num">
                                      <p:cBhvr additive="base">
                                        <p:cTn id="10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dissolve">
                                      <p:cBhvr>
                                        <p:cTn id="111" dur="500"/>
                                        <p:tgtEl>
                                          <p:spTgt spid="34"/>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dissolve">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12"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0-#ppt_w/2"/>
                                          </p:val>
                                        </p:tav>
                                        <p:tav tm="100000">
                                          <p:val>
                                            <p:strVal val="#ppt_x"/>
                                          </p:val>
                                        </p:tav>
                                      </p:tavLst>
                                    </p:anim>
                                    <p:anim calcmode="lin" valueType="num">
                                      <p:cBhvr additive="base">
                                        <p:cTn id="1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7" grpId="0" animBg="1"/>
      <p:bldP spid="38" grpId="0"/>
      <p:bldP spid="39" grpId="0" animBg="1"/>
      <p:bldP spid="40" grpId="0"/>
      <p:bldP spid="41" grpId="0" animBg="1"/>
      <p:bldP spid="42" grpId="0"/>
      <p:bldP spid="43" grpId="0"/>
      <p:bldP spid="31" grpId="0" animBg="1"/>
      <p:bldP spid="32" grpId="0"/>
      <p:bldP spid="33" grpId="0"/>
      <p:bldP spid="3" grpId="0" animBg="1"/>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685800"/>
            <a:ext cx="4572000" cy="851297"/>
          </a:xfrm>
          <a:prstGeom prst="round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একক কাজ</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83" b="13552"/>
          <a:stretch/>
        </p:blipFill>
        <p:spPr bwMode="auto">
          <a:xfrm>
            <a:off x="2666858" y="1828800"/>
            <a:ext cx="3352942" cy="216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7" name="Rounded Rectangle 6"/>
          <p:cNvSpPr/>
          <p:nvPr/>
        </p:nvSpPr>
        <p:spPr>
          <a:xfrm>
            <a:off x="566738" y="4876800"/>
            <a:ext cx="7967662" cy="715056"/>
          </a:xfrm>
          <a:prstGeom prst="roundRect">
            <a:avLst/>
          </a:prstGeom>
          <a:ln/>
        </p:spPr>
        <p:style>
          <a:lnRef idx="1">
            <a:schemeClr val="accent3"/>
          </a:lnRef>
          <a:fillRef idx="2">
            <a:schemeClr val="accent3"/>
          </a:fillRef>
          <a:effectRef idx="1">
            <a:schemeClr val="accent3"/>
          </a:effectRef>
          <a:fontRef idx="minor">
            <a:schemeClr val="dk1"/>
          </a:fontRef>
        </p:style>
        <p:txBody>
          <a:bodyPr wrap="square" lIns="91410" tIns="45705" rIns="91410" bIns="45705">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bn-IN" altLang="en-US"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কবি </a:t>
            </a:r>
            <a:r>
              <a:rPr kumimoji="0" lang="bn-BD" altLang="en-US"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‘কাজী </a:t>
            </a:r>
            <a:r>
              <a:rPr kumimoji="0" lang="bn-IN" altLang="en-US"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নজ</a:t>
            </a:r>
            <a:r>
              <a:rPr kumimoji="0" lang="bn-IN" altLang="en-US" sz="3600" b="1" i="0" u="none" strike="noStrike" kern="0" cap="none" spc="0" normalizeH="0" baseline="0" noProof="0" dirty="0" smtClean="0">
                <a:ln>
                  <a:noFill/>
                </a:ln>
                <a:solidFill>
                  <a:prstClr val="black"/>
                </a:solidFill>
                <a:effectLst/>
                <a:uLnTx/>
                <a:uFillTx/>
                <a:latin typeface="SutonnyOMJ" pitchFamily="2" charset="0"/>
                <a:ea typeface="+mn-ea"/>
                <a:cs typeface="SutonnyOMJ" pitchFamily="2" charset="0"/>
              </a:rPr>
              <a:t>রুল </a:t>
            </a:r>
            <a:r>
              <a:rPr kumimoji="0" lang="bn-IN" altLang="en-US" sz="3600" b="1" i="0" u="none" strike="noStrike" kern="0" cap="none" spc="0" normalizeH="0" baseline="0" noProof="0" dirty="0" smtClean="0">
                <a:ln>
                  <a:noFill/>
                </a:ln>
                <a:solidFill>
                  <a:prstClr val="black"/>
                </a:solidFill>
                <a:effectLst/>
                <a:uLnTx/>
                <a:uFillTx/>
                <a:latin typeface="NikoshBAN" pitchFamily="2" charset="0"/>
                <a:ea typeface="+mn-ea"/>
                <a:cs typeface="NikoshBAN" pitchFamily="2" charset="0"/>
              </a:rPr>
              <a:t>ইসলাম</a:t>
            </a:r>
            <a:r>
              <a:rPr lang="bn-BD" altLang="en-US" sz="3600" b="1" kern="0" dirty="0" smtClean="0">
                <a:solidFill>
                  <a:prstClr val="black"/>
                </a:solidFill>
                <a:latin typeface="NikoshBAN" pitchFamily="2" charset="0"/>
                <a:cs typeface="NikoshBAN" pitchFamily="2" charset="0"/>
              </a:rPr>
              <a:t>’</a:t>
            </a:r>
            <a:r>
              <a:rPr kumimoji="0" lang="bn-IN" altLang="en-US" sz="3600" b="1" i="0" u="none" strike="noStrike" kern="0" cap="none" spc="0" normalizeH="0" baseline="0" noProof="0" dirty="0" smtClean="0">
                <a:ln>
                  <a:noFill/>
                </a:ln>
                <a:solidFill>
                  <a:prstClr val="black"/>
                </a:solidFill>
                <a:effectLst/>
                <a:uLnTx/>
                <a:uFillTx/>
                <a:latin typeface="NikoshBAN" pitchFamily="2" charset="0"/>
                <a:ea typeface="+mn-ea"/>
                <a:cs typeface="NikoshBAN" pitchFamily="2" charset="0"/>
              </a:rPr>
              <a:t> সম্পর্কে পাঁচটি বাক্য লিখ।   </a:t>
            </a:r>
            <a:endParaRPr kumimoji="0" lang="en-US" altLang="en-US" sz="3600" b="1" i="0" u="none" strike="noStrike" kern="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07007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rved Up Ribbon 16"/>
          <p:cNvSpPr/>
          <p:nvPr/>
        </p:nvSpPr>
        <p:spPr>
          <a:xfrm>
            <a:off x="1524000" y="609600"/>
            <a:ext cx="6324600" cy="1066800"/>
          </a:xfrm>
          <a:prstGeom prst="ellipseRibbon2">
            <a:avLst/>
          </a:prstGeom>
          <a:solidFill>
            <a:schemeClr val="bg2">
              <a:lumMod val="7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n>
                  <a:solidFill>
                    <a:srgbClr val="FFFF00"/>
                  </a:solidFill>
                </a:ln>
                <a:solidFill>
                  <a:srgbClr val="FFFF00"/>
                </a:solidFill>
                <a:latin typeface="NikoshBAN" pitchFamily="2" charset="0"/>
                <a:cs typeface="NikoshBAN" pitchFamily="2" charset="0"/>
              </a:rPr>
              <a:t>আদর্শ</a:t>
            </a:r>
            <a:r>
              <a:rPr lang="en-US" sz="4800" dirty="0" smtClean="0">
                <a:ln>
                  <a:solidFill>
                    <a:srgbClr val="FFFF00"/>
                  </a:solidFill>
                </a:ln>
                <a:solidFill>
                  <a:srgbClr val="FFFF00"/>
                </a:solidFill>
                <a:latin typeface="NikoshBAN" pitchFamily="2" charset="0"/>
                <a:cs typeface="NikoshBAN" pitchFamily="2" charset="0"/>
              </a:rPr>
              <a:t> </a:t>
            </a:r>
            <a:r>
              <a:rPr lang="en-US" sz="4800" dirty="0" err="1" smtClean="0">
                <a:ln>
                  <a:solidFill>
                    <a:srgbClr val="FFFF00"/>
                  </a:solidFill>
                </a:ln>
                <a:solidFill>
                  <a:srgbClr val="FFFF00"/>
                </a:solidFill>
                <a:latin typeface="NikoshBAN" pitchFamily="2" charset="0"/>
                <a:cs typeface="NikoshBAN" pitchFamily="2" charset="0"/>
              </a:rPr>
              <a:t>পাঠ</a:t>
            </a:r>
            <a:endParaRPr lang="en-US" sz="4800" dirty="0">
              <a:ln>
                <a:solidFill>
                  <a:srgbClr val="FFFF00"/>
                </a:solidFill>
              </a:ln>
              <a:solidFill>
                <a:srgbClr val="FFFF00"/>
              </a:solidFill>
              <a:latin typeface="NikoshBAN" pitchFamily="2" charset="0"/>
              <a:cs typeface="NikoshBAN"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232" y="1928446"/>
            <a:ext cx="5064368" cy="3481754"/>
          </a:xfrm>
          <a:prstGeom prst="rect">
            <a:avLst/>
          </a:prstGeom>
          <a:ln w="38100">
            <a:solidFill>
              <a:schemeClr val="tx1"/>
            </a:solidFill>
          </a:ln>
        </p:spPr>
      </p:pic>
    </p:spTree>
    <p:extLst>
      <p:ext uri="{BB962C8B-B14F-4D97-AF65-F5344CB8AC3E}">
        <p14:creationId xmlns:p14="http://schemas.microsoft.com/office/powerpoint/2010/main" val="89017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779</Words>
  <Application>Microsoft Office PowerPoint</Application>
  <PresentationFormat>On-screen Show (4:3)</PresentationFormat>
  <Paragraphs>150</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City computer</cp:lastModifiedBy>
  <cp:revision>108</cp:revision>
  <dcterms:created xsi:type="dcterms:W3CDTF">2006-08-16T00:00:00Z</dcterms:created>
  <dcterms:modified xsi:type="dcterms:W3CDTF">2020-08-06T06:47:08Z</dcterms:modified>
</cp:coreProperties>
</file>