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56" r:id="rId2"/>
    <p:sldId id="276" r:id="rId3"/>
    <p:sldId id="271" r:id="rId4"/>
    <p:sldId id="261" r:id="rId5"/>
    <p:sldId id="279" r:id="rId6"/>
    <p:sldId id="278" r:id="rId7"/>
    <p:sldId id="260" r:id="rId8"/>
    <p:sldId id="259" r:id="rId9"/>
    <p:sldId id="267" r:id="rId10"/>
    <p:sldId id="262" r:id="rId11"/>
    <p:sldId id="277" r:id="rId12"/>
    <p:sldId id="273" r:id="rId13"/>
    <p:sldId id="272" r:id="rId14"/>
    <p:sldId id="263" r:id="rId15"/>
    <p:sldId id="264" r:id="rId16"/>
    <p:sldId id="265" r:id="rId17"/>
    <p:sldId id="266" r:id="rId18"/>
    <p:sldId id="269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00"/>
    <a:srgbClr val="000099"/>
    <a:srgbClr val="FF0000"/>
    <a:srgbClr val="00CC00"/>
    <a:srgbClr val="FF00FF"/>
    <a:srgbClr val="FF33CC"/>
    <a:srgbClr val="00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82" autoAdjust="0"/>
  </p:normalViewPr>
  <p:slideViewPr>
    <p:cSldViewPr snapToGrid="0">
      <p:cViewPr varScale="1">
        <p:scale>
          <a:sx n="71" d="100"/>
          <a:sy n="71" d="100"/>
        </p:scale>
        <p:origin x="6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A557F-AB33-492A-AD5E-4A4193CFE268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5B122-4BAB-4FB2-8A41-90D947591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45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5B122-4BAB-4FB2-8A41-90D94759122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0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59280"/>
            <a:ext cx="8534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12192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7DD2BA1-E3EE-4428-B5A4-0D35E3AD710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1ABB-7A30-4770-9290-847FC200C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2BA1-E3EE-4428-B5A4-0D35E3AD710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1ABB-7A30-4770-9290-847FC200C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09041"/>
            <a:ext cx="17272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7200" y="1219200"/>
            <a:ext cx="69088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2BA1-E3EE-4428-B5A4-0D35E3AD710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1ABB-7A30-4770-9290-847FC200C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1"/>
            <a:ext cx="85344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2BA1-E3EE-4428-B5A4-0D35E3AD710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1ABB-7A30-4770-9290-847FC200CC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2BA1-E3EE-4428-B5A4-0D35E3AD710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1ABB-7A30-4770-9290-847FC200CC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3410268"/>
            <a:ext cx="83312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1503680"/>
            <a:ext cx="83312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28800" y="2438400"/>
            <a:ext cx="41656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2BA1-E3EE-4428-B5A4-0D35E3AD710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1ABB-7A30-4770-9290-847FC200C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197600" y="2438400"/>
            <a:ext cx="41656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828800" y="2819400"/>
            <a:ext cx="4165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7600" y="2819400"/>
            <a:ext cx="4165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362201"/>
            <a:ext cx="4167717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359152"/>
            <a:ext cx="4169833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2BA1-E3EE-4428-B5A4-0D35E3AD710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1ABB-7A30-4770-9290-847FC200C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2BA1-E3EE-4428-B5A4-0D35E3AD710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1ABB-7A30-4770-9290-847FC200CC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2BA1-E3EE-4428-B5A4-0D35E3AD710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1ABB-7A30-4770-9290-847FC200C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2" y="1676400"/>
            <a:ext cx="37591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2" y="2275840"/>
            <a:ext cx="37591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2BA1-E3EE-4428-B5A4-0D35E3AD710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1ABB-7A30-4770-9290-847FC200C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28800" y="1676400"/>
            <a:ext cx="43688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950720" y="1847088"/>
            <a:ext cx="4120896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1676400"/>
            <a:ext cx="37592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1905000"/>
            <a:ext cx="39624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2276856"/>
            <a:ext cx="37592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2BA1-E3EE-4428-B5A4-0D35E3AD710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1ABB-7A30-4770-9290-847FC200C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2954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057401"/>
            <a:ext cx="85344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06400" y="6356351"/>
            <a:ext cx="284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7DD2BA1-E3EE-4428-B5A4-0D35E3AD710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962400" y="6356351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900160" y="63642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4101ABB-7A30-4770-9290-847FC200C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37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microsoft.com/office/2007/relationships/hdphoto" Target="../media/hdphoto3.wdp"/><Relationship Id="rId5" Type="http://schemas.openxmlformats.org/officeDocument/2006/relationships/image" Target="../media/image32.jpeg"/><Relationship Id="rId10" Type="http://schemas.openxmlformats.org/officeDocument/2006/relationships/image" Target="../media/image35.png"/><Relationship Id="rId4" Type="http://schemas.openxmlformats.org/officeDocument/2006/relationships/image" Target="../media/image13.jpg"/><Relationship Id="rId9" Type="http://schemas.openxmlformats.org/officeDocument/2006/relationships/image" Target="../media/image34.jpe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pn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98612" y="1085290"/>
            <a:ext cx="8586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গোলাপের</a:t>
            </a:r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</a:rPr>
              <a:t>শু</a:t>
            </a:r>
            <a:r>
              <a:rPr lang="bn-IN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ভেচ্ছা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ros03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606" y="2473554"/>
            <a:ext cx="4293394" cy="3220045"/>
          </a:xfrm>
          <a:prstGeom prst="rect">
            <a:avLst/>
          </a:prstGeom>
        </p:spPr>
      </p:pic>
      <p:pic>
        <p:nvPicPr>
          <p:cNvPr id="14" name="Picture 13" descr="ros03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2473556"/>
            <a:ext cx="4293394" cy="322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1530" y="2962920"/>
            <a:ext cx="4135272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i="1" dirty="0" smtClean="0"/>
              <a:t> </a:t>
            </a:r>
            <a:r>
              <a:rPr lang="bn-BD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কাজী  </a:t>
            </a:r>
            <a:r>
              <a:rPr lang="bn-BD" sz="3200" i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  ইসলাম</a:t>
            </a:r>
            <a:endParaRPr lang="en-US" sz="2000" i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1530" y="2169468"/>
            <a:ext cx="4135272" cy="76944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1530" y="1153805"/>
            <a:ext cx="4135272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r>
              <a:rPr lang="bn-IN" sz="4000" dirty="0" smtClean="0"/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6135" y="3744556"/>
            <a:ext cx="4997504" cy="163121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                গাহি সাম্যের গান-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মানুষের চেয়ে বড় কিছু নাই, নহে কিছু মহিয়ান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নাই দেশ- কাল- পাএের ভেদ , অভেদ ধর্মজাতি,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সব দেশে সব কালে ঘরে-ঘরে তিনি মানুষের জ্ঞাতি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SC00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471915" y="1281483"/>
            <a:ext cx="4272283" cy="4221967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-106680"/>
            <a:ext cx="12252960" cy="6937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7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5303840" y="973923"/>
            <a:ext cx="5682407" cy="13275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fromWordArt="1"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00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60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60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60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”–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কাজি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b="1" kern="10" dirty="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112840" y="864322"/>
            <a:ext cx="4302134" cy="17350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fromWordArt="1"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00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88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88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b="1" kern="10" dirty="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7273" y="1960198"/>
            <a:ext cx="43021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গাহি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সাম্যের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—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নাহি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নহে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মহিয়ান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অভেদ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জ্ঞাতি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‘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পুজারী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দুয়ার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ক্ষুধার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দাঁড়ায়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দুয়ারে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পুজার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!’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আকুল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পুজারী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খুলিল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ভজনালয়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দেবতার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টাজা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!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জীর্ণ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শীর্ণ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গাত্র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ক্ষুধায়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কন্ঠ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ক্ষীন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ডাকিল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পান্থ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খাইনিতো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সাতদিন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!’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সহসা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ভুখারী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ফিরিয়া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তিমিররাত্রি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ক্ষুধার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মানিক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জ্বলে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!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57313" y="1960198"/>
            <a:ext cx="4571999" cy="37856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ভুখারি 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ফুকারি’ কয়,হায় </a:t>
            </a:r>
          </a:p>
          <a:p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‘ঐই মন্দির পুজারির, হায় দেবতা তীমার নয় !</a:t>
            </a:r>
          </a:p>
          <a:p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মসজিদে কাল শিরনি আছিল, - অঢেল গোস্ত রুটি</a:t>
            </a:r>
          </a:p>
          <a:p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বাঁচিয়া গিয়াছে, মোল্লা সাহেব হেসে তাই কুটিকুটি,</a:t>
            </a:r>
          </a:p>
          <a:p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এমন সময় এলো মুসাফির গায়ে আজারার চিন</a:t>
            </a:r>
          </a:p>
          <a:p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বলে, ‘বাবা, আমি ভুখা ফকা আছি আজ নিয়ে সাতদিন ! </a:t>
            </a:r>
          </a:p>
          <a:p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তেরিয়া হইয়া হাঁকিল মোল্লা- ‘ভ্যালা হলো দেখি ঠেলা,  </a:t>
            </a:r>
          </a:p>
          <a:p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ভুখা আছ মর গো- ভাগাড়ে গিয়ে ! নমাজ পড়িস বেটা?’</a:t>
            </a:r>
          </a:p>
          <a:p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ভুখারি কহিল, ‘না বাবা !’ মোল্লা হাঁকিল- ‘তা হলে 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শালা</a:t>
            </a:r>
          </a:p>
          <a:p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সোজা পথ দেখ !’ গোস্ত-রুটি নিয়া মসজিদে দেয় তালা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ভুখারী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ফিরিয়া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চলিতে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চলিতে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--</a:t>
            </a:r>
            <a:endParaRPr lang="bn-IN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0651" y="2301472"/>
            <a:ext cx="1352229" cy="3511821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518261" y="2489232"/>
            <a:ext cx="4858299" cy="2663811"/>
            <a:chOff x="-11547559" y="-4708588"/>
            <a:chExt cx="20372908" cy="8022964"/>
          </a:xfrm>
        </p:grpSpPr>
        <p:grpSp>
          <p:nvGrpSpPr>
            <p:cNvPr id="14" name="Group 13"/>
            <p:cNvGrpSpPr/>
            <p:nvPr/>
          </p:nvGrpSpPr>
          <p:grpSpPr>
            <a:xfrm>
              <a:off x="-11547559" y="-4708588"/>
              <a:ext cx="20372908" cy="8022964"/>
              <a:chOff x="-11457508" y="-4601164"/>
              <a:chExt cx="20372908" cy="774771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hotocopy/>
                        </a14:imgEffect>
                        <a14:imgEffect>
                          <a14:saturation sat="3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457508" y="-4601164"/>
                <a:ext cx="4343402" cy="2734176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83" r="13954" b="9646"/>
              <a:stretch/>
            </p:blipFill>
            <p:spPr>
              <a:xfrm>
                <a:off x="7848600" y="1413290"/>
                <a:ext cx="1066800" cy="1733257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3167" y="1739862"/>
              <a:ext cx="1279240" cy="15672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8" name="Group 17"/>
          <p:cNvGrpSpPr/>
          <p:nvPr/>
        </p:nvGrpSpPr>
        <p:grpSpPr>
          <a:xfrm>
            <a:off x="5363040" y="3737220"/>
            <a:ext cx="1184144" cy="893048"/>
            <a:chOff x="37696" y="199452"/>
            <a:chExt cx="4257608" cy="3240751"/>
          </a:xfrm>
        </p:grpSpPr>
        <p:grpSp>
          <p:nvGrpSpPr>
            <p:cNvPr id="19" name="Group 18"/>
            <p:cNvGrpSpPr/>
            <p:nvPr/>
          </p:nvGrpSpPr>
          <p:grpSpPr>
            <a:xfrm>
              <a:off x="381000" y="199452"/>
              <a:ext cx="3914304" cy="3240751"/>
              <a:chOff x="-280845" y="304800"/>
              <a:chExt cx="4451063" cy="3225388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36" t="7307" r="30211" b="43722"/>
              <a:stretch/>
            </p:blipFill>
            <p:spPr>
              <a:xfrm>
                <a:off x="-280845" y="304800"/>
                <a:ext cx="3536665" cy="322538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352" r="6757" b="6410"/>
              <a:stretch/>
            </p:blipFill>
            <p:spPr>
              <a:xfrm>
                <a:off x="3255818" y="1069985"/>
                <a:ext cx="914400" cy="2433637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96" y="402019"/>
              <a:ext cx="1295400" cy="140396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4" name="Group 23"/>
          <p:cNvGrpSpPr/>
          <p:nvPr/>
        </p:nvGrpSpPr>
        <p:grpSpPr>
          <a:xfrm>
            <a:off x="5393669" y="4855079"/>
            <a:ext cx="1319211" cy="829505"/>
            <a:chOff x="4779816" y="3752911"/>
            <a:chExt cx="4164858" cy="3048000"/>
          </a:xfrm>
        </p:grpSpPr>
        <p:grpSp>
          <p:nvGrpSpPr>
            <p:cNvPr id="25" name="Group 24"/>
            <p:cNvGrpSpPr/>
            <p:nvPr/>
          </p:nvGrpSpPr>
          <p:grpSpPr>
            <a:xfrm>
              <a:off x="4876800" y="3752911"/>
              <a:ext cx="4067874" cy="3048000"/>
              <a:chOff x="4876800" y="3752911"/>
              <a:chExt cx="4067874" cy="304800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876800" y="3752911"/>
                <a:ext cx="3201627" cy="3048000"/>
                <a:chOff x="4682837" y="3810000"/>
                <a:chExt cx="3201627" cy="3048000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10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82837" y="3810000"/>
                  <a:ext cx="3201627" cy="3048000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83037" y="3837276"/>
                  <a:ext cx="1433512" cy="1400175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32" t="14259" r="66611" b="53656"/>
              <a:stretch/>
            </p:blipFill>
            <p:spPr>
              <a:xfrm>
                <a:off x="8077200" y="5365920"/>
                <a:ext cx="867474" cy="1406024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07" t="23006" r="73482" b="41251"/>
            <a:stretch/>
          </p:blipFill>
          <p:spPr>
            <a:xfrm>
              <a:off x="4779816" y="5227689"/>
              <a:ext cx="637309" cy="1566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317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991611" y="602711"/>
            <a:ext cx="913640" cy="48013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</a:p>
          <a:p>
            <a:r>
              <a:rPr lang="bn-IN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</a:t>
            </a:r>
          </a:p>
          <a:p>
            <a:r>
              <a:rPr lang="bn-IN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</a:t>
            </a:r>
            <a:endParaRPr lang="en-US" sz="60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6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</a:p>
          <a:p>
            <a:r>
              <a:rPr lang="bn-IN" sz="6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ঠ</a:t>
            </a:r>
            <a:endParaRPr lang="en-US" sz="60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SC00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7974" y="1168043"/>
            <a:ext cx="3413467" cy="42359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24164" y="1374617"/>
            <a:ext cx="60700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আশিটা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ডাকিনি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কভু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ক্ষুধার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করনি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করনি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প্রভু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মন্দিরে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প্রভু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দাবী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মোল্লা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লাগায়েছে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দুয়ারে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চাবি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চেঙ্গিস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গজনি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মামুদ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কালাপাহাড়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ভজনালয়ের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খোদার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কপাট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হাতুড়ি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শাবল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হায়রে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ভজনালয়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চড়িয়া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ভন্ড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গাহে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স্বার্থের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85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906651" y="2841410"/>
            <a:ext cx="1876285" cy="735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860504" y="3842173"/>
            <a:ext cx="1922432" cy="783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 rot="10800000" flipV="1">
            <a:off x="3904547" y="1746260"/>
            <a:ext cx="1960637" cy="836787"/>
            <a:chOff x="2822921" y="325561"/>
            <a:chExt cx="3120700" cy="1785535"/>
          </a:xfrm>
        </p:grpSpPr>
        <p:grpSp>
          <p:nvGrpSpPr>
            <p:cNvPr id="18" name="Group 17"/>
            <p:cNvGrpSpPr/>
            <p:nvPr/>
          </p:nvGrpSpPr>
          <p:grpSpPr>
            <a:xfrm>
              <a:off x="2822921" y="325561"/>
              <a:ext cx="3120700" cy="1785535"/>
              <a:chOff x="2729686" y="1387365"/>
              <a:chExt cx="3297041" cy="1355835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729686" y="1658282"/>
                <a:ext cx="461599" cy="84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2400" y="1387365"/>
                <a:ext cx="2064327" cy="135583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403" r="52094"/>
            <a:stretch/>
          </p:blipFill>
          <p:spPr>
            <a:xfrm>
              <a:off x="3048000" y="325562"/>
              <a:ext cx="871538" cy="178553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Rectangle 7"/>
          <p:cNvSpPr/>
          <p:nvPr/>
        </p:nvSpPr>
        <p:spPr>
          <a:xfrm rot="10800000" flipV="1">
            <a:off x="3250454" y="802054"/>
            <a:ext cx="5334078" cy="92889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লেখঃ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6209969" y="3884111"/>
            <a:ext cx="2985788" cy="6862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।‘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চিৎকার করে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6269718" y="4902210"/>
            <a:ext cx="1938565" cy="5804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‘রুগণ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1411014" y="1730947"/>
            <a:ext cx="1961016" cy="71315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‘সাম্য’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1366559" y="2790397"/>
            <a:ext cx="1961016" cy="78650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’ঠাকুর’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6250356" y="2874789"/>
            <a:ext cx="1838565" cy="702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0800000" flipV="1">
            <a:off x="1366770" y="3814065"/>
            <a:ext cx="1960803" cy="78650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‘ফুকারি’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6172139" y="1726444"/>
            <a:ext cx="1916784" cy="6794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‘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36"/>
          <p:cNvSpPr txBox="1"/>
          <p:nvPr/>
        </p:nvSpPr>
        <p:spPr>
          <a:xfrm>
            <a:off x="7239001" y="5867400"/>
            <a:ext cx="81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89798" y="4786410"/>
            <a:ext cx="1993138" cy="812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1411014" y="4837732"/>
            <a:ext cx="1961016" cy="80995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‘আজারি’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565" y="1148091"/>
            <a:ext cx="2009775" cy="44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689" y="939322"/>
            <a:ext cx="3775524" cy="110799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i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i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i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1029" y="2227104"/>
            <a:ext cx="54097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কবি কার জয় গান   করেছে</a:t>
            </a:r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ন?</a:t>
            </a:r>
          </a:p>
          <a:p>
            <a:r>
              <a:rPr lang="en-US" sz="2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মানবতার</a:t>
            </a:r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জয়গান</a:t>
            </a:r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ক্ষুধার</a:t>
            </a:r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অন্ন</a:t>
            </a:r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করেনি</a:t>
            </a:r>
            <a:r>
              <a:rPr lang="bn-BD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</a:t>
            </a:r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প্রভু</a:t>
            </a:r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কাজী নজরুলের কয়েকটি উল্লেখযোগ্য </a:t>
            </a:r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কাব্যগ্রন্থের নাম লিখ ।  </a:t>
            </a:r>
            <a:endParaRPr lang="en-US" sz="2800" b="1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অগ্নিবীনা,১ </a:t>
            </a:r>
            <a:r>
              <a:rPr lang="en-US" sz="2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বিষেঁর</a:t>
            </a:r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বাশিঁ</a:t>
            </a:r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চক্রবাক</a:t>
            </a:r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ছায়ানট</a:t>
            </a:r>
            <a:r>
              <a:rPr lang="en-US" sz="28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প্রলয়শিখা,সিন্ধুহিন্দোল</a:t>
            </a:r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09" y="939322"/>
            <a:ext cx="4944871" cy="4764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451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265828" y="773763"/>
            <a:ext cx="4694831" cy="1924335"/>
          </a:xfrm>
          <a:prstGeom prst="wave">
            <a:avLst>
              <a:gd name="adj1" fmla="val 11061"/>
              <a:gd name="adj2" fmla="val 1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8549" y="3057099"/>
            <a:ext cx="6550926" cy="204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06071" y="2817836"/>
            <a:ext cx="7395882" cy="258532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১।বাংলা সাহিত্য জগতে নজরুলের আবির্ভাব এক নতুন দিগন্তের উম্মোচন করে। কথাটি বুঝিয়ে লিখ 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২।মানুষের চেয়ে বড় কিছু নাই,নহে কছু মহীয়ান –কেন?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Shahana\Desktop\akash\TULU C (136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230" y="985838"/>
            <a:ext cx="2125459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hahana\Desktop\akash\TULU C (136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119" y="2610310"/>
            <a:ext cx="1972569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hahana\Desktop\akash\TULU C (136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120" y="4080681"/>
            <a:ext cx="1972569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hahana\Desktop\akash\TULU C (136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94" y="1035368"/>
            <a:ext cx="2125459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31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493463" y="1088815"/>
            <a:ext cx="4121239" cy="1669626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কাজঃ-</a:t>
            </a:r>
            <a:endParaRPr lang="en-US" sz="66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3463" y="3385619"/>
            <a:ext cx="9105364" cy="236988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= ‘অগ্নিবীনা’</a:t>
            </a:r>
          </a:p>
          <a:p>
            <a:r>
              <a:rPr lang="bn-BD" sz="2800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কোন কোন বৈশিষ্ট্যের কারণে </a:t>
            </a:r>
            <a:r>
              <a:rPr lang="bn-IN" sz="2800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BD" sz="2800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ণিজগতে মানুষ সর্বশ্রেষ্ঠ জীব </a:t>
            </a:r>
            <a:r>
              <a:rPr lang="bn-IN" sz="2800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 কর ।</a:t>
            </a:r>
            <a:endParaRPr lang="bn-IN" sz="2800" dirty="0" smtClean="0"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দল--- ‘শিউলিমালা’</a:t>
            </a:r>
            <a:endParaRPr lang="bn-IN" sz="32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“মানুষ’’কবিতায় বর্ণিত ভন্ডদের মানসিকতা পরিবর্তনে তোমাদের সম্মিলিত </a:t>
            </a:r>
            <a:r>
              <a:rPr lang="bn-IN" sz="2800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2800" dirty="0"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মতামত পেশ কর।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721" y="865526"/>
            <a:ext cx="4681106" cy="247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Up Ribbon 2"/>
          <p:cNvSpPr/>
          <p:nvPr/>
        </p:nvSpPr>
        <p:spPr>
          <a:xfrm>
            <a:off x="4306957" y="974669"/>
            <a:ext cx="6518326" cy="1614969"/>
          </a:xfrm>
          <a:prstGeom prst="ellipse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9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i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endParaRPr lang="en-US" sz="7200" i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5536" y="1454714"/>
            <a:ext cx="25189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প্রশ্ন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5072" y="2703932"/>
            <a:ext cx="48719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‘’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ক্ষুধার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কথাটির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৩।মানুষ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৪।মসজিদে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আজারির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৬।ভুখারি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প্রভুকে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ডাকেনি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463857" y="2957968"/>
            <a:ext cx="1483913" cy="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871803" y="3606808"/>
            <a:ext cx="2128490" cy="19897"/>
          </a:xfrm>
          <a:prstGeom prst="straightConnector1">
            <a:avLst/>
          </a:prstGeom>
          <a:ln w="7620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978738" y="4032768"/>
            <a:ext cx="979790" cy="1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957403" y="5525597"/>
            <a:ext cx="3012909" cy="0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82154" y="4435873"/>
            <a:ext cx="2418139" cy="1"/>
          </a:xfrm>
          <a:prstGeom prst="straightConnector1">
            <a:avLst/>
          </a:prstGeom>
          <a:ln w="7620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582154" y="5084713"/>
            <a:ext cx="2376374" cy="21992"/>
          </a:xfrm>
          <a:prstGeom prst="straightConnector1">
            <a:avLst/>
          </a:prstGeom>
          <a:ln w="762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36590" y="4736093"/>
            <a:ext cx="2421938" cy="46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60310" y="2604113"/>
            <a:ext cx="4121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১৮৯৯সালে, ২৪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পশ্চিমবঙ্গের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বর্ধমান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চুরুলিয়া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60310" y="3435110"/>
            <a:ext cx="4001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ক্ষুধার্ত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দেবতাজ্ঞান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40275" y="3822255"/>
            <a:ext cx="283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সাম্যবাদী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0293" y="4221447"/>
            <a:ext cx="3554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মসজিদের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তত্ত্বাবধায়নকারী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মোল্লা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00293" y="4535476"/>
            <a:ext cx="1888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মুসাফিরের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00293" y="4850025"/>
            <a:ext cx="141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2077" y="5311690"/>
            <a:ext cx="108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পূজারী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04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/>
      <p:bldP spid="34" grpId="0"/>
      <p:bldP spid="35" grpId="0"/>
      <p:bldP spid="36" grpId="0"/>
      <p:bldP spid="37" grpId="0"/>
      <p:bldP spid="38" grpId="0"/>
      <p:bldP spid="3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290407" y="1049652"/>
            <a:ext cx="6355961" cy="1246692"/>
          </a:xfrm>
          <a:prstGeom prst="cloudCallou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কাজঃ-</a:t>
            </a:r>
            <a:endParaRPr lang="en-US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81112" y="1353387"/>
            <a:ext cx="2588012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সৃজনশীল প্রশ্নঃ-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0591" y="2709867"/>
            <a:ext cx="6545777" cy="29854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 সাহেব একজন সৎ চেয়ারম্যান</a:t>
            </a:r>
            <a:r>
              <a:rPr lang="bn-IN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জণগনের সেবাই তার ব্রত। তিনি ধর্ম, বর্ণ, গোএ, ধনী-দরিদ্র নির্বিশেষে সকলকে সমান দেখতেন। </a:t>
            </a:r>
            <a:r>
              <a:rPr lang="bn-BD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 সাহেব “মানুষ” কবিতায় বর্নিত যে চরিত্রের </a:t>
            </a:r>
            <a:endParaRPr lang="bn-IN" sz="28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 স</a:t>
            </a:r>
            <a:r>
              <a:rPr lang="en-US" sz="28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ত্ত্বা</a:t>
            </a:r>
            <a:r>
              <a:rPr lang="bn-BD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 ব্যাখ্যা কর </a:t>
            </a:r>
            <a:r>
              <a:rPr lang="bn-IN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50" name="Picture 2" descr="D:\Picture\sd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368" y="2296344"/>
            <a:ext cx="3230776" cy="32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5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el\Downloads\g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985646"/>
            <a:ext cx="8077199" cy="37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4463" y="1151215"/>
            <a:ext cx="93440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6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 </a:t>
            </a:r>
            <a:r>
              <a:rPr lang="bn-IN" sz="6000" b="1" i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আর </a:t>
            </a:r>
            <a:r>
              <a:rPr lang="bn-IN" sz="6000" b="1" i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নয় </a:t>
            </a:r>
            <a:r>
              <a:rPr lang="bn-IN" sz="6000" b="1" i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ভাল </a:t>
            </a:r>
            <a:r>
              <a:rPr lang="bn-IN" sz="6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 </a:t>
            </a:r>
            <a:r>
              <a:rPr lang="bn-IN" sz="60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 </a:t>
            </a:r>
            <a:r>
              <a:rPr lang="bn-IN" sz="6000" b="1" i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ধন্যবাদ।</a:t>
            </a:r>
            <a:endParaRPr lang="en-US" sz="6000" b="1" i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56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1920" y="951131"/>
            <a:ext cx="4012722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bn-BD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9574" y="2348263"/>
            <a:ext cx="5950788" cy="335476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IN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4000" b="1" dirty="0" smtClean="0">
                <a:solidFill>
                  <a:srgbClr val="1048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সাহানা আকতার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IN" sz="4000" b="1" dirty="0" smtClean="0">
                <a:solidFill>
                  <a:srgbClr val="1048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সহকারি শিক্ষক [ বাংলা ]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IN" sz="3600" b="1" dirty="0" smtClean="0">
                <a:solidFill>
                  <a:srgbClr val="1048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b="1" dirty="0" smtClean="0">
                <a:solidFill>
                  <a:srgbClr val="1048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যদুনাথ স্কুল এ্যান্ড কলাজ, দশানি, বাগেরহাট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IN" b="1" dirty="0" smtClean="0">
                <a:solidFill>
                  <a:srgbClr val="1048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ইমেইল – </a:t>
            </a:r>
            <a:r>
              <a:rPr lang="en-US" b="1" dirty="0" err="1" smtClean="0">
                <a:solidFill>
                  <a:srgbClr val="1048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Shahana</a:t>
            </a:r>
            <a:r>
              <a:rPr lang="en-US" b="1" dirty="0" smtClean="0">
                <a:solidFill>
                  <a:srgbClr val="1048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1048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akter</a:t>
            </a:r>
            <a:endParaRPr lang="bn-IN" b="1" dirty="0" smtClean="0">
              <a:solidFill>
                <a:srgbClr val="1048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IN" b="1" dirty="0" smtClean="0">
                <a:solidFill>
                  <a:srgbClr val="1048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b="1" dirty="0" smtClean="0">
                <a:solidFill>
                  <a:srgbClr val="1048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211969 </a:t>
            </a:r>
            <a:r>
              <a:rPr lang="bn-IN" b="1" dirty="0" smtClean="0">
                <a:solidFill>
                  <a:srgbClr val="1048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solidFill>
                  <a:srgbClr val="1048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@.com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IN" b="1" dirty="0" smtClean="0">
                <a:solidFill>
                  <a:srgbClr val="1048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মোবাইল নং- ০১৭১০৮৫২৩৬৫     </a:t>
            </a:r>
            <a:endParaRPr lang="en-US" b="1" dirty="0" smtClean="0">
              <a:solidFill>
                <a:srgbClr val="1048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76033" y="1917376"/>
            <a:ext cx="4359216" cy="378565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IN" alt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IN" alt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IN" alt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4000" b="1" dirty="0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বাংলা – </a:t>
            </a:r>
            <a:r>
              <a:rPr lang="bn-IN" altLang="en-US" sz="4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১ম পএ </a:t>
            </a:r>
            <a:r>
              <a:rPr lang="bn-BD" altLang="en-US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(প্রবন্ধ</a:t>
            </a:r>
            <a:r>
              <a:rPr lang="bn-IN" altLang="en-US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IN" alt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alt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alt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alt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bn-IN" altLang="en-US" sz="4000" b="1" dirty="0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IN" altLang="en-US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পিরিয়ডঃ</a:t>
            </a:r>
            <a:r>
              <a:rPr lang="bn-IN" alt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bn-IN" altLang="en-US" sz="40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IN" altLang="en-US" sz="40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সময়ঃ </a:t>
            </a:r>
            <a:r>
              <a:rPr lang="bn-IN" alt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৫০ মিনিট।</a:t>
            </a:r>
          </a:p>
        </p:txBody>
      </p:sp>
      <p:sp>
        <p:nvSpPr>
          <p:cNvPr id="7" name="Flowchart: Decision 6"/>
          <p:cNvSpPr/>
          <p:nvPr/>
        </p:nvSpPr>
        <p:spPr>
          <a:xfrm>
            <a:off x="6553200" y="1518249"/>
            <a:ext cx="227162" cy="4184779"/>
          </a:xfrm>
          <a:prstGeom prst="flowChartDecision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0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5"/>
          <a:stretch/>
        </p:blipFill>
        <p:spPr>
          <a:xfrm>
            <a:off x="1406769" y="1111346"/>
            <a:ext cx="9312813" cy="4591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0652" y="1266092"/>
            <a:ext cx="5289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23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3" y="1107613"/>
            <a:ext cx="2853118" cy="2297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73" y="3635636"/>
            <a:ext cx="3269677" cy="1994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81" y="3335085"/>
            <a:ext cx="3378392" cy="2273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81" y="1142122"/>
            <a:ext cx="3378392" cy="2192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60" y="1142122"/>
            <a:ext cx="3018955" cy="2417229"/>
          </a:xfrm>
          <a:prstGeom prst="rect">
            <a:avLst/>
          </a:prstGeom>
        </p:spPr>
      </p:pic>
      <p:pic>
        <p:nvPicPr>
          <p:cNvPr id="7" name="Content Placeholder 4" descr="monogamy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6625" y="3405129"/>
            <a:ext cx="3016655" cy="22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0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24689" y="1110611"/>
            <a:ext cx="3137095" cy="2617693"/>
            <a:chOff x="4648200" y="0"/>
            <a:chExt cx="4343402" cy="3314376"/>
          </a:xfrm>
        </p:grpSpPr>
        <p:grpSp>
          <p:nvGrpSpPr>
            <p:cNvPr id="24" name="Group 23"/>
            <p:cNvGrpSpPr/>
            <p:nvPr/>
          </p:nvGrpSpPr>
          <p:grpSpPr>
            <a:xfrm>
              <a:off x="4648200" y="0"/>
              <a:ext cx="4343402" cy="3314376"/>
              <a:chOff x="4738251" y="-54119"/>
              <a:chExt cx="4343402" cy="3200666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8251" y="-54119"/>
                <a:ext cx="4343402" cy="273417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83" r="13954" b="9646"/>
              <a:stretch/>
            </p:blipFill>
            <p:spPr>
              <a:xfrm>
                <a:off x="7848600" y="1413290"/>
                <a:ext cx="1066800" cy="1733257"/>
              </a:xfrm>
              <a:prstGeom prst="rect">
                <a:avLst/>
              </a:prstGeom>
            </p:spPr>
          </p:pic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3167" y="1739862"/>
              <a:ext cx="1279240" cy="15672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Group 3"/>
          <p:cNvGrpSpPr/>
          <p:nvPr/>
        </p:nvGrpSpPr>
        <p:grpSpPr>
          <a:xfrm>
            <a:off x="6442341" y="1138780"/>
            <a:ext cx="3475548" cy="2055740"/>
            <a:chOff x="37696" y="199452"/>
            <a:chExt cx="4257608" cy="3240751"/>
          </a:xfrm>
        </p:grpSpPr>
        <p:grpSp>
          <p:nvGrpSpPr>
            <p:cNvPr id="20" name="Group 19"/>
            <p:cNvGrpSpPr/>
            <p:nvPr/>
          </p:nvGrpSpPr>
          <p:grpSpPr>
            <a:xfrm>
              <a:off x="381000" y="199452"/>
              <a:ext cx="3914304" cy="3240751"/>
              <a:chOff x="-280845" y="304800"/>
              <a:chExt cx="4451063" cy="3225388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36" t="7307" r="30211" b="43722"/>
              <a:stretch/>
            </p:blipFill>
            <p:spPr>
              <a:xfrm>
                <a:off x="-280845" y="304800"/>
                <a:ext cx="3536665" cy="322538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352" r="6757" b="6410"/>
              <a:stretch/>
            </p:blipFill>
            <p:spPr>
              <a:xfrm>
                <a:off x="3255818" y="1069985"/>
                <a:ext cx="914400" cy="2433637"/>
              </a:xfrm>
              <a:prstGeom prst="rect">
                <a:avLst/>
              </a:prstGeom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96" y="402019"/>
              <a:ext cx="1295400" cy="140396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Rectangle 4"/>
          <p:cNvSpPr/>
          <p:nvPr/>
        </p:nvSpPr>
        <p:spPr>
          <a:xfrm>
            <a:off x="9203483" y="986517"/>
            <a:ext cx="968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endParaRPr lang="en-US" sz="1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24689" y="3728304"/>
            <a:ext cx="3033097" cy="1988305"/>
            <a:chOff x="138946" y="3780188"/>
            <a:chExt cx="3961831" cy="2971800"/>
          </a:xfrm>
        </p:grpSpPr>
        <p:grpSp>
          <p:nvGrpSpPr>
            <p:cNvPr id="16" name="Group 15"/>
            <p:cNvGrpSpPr/>
            <p:nvPr/>
          </p:nvGrpSpPr>
          <p:grpSpPr>
            <a:xfrm>
              <a:off x="138946" y="3780188"/>
              <a:ext cx="2742623" cy="2971800"/>
              <a:chOff x="-81381" y="37473"/>
              <a:chExt cx="1927499" cy="2590799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8" r="10227" b="5493"/>
              <a:stretch/>
            </p:blipFill>
            <p:spPr>
              <a:xfrm>
                <a:off x="-81381" y="37473"/>
                <a:ext cx="1705191" cy="259079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696" r="4582" b="41594"/>
              <a:stretch/>
            </p:blipFill>
            <p:spPr>
              <a:xfrm>
                <a:off x="661554" y="929951"/>
                <a:ext cx="1184564" cy="1530910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87" t="19364" r="11592"/>
            <a:stretch/>
          </p:blipFill>
          <p:spPr>
            <a:xfrm>
              <a:off x="2881569" y="4696690"/>
              <a:ext cx="1219208" cy="2012313"/>
            </a:xfrm>
            <a:prstGeom prst="rect">
              <a:avLst/>
            </a:prstGeom>
          </p:spPr>
        </p:pic>
      </p:grpSp>
      <p:sp>
        <p:nvSpPr>
          <p:cNvPr id="7" name="TextBox 23"/>
          <p:cNvSpPr txBox="1"/>
          <p:nvPr/>
        </p:nvSpPr>
        <p:spPr>
          <a:xfrm>
            <a:off x="4505380" y="4551793"/>
            <a:ext cx="133629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খ্রীস্টান</a:t>
            </a:r>
            <a:endParaRPr lang="en-US" sz="28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42342" y="3346783"/>
            <a:ext cx="3989164" cy="2194152"/>
            <a:chOff x="4779816" y="3752911"/>
            <a:chExt cx="4164858" cy="3048000"/>
          </a:xfrm>
        </p:grpSpPr>
        <p:grpSp>
          <p:nvGrpSpPr>
            <p:cNvPr id="10" name="Group 9"/>
            <p:cNvGrpSpPr/>
            <p:nvPr/>
          </p:nvGrpSpPr>
          <p:grpSpPr>
            <a:xfrm>
              <a:off x="4876800" y="3752911"/>
              <a:ext cx="4067874" cy="3048000"/>
              <a:chOff x="4876800" y="3752911"/>
              <a:chExt cx="4067874" cy="30480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4876800" y="3752911"/>
                <a:ext cx="3201627" cy="3048000"/>
                <a:chOff x="4682837" y="3810000"/>
                <a:chExt cx="3201627" cy="3048000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82837" y="3810000"/>
                  <a:ext cx="3201627" cy="3048000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83037" y="3837276"/>
                  <a:ext cx="1433512" cy="1400175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32" t="14259" r="66611" b="53656"/>
              <a:stretch/>
            </p:blipFill>
            <p:spPr>
              <a:xfrm>
                <a:off x="8077200" y="5365920"/>
                <a:ext cx="867474" cy="1406024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07" t="23006" r="73482" b="41251"/>
            <a:stretch/>
          </p:blipFill>
          <p:spPr>
            <a:xfrm>
              <a:off x="4779816" y="5227689"/>
              <a:ext cx="637309" cy="1566295"/>
            </a:xfrm>
            <a:prstGeom prst="rect">
              <a:avLst/>
            </a:prstGeom>
          </p:spPr>
        </p:pic>
      </p:grpSp>
      <p:sp>
        <p:nvSpPr>
          <p:cNvPr id="9" name="TextBox 31"/>
          <p:cNvSpPr txBox="1"/>
          <p:nvPr/>
        </p:nvSpPr>
        <p:spPr>
          <a:xfrm>
            <a:off x="9589677" y="3735973"/>
            <a:ext cx="10040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spc="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endParaRPr lang="en-US" sz="2400" b="1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4554392" y="1694148"/>
            <a:ext cx="149100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endParaRPr lang="en-US" sz="28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594742" y="3499183"/>
            <a:ext cx="3989164" cy="2194152"/>
            <a:chOff x="4779816" y="3752911"/>
            <a:chExt cx="4164858" cy="3048000"/>
          </a:xfrm>
        </p:grpSpPr>
        <p:grpSp>
          <p:nvGrpSpPr>
            <p:cNvPr id="30" name="Group 29"/>
            <p:cNvGrpSpPr/>
            <p:nvPr/>
          </p:nvGrpSpPr>
          <p:grpSpPr>
            <a:xfrm>
              <a:off x="4876800" y="3752911"/>
              <a:ext cx="4067874" cy="3048000"/>
              <a:chOff x="4876800" y="3752911"/>
              <a:chExt cx="4067874" cy="30480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4876800" y="3752911"/>
                <a:ext cx="3201627" cy="3048000"/>
                <a:chOff x="4682837" y="3810000"/>
                <a:chExt cx="3201627" cy="3048000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82837" y="3810000"/>
                  <a:ext cx="3201627" cy="3048000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83037" y="3837276"/>
                  <a:ext cx="1433512" cy="1400175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32" t="14259" r="66611" b="53656"/>
              <a:stretch/>
            </p:blipFill>
            <p:spPr>
              <a:xfrm>
                <a:off x="8077200" y="5365920"/>
                <a:ext cx="867474" cy="1406024"/>
              </a:xfrm>
              <a:prstGeom prst="rect">
                <a:avLst/>
              </a:prstGeom>
            </p:spPr>
          </p:pic>
        </p:grp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07" t="23006" r="73482" b="41251"/>
            <a:stretch/>
          </p:blipFill>
          <p:spPr>
            <a:xfrm>
              <a:off x="4779816" y="5227689"/>
              <a:ext cx="637309" cy="1566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129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95" y="1208289"/>
            <a:ext cx="9256541" cy="4647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9310" y="1025409"/>
            <a:ext cx="9256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2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1390" y="1153180"/>
            <a:ext cx="8698057" cy="14465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88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bn-BD" sz="88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88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1390" y="2599730"/>
            <a:ext cx="3766782" cy="221599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13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1389" y="4815721"/>
            <a:ext cx="3766783" cy="646331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কাজী  নজরুল  ইসলাম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3" descr="population -trai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699" y="2666527"/>
            <a:ext cx="4470749" cy="29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4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7247" y="2469454"/>
            <a:ext cx="5948236" cy="320087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endParaRPr lang="en-US" sz="10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ারবে।        </a:t>
            </a:r>
            <a:endParaRPr lang="en-US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বলতে পারবে  ও বাক্যে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করতে পারবে। </a:t>
            </a:r>
            <a:endParaRPr lang="en-US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কবিতার  মূলভাব  ব্যাখ্যা  করতে পারবে ।</a:t>
            </a:r>
            <a:endParaRPr lang="en-US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endParaRPr lang="en-US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483" y="1127351"/>
            <a:ext cx="4081088" cy="454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1310230" y="1127351"/>
            <a:ext cx="5547769" cy="1342103"/>
          </a:xfrm>
          <a:prstGeom prst="ribbon">
            <a:avLst>
              <a:gd name="adj1" fmla="val 16667"/>
              <a:gd name="adj2" fmla="val 50000"/>
            </a:avLst>
          </a:prstGeom>
          <a:solidFill>
            <a:srgbClr val="7030A0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bn-BD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bn-BD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7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46" y="2460203"/>
            <a:ext cx="2000250" cy="19913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ight Arrow 1"/>
          <p:cNvSpPr/>
          <p:nvPr/>
        </p:nvSpPr>
        <p:spPr>
          <a:xfrm>
            <a:off x="6968797" y="2912624"/>
            <a:ext cx="1321038" cy="898458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201239" y="2861788"/>
            <a:ext cx="2866003" cy="12188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74434" y="5151828"/>
            <a:ext cx="4033580" cy="10552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76167" y="2765920"/>
            <a:ext cx="2515492" cy="166232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145920" y="352761"/>
            <a:ext cx="3402672" cy="14441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5472649" y="4388396"/>
            <a:ext cx="806698" cy="949119"/>
          </a:xfrm>
          <a:prstGeom prst="rightArrow">
            <a:avLst>
              <a:gd name="adj1" fmla="val 50000"/>
              <a:gd name="adj2" fmla="val 5344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3466357" y="2963313"/>
            <a:ext cx="1424741" cy="898458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6200000">
            <a:off x="5435511" y="1631375"/>
            <a:ext cx="699100" cy="1030076"/>
          </a:xfrm>
          <a:prstGeom prst="rightArrow">
            <a:avLst>
              <a:gd name="adj1" fmla="val 50000"/>
              <a:gd name="adj2" fmla="val 44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6358" y="3150394"/>
            <a:ext cx="1379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48343" y="922796"/>
            <a:ext cx="2910144" cy="193899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গল্প ত্ত উপন্যাসঃব্যাথারদান 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রিক্তের বেদন,মৃত্যুক্ষুধা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শিউলিমালা,কুহেলিকা ইত্যাদি।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প্রবন্ধঃযুগবাণী,দুর্দিনের যাএী ও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রাজবন্দীর জবানবন্দী ইত্যাদি।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পরিচিতিঃ বিদ্রোহী কবি।</a:t>
            </a:r>
            <a:r>
              <a:rPr lang="bn-IN" sz="2000" dirty="0" smtClean="0">
                <a:latin typeface="NikoshBAN"/>
              </a:rPr>
              <a:t> </a:t>
            </a:r>
            <a:endParaRPr lang="en-US" sz="2000" dirty="0">
              <a:latin typeface="NikoshB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1346" y="570425"/>
            <a:ext cx="27597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বাংলাঃ১১ই জ্যৈষ্ট ১৩০৬।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ইংরেজীঃ২৫শে মে ১৮৯৯।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51655" y="7381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5020" y="4459606"/>
            <a:ext cx="2508586" cy="132343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এ ছাড়া ১৯১৪ সালে তিনি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সেনাবাহিনীর বাঙালি প্লটনে 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যোগদেন। সেখানেই তার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সাহিত্য জীবনের সুচনা ঘটে।</a:t>
            </a:r>
            <a:r>
              <a:rPr lang="bn-IN" dirty="0" smtClean="0"/>
              <a:t>  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50745" y="5146721"/>
            <a:ext cx="433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২৯ আগষ্ট ১৯৭৬ সাল, ঢাকা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সমাধিঃঢাকা বিশ্ববিদ্যালয় মসজিদ প্রাঙ্গন।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54201" y="4073399"/>
            <a:ext cx="3113041" cy="1938992"/>
          </a:xfrm>
          <a:prstGeom prst="rect">
            <a:avLst/>
          </a:prstGeom>
          <a:solidFill>
            <a:srgbClr val="FF33CC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প্রতিভাঃকবিতা,উপন্যাস,নাটক,প্রবন্ধ</a:t>
            </a:r>
          </a:p>
          <a:p>
            <a:r>
              <a:rPr lang="bn-IN" sz="2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ছোটগল্প সাহিত্যের সকল শাখায়।</a:t>
            </a:r>
          </a:p>
          <a:p>
            <a:r>
              <a:rPr lang="bn-IN" sz="2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খ্যাতিঃগজল,খেয়াল,রাগপ্রধান গান।</a:t>
            </a:r>
          </a:p>
          <a:p>
            <a:r>
              <a:rPr lang="bn-IN" sz="2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পড়াশুনাঃ দশম শ্রেনি।</a:t>
            </a:r>
          </a:p>
          <a:p>
            <a:r>
              <a:rPr lang="bn-IN" sz="2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উপাধিঃ ডিলিট ঢাকা বিশ্ববিদ্যালয়।</a:t>
            </a:r>
          </a:p>
          <a:p>
            <a:r>
              <a:rPr lang="bn-IN" sz="2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নাগরিকত্বঃবাংলাদেশ-১৯৭২ সালে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55352" y="3011436"/>
            <a:ext cx="2102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অগ্নিবীণা, বিষের বাঁশি</a:t>
            </a:r>
          </a:p>
          <a:p>
            <a:r>
              <a:rPr lang="bn-IN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ছায়ানট, প্রলয়শিখা,</a:t>
            </a:r>
          </a:p>
          <a:p>
            <a:r>
              <a:rPr lang="bn-IN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চক্রবাক, সিন্দুহিন্দোল</a:t>
            </a:r>
          </a:p>
          <a:p>
            <a:r>
              <a:rPr lang="bn-IN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ইত্যাদি।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20561" y="827368"/>
            <a:ext cx="2727734" cy="193899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বাংলা সাহিত্যে তার আর্বিভাব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এক নতুন দিগন্তের সৃষ্টি করে।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তাঁর লেখায় তিনি সামাজিক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অবিচার ও পরাধিনতার বিরুদ্ধে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সোচ্চার হয়েছেন। এজন্যতাঁকে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‘বিদ্রোহী’ কবি বলা হয়।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46997" y="3065024"/>
            <a:ext cx="2708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ভারতের পশ্চিমবঙ্গের বর্ধমান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জেলার আসানসোল মহাকুমার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চুরুলিয়া গ্রামে।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 rot="19478346">
            <a:off x="6455084" y="1730660"/>
            <a:ext cx="1568681" cy="898458"/>
          </a:xfrm>
          <a:prstGeom prst="rightArrow">
            <a:avLst>
              <a:gd name="adj1" fmla="val 50000"/>
              <a:gd name="adj2" fmla="val 4841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13189218">
            <a:off x="3836026" y="1887242"/>
            <a:ext cx="1445355" cy="898458"/>
          </a:xfrm>
          <a:prstGeom prst="rightArrow">
            <a:avLst>
              <a:gd name="adj1" fmla="val 50000"/>
              <a:gd name="adj2" fmla="val 48410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9403907">
            <a:off x="3443847" y="4080130"/>
            <a:ext cx="1756491" cy="898458"/>
          </a:xfrm>
          <a:prstGeom prst="rightArrow">
            <a:avLst>
              <a:gd name="adj1" fmla="val 50000"/>
              <a:gd name="adj2" fmla="val 4841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1569299">
            <a:off x="6462596" y="4193760"/>
            <a:ext cx="1555990" cy="898458"/>
          </a:xfrm>
          <a:prstGeom prst="rightArrow">
            <a:avLst>
              <a:gd name="adj1" fmla="val 50000"/>
              <a:gd name="adj2" fmla="val 48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8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1" grpId="0"/>
      <p:bldP spid="15" grpId="0" animBg="1"/>
      <p:bldP spid="16" grpId="0"/>
      <p:bldP spid="17" grpId="0"/>
      <p:bldP spid="4" grpId="0" animBg="1"/>
      <p:bldP spid="12" grpId="0"/>
      <p:bldP spid="14" grpId="0" animBg="1"/>
      <p:bldP spid="21" grpId="0"/>
      <p:bldP spid="22" grpId="0" animBg="1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1687</TotalTime>
  <Words>984</Words>
  <Application>Microsoft Office PowerPoint</Application>
  <PresentationFormat>Widescreen</PresentationFormat>
  <Paragraphs>172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</vt:lpstr>
      <vt:lpstr>NikoshBAN</vt:lpstr>
      <vt:lpstr>Vrinda</vt:lpstr>
      <vt:lpstr>Wingdings</vt:lpstr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HERA COMPUTER</cp:lastModifiedBy>
  <cp:revision>339</cp:revision>
  <dcterms:created xsi:type="dcterms:W3CDTF">2014-03-18T06:00:06Z</dcterms:created>
  <dcterms:modified xsi:type="dcterms:W3CDTF">2020-07-30T05:37:40Z</dcterms:modified>
</cp:coreProperties>
</file>