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2" r:id="rId4"/>
    <p:sldId id="264" r:id="rId5"/>
    <p:sldId id="265" r:id="rId6"/>
    <p:sldId id="266" r:id="rId7"/>
    <p:sldId id="292" r:id="rId8"/>
    <p:sldId id="293" r:id="rId9"/>
    <p:sldId id="294" r:id="rId10"/>
    <p:sldId id="295" r:id="rId11"/>
    <p:sldId id="297" r:id="rId12"/>
    <p:sldId id="298" r:id="rId13"/>
    <p:sldId id="299" r:id="rId14"/>
    <p:sldId id="296" r:id="rId15"/>
    <p:sldId id="300" r:id="rId16"/>
    <p:sldId id="285" r:id="rId17"/>
    <p:sldId id="289" r:id="rId18"/>
    <p:sldId id="290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624" autoAdjust="0"/>
  </p:normalViewPr>
  <p:slideViewPr>
    <p:cSldViewPr>
      <p:cViewPr>
        <p:scale>
          <a:sx n="60" d="100"/>
          <a:sy n="60" d="100"/>
        </p:scale>
        <p:origin x="1152" y="29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30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2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gi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gif"/><Relationship Id="rId5" Type="http://schemas.openxmlformats.org/officeDocument/2006/relationships/image" Target="../media/image7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95600" y="838200"/>
            <a:ext cx="5610432" cy="2646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BD" sz="166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16600" b="1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727" y="866709"/>
            <a:ext cx="2697018" cy="5305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7753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>
        <p14:vortex dir="d"/>
      </p:transition>
    </mc:Choice>
    <mc:Fallback xmlns="">
      <p:transition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/>
        </p:nvCxnSpPr>
        <p:spPr>
          <a:xfrm>
            <a:off x="1202378" y="3278165"/>
            <a:ext cx="6706589" cy="0"/>
          </a:xfrm>
          <a:prstGeom prst="line">
            <a:avLst/>
          </a:prstGeom>
          <a:ln w="114300">
            <a:solidFill>
              <a:srgbClr val="FF0000"/>
            </a:solidFill>
          </a:ln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flipH="1">
            <a:off x="1181438" y="3199056"/>
            <a:ext cx="1" cy="157545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 flipH="1">
            <a:off x="7946366" y="3195039"/>
            <a:ext cx="1" cy="157545"/>
          </a:xfrm>
          <a:prstGeom prst="line">
            <a:avLst/>
          </a:prstGeom>
          <a:ln w="762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7"/>
          <p:cNvSpPr/>
          <p:nvPr/>
        </p:nvSpPr>
        <p:spPr>
          <a:xfrm>
            <a:off x="1466673" y="3195039"/>
            <a:ext cx="150050" cy="157545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extBox 1"/>
          <p:cNvSpPr txBox="1"/>
          <p:nvPr/>
        </p:nvSpPr>
        <p:spPr>
          <a:xfrm>
            <a:off x="2241962" y="304800"/>
            <a:ext cx="4006438" cy="461665"/>
          </a:xfrm>
          <a:prstGeom prst="rect">
            <a:avLst/>
          </a:prstGeom>
          <a:solidFill>
            <a:srgbClr val="FFFF0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bn-BD" sz="24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বাস </a:t>
            </a:r>
            <a:r>
              <a:rPr lang="bn-BD" sz="24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টপোলজি যেভাবে </a:t>
            </a:r>
            <a:r>
              <a:rPr lang="bn-BD" sz="24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কাজ </a:t>
            </a:r>
            <a:r>
              <a:rPr lang="bn-BD" sz="24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করে -</a:t>
            </a:r>
            <a:endParaRPr lang="en-US" sz="2400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6" name="Oval 95"/>
          <p:cNvSpPr/>
          <p:nvPr/>
        </p:nvSpPr>
        <p:spPr>
          <a:xfrm>
            <a:off x="7532021" y="3195039"/>
            <a:ext cx="150050" cy="157545"/>
          </a:xfrm>
          <a:prstGeom prst="ellipse">
            <a:avLst/>
          </a:prstGeom>
          <a:solidFill>
            <a:srgbClr val="3333FF"/>
          </a:solidFill>
          <a:ln>
            <a:solidFill>
              <a:srgbClr val="3333FF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5154" y="1210269"/>
            <a:ext cx="971550" cy="86439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0905" y="4459795"/>
            <a:ext cx="1156901" cy="77702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0458" y="4719694"/>
            <a:ext cx="1071563" cy="9144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0488" y="1353444"/>
            <a:ext cx="1071563" cy="77866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2441" y="4482333"/>
            <a:ext cx="907256" cy="778669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9740" y="1347848"/>
            <a:ext cx="1071563" cy="914400"/>
          </a:xfrm>
          <a:prstGeom prst="rect">
            <a:avLst/>
          </a:prstGeom>
        </p:spPr>
      </p:pic>
      <p:cxnSp>
        <p:nvCxnSpPr>
          <p:cNvPr id="10" name="Straight Connector 9"/>
          <p:cNvCxnSpPr/>
          <p:nvPr/>
        </p:nvCxnSpPr>
        <p:spPr>
          <a:xfrm>
            <a:off x="2267062" y="2083130"/>
            <a:ext cx="0" cy="1120376"/>
          </a:xfrm>
          <a:prstGeom prst="line">
            <a:avLst/>
          </a:prstGeom>
          <a:ln w="1143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>
            <a:off x="2911702" y="3336895"/>
            <a:ext cx="0" cy="1120376"/>
          </a:xfrm>
          <a:prstGeom prst="line">
            <a:avLst/>
          </a:prstGeom>
          <a:ln w="1143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>
            <a:off x="4276270" y="2153436"/>
            <a:ext cx="0" cy="1120376"/>
          </a:xfrm>
          <a:prstGeom prst="line">
            <a:avLst/>
          </a:prstGeom>
          <a:ln w="1143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>
            <a:off x="5218151" y="3352585"/>
            <a:ext cx="0" cy="1120376"/>
          </a:xfrm>
          <a:prstGeom prst="line">
            <a:avLst/>
          </a:prstGeom>
          <a:ln w="1143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>
            <a:off x="6626549" y="2083130"/>
            <a:ext cx="0" cy="1120376"/>
          </a:xfrm>
          <a:prstGeom prst="line">
            <a:avLst/>
          </a:prstGeom>
          <a:ln w="1143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>
            <a:endCxn id="79" idx="3"/>
          </p:cNvCxnSpPr>
          <p:nvPr/>
        </p:nvCxnSpPr>
        <p:spPr>
          <a:xfrm flipH="1">
            <a:off x="7037009" y="3353491"/>
            <a:ext cx="5027" cy="1549767"/>
          </a:xfrm>
          <a:prstGeom prst="line">
            <a:avLst/>
          </a:prstGeom>
          <a:ln w="1143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Oval 57"/>
          <p:cNvSpPr/>
          <p:nvPr/>
        </p:nvSpPr>
        <p:spPr>
          <a:xfrm>
            <a:off x="2196071" y="3176074"/>
            <a:ext cx="126776" cy="126011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59" name="Oval 58"/>
          <p:cNvSpPr/>
          <p:nvPr/>
        </p:nvSpPr>
        <p:spPr>
          <a:xfrm>
            <a:off x="2174153" y="1355368"/>
            <a:ext cx="126776" cy="126011"/>
          </a:xfrm>
          <a:prstGeom prst="ellipse">
            <a:avLst/>
          </a:prstGeom>
          <a:solidFill>
            <a:srgbClr val="0000FF"/>
          </a:solidFill>
          <a:ln>
            <a:solidFill>
              <a:srgbClr val="3333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70" name="Oval 69"/>
          <p:cNvSpPr/>
          <p:nvPr/>
        </p:nvSpPr>
        <p:spPr>
          <a:xfrm>
            <a:off x="4214585" y="3190596"/>
            <a:ext cx="126776" cy="126011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72" name="Oval 71"/>
          <p:cNvSpPr/>
          <p:nvPr/>
        </p:nvSpPr>
        <p:spPr>
          <a:xfrm>
            <a:off x="4220098" y="1479615"/>
            <a:ext cx="126776" cy="126011"/>
          </a:xfrm>
          <a:prstGeom prst="ellipse">
            <a:avLst/>
          </a:prstGeom>
          <a:solidFill>
            <a:srgbClr val="0000FF"/>
          </a:solidFill>
          <a:ln>
            <a:solidFill>
              <a:srgbClr val="3333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73" name="Oval 72"/>
          <p:cNvSpPr/>
          <p:nvPr/>
        </p:nvSpPr>
        <p:spPr>
          <a:xfrm>
            <a:off x="6555167" y="3176074"/>
            <a:ext cx="126776" cy="126011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74" name="Oval 73"/>
          <p:cNvSpPr/>
          <p:nvPr/>
        </p:nvSpPr>
        <p:spPr>
          <a:xfrm>
            <a:off x="6613069" y="1562461"/>
            <a:ext cx="126776" cy="126011"/>
          </a:xfrm>
          <a:prstGeom prst="ellipse">
            <a:avLst/>
          </a:prstGeom>
          <a:solidFill>
            <a:srgbClr val="0000FF"/>
          </a:solidFill>
          <a:ln>
            <a:solidFill>
              <a:srgbClr val="3333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75" name="Oval 74"/>
          <p:cNvSpPr/>
          <p:nvPr/>
        </p:nvSpPr>
        <p:spPr>
          <a:xfrm>
            <a:off x="2865175" y="4749264"/>
            <a:ext cx="126776" cy="126011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76" name="Oval 75"/>
          <p:cNvSpPr/>
          <p:nvPr/>
        </p:nvSpPr>
        <p:spPr>
          <a:xfrm>
            <a:off x="2843257" y="3207164"/>
            <a:ext cx="126776" cy="126011"/>
          </a:xfrm>
          <a:prstGeom prst="ellipse">
            <a:avLst/>
          </a:prstGeom>
          <a:solidFill>
            <a:srgbClr val="0000FF"/>
          </a:solidFill>
          <a:ln>
            <a:solidFill>
              <a:srgbClr val="3333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77" name="Oval 76"/>
          <p:cNvSpPr/>
          <p:nvPr/>
        </p:nvSpPr>
        <p:spPr>
          <a:xfrm>
            <a:off x="5192068" y="4768673"/>
            <a:ext cx="126776" cy="126011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78" name="Oval 77"/>
          <p:cNvSpPr/>
          <p:nvPr/>
        </p:nvSpPr>
        <p:spPr>
          <a:xfrm>
            <a:off x="5170150" y="3226573"/>
            <a:ext cx="126776" cy="126011"/>
          </a:xfrm>
          <a:prstGeom prst="ellipse">
            <a:avLst/>
          </a:prstGeom>
          <a:solidFill>
            <a:srgbClr val="0000FF"/>
          </a:solidFill>
          <a:ln>
            <a:solidFill>
              <a:srgbClr val="3333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79" name="Oval 78"/>
          <p:cNvSpPr/>
          <p:nvPr/>
        </p:nvSpPr>
        <p:spPr>
          <a:xfrm>
            <a:off x="7018443" y="4795701"/>
            <a:ext cx="126776" cy="126011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0" name="Oval 79"/>
          <p:cNvSpPr/>
          <p:nvPr/>
        </p:nvSpPr>
        <p:spPr>
          <a:xfrm>
            <a:off x="6996525" y="3253601"/>
            <a:ext cx="126776" cy="126011"/>
          </a:xfrm>
          <a:prstGeom prst="ellipse">
            <a:avLst/>
          </a:prstGeom>
          <a:solidFill>
            <a:srgbClr val="0000FF"/>
          </a:solidFill>
          <a:ln>
            <a:solidFill>
              <a:srgbClr val="3333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14258260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3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7.40741E-7 L 0.64661 -0.00023 " pathEditMode="relative" rAng="0" ptsTypes="AA">
                                      <p:cBhvr>
                                        <p:cTn id="9" dur="5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331" y="-23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35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7.40741E-7 L -0.66328 4.81481E-6 " pathEditMode="relative" rAng="0" ptsTypes="AA">
                                      <p:cBhvr>
                                        <p:cTn id="11" dur="5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128" y="46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64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2.22222E-6 L -0.00243 -0.2655 " pathEditMode="relative" rAng="0" ptsTypes="AA">
                                      <p:cBhvr>
                                        <p:cTn id="13" dur="3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0" y="-13727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42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2.96296E-6 L 0.00243 0.26551 " pathEditMode="relative" rAng="0" ptsTypes="AA">
                                      <p:cBhvr>
                                        <p:cTn id="15" dur="3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7" y="14306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64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4.44444E-6 L 0.00052 -0.24953 " pathEditMode="relative" rAng="0" ptsTypes="AA">
                                      <p:cBhvr>
                                        <p:cTn id="17" dur="3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" y="-13843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42" presetClass="path" presetSubtype="0" repeatCount="22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5052 0.25208 L -0.14635 0.51736 " pathEditMode="relative" rAng="0" ptsTypes="AA">
                                      <p:cBhvr>
                                        <p:cTn id="19" dur="3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" y="135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4" presetClass="pat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1.11111E-6 L 0.00539 -0.21597 " pathEditMode="relative" rAng="0" ptsTypes="AA">
                                      <p:cBhvr>
                                        <p:cTn id="23" dur="3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2" y="-11644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42" presetClass="path" presetSubtype="0" repeatCount="36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96296E-6 L -0.00642 0.23519 " pathEditMode="relative" rAng="0" ptsTypes="AA">
                                      <p:cBhvr>
                                        <p:cTn id="25" dur="18545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" y="11644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64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3.7037E-7 L -0.00243 -0.22477 " pathEditMode="relative" rAng="0" ptsTypes="AA">
                                      <p:cBhvr>
                                        <p:cTn id="27" dur="3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6" y="-11574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42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1.85185E-6 L 0.00243 0.22476 " pathEditMode="relative" rAng="0" ptsTypes="AA">
                                      <p:cBhvr>
                                        <p:cTn id="29" dur="3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13380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64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1.85185E-6 L -0.00226 -0.22477 " pathEditMode="relative" rAng="0" ptsTypes="AA">
                                      <p:cBhvr>
                                        <p:cTn id="31" dur="3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" y="-11157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42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2.96296E-6 L 0.00399 0.21111 " pathEditMode="relative" rAng="0" ptsTypes="AA">
                                      <p:cBhvr>
                                        <p:cTn id="33" dur="3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9" y="10810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64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7 0.075 L -0.00069 -0.23843 " pathEditMode="relative" rAng="0" ptsTypes="AA">
                                      <p:cBhvr>
                                        <p:cTn id="35" dur="3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-15671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42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3.7037E-7 L 0.00225 0.29977 " pathEditMode="relative" rAng="0" ptsTypes="AA">
                                      <p:cBhvr>
                                        <p:cTn id="37" dur="3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" y="149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" grpId="0" animBg="1"/>
      <p:bldP spid="96" grpId="0" animBg="1"/>
      <p:bldP spid="58" grpId="0" animBg="1"/>
      <p:bldP spid="59" grpId="0" animBg="1"/>
      <p:bldP spid="70" grpId="0" animBg="1"/>
      <p:bldP spid="72" grpId="0" animBg="1"/>
      <p:bldP spid="73" grpId="0" animBg="1"/>
      <p:bldP spid="74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2616201" y="1407583"/>
            <a:ext cx="4402666" cy="3987800"/>
          </a:xfrm>
          <a:prstGeom prst="ellipse">
            <a:avLst/>
          </a:prstGeom>
          <a:solidFill>
            <a:schemeClr val="bg1"/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8902" y="4988984"/>
            <a:ext cx="945522" cy="63505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7492" y="3702051"/>
            <a:ext cx="827248" cy="60113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9459" y="3437740"/>
            <a:ext cx="784674" cy="67346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54200">
            <a:off x="5906027" y="1442703"/>
            <a:ext cx="935475" cy="62830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4850" y="1456059"/>
            <a:ext cx="782818" cy="568847"/>
          </a:xfrm>
          <a:prstGeom prst="rect">
            <a:avLst/>
          </a:prstGeom>
        </p:spPr>
      </p:pic>
      <p:sp>
        <p:nvSpPr>
          <p:cNvPr id="10" name="Oval 9"/>
          <p:cNvSpPr/>
          <p:nvPr/>
        </p:nvSpPr>
        <p:spPr>
          <a:xfrm>
            <a:off x="5503334" y="5209117"/>
            <a:ext cx="143933" cy="127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1" name="TextBox 10"/>
          <p:cNvSpPr txBox="1"/>
          <p:nvPr/>
        </p:nvSpPr>
        <p:spPr>
          <a:xfrm>
            <a:off x="2616201" y="301905"/>
            <a:ext cx="4231744" cy="523220"/>
          </a:xfrm>
          <a:prstGeom prst="rect">
            <a:avLst/>
          </a:prstGeom>
          <a:solidFill>
            <a:srgbClr val="FFFF0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bn-BD" sz="27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রিং </a:t>
            </a:r>
            <a:r>
              <a:rPr lang="bn-BD" sz="27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টপোলজি </a:t>
            </a:r>
            <a:r>
              <a:rPr lang="bn-BD" sz="28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যেভাবে কাজ করে -</a:t>
            </a:r>
            <a:endParaRPr lang="en-US" sz="2800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896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path" presetSubtype="0" repeatCount="indefinite" accel="30000" decel="70000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08316 -0.56227 C 0.04948 -0.56227 0.15781 -0.43241 0.15781 -0.27222 C 0.15781 -0.11204 0.04948 0.01782 -0.08316 0.01782 C -0.2158 0.01782 -0.32361 -0.11204 -0.32361 -0.27222 C -0.32361 -0.43241 -0.2158 -0.56227 -0.08316 -0.56227 Z " pathEditMode="relative" rAng="0" ptsTypes="AAAAA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29005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4915" y="2742700"/>
            <a:ext cx="1538481" cy="1270112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7193" y="2012667"/>
            <a:ext cx="971550" cy="86439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5105" y="4233835"/>
            <a:ext cx="957263" cy="64293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1310" y="3754748"/>
            <a:ext cx="1071563" cy="9144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6343" y="1622418"/>
            <a:ext cx="907256" cy="77866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7663" y="973847"/>
            <a:ext cx="1071563" cy="9144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6288" y="4870885"/>
            <a:ext cx="971550" cy="864394"/>
          </a:xfrm>
          <a:prstGeom prst="rect">
            <a:avLst/>
          </a:prstGeom>
        </p:spPr>
      </p:pic>
      <p:cxnSp>
        <p:nvCxnSpPr>
          <p:cNvPr id="10" name="Straight Connector 9"/>
          <p:cNvCxnSpPr/>
          <p:nvPr/>
        </p:nvCxnSpPr>
        <p:spPr>
          <a:xfrm>
            <a:off x="2232499" y="2652003"/>
            <a:ext cx="1525626" cy="486720"/>
          </a:xfrm>
          <a:prstGeom prst="line">
            <a:avLst/>
          </a:prstGeom>
          <a:ln w="889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4777764" y="3702591"/>
            <a:ext cx="1525626" cy="486720"/>
          </a:xfrm>
          <a:prstGeom prst="line">
            <a:avLst/>
          </a:prstGeom>
          <a:ln w="889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V="1">
            <a:off x="4766859" y="2173157"/>
            <a:ext cx="1628668" cy="971285"/>
          </a:xfrm>
          <a:prstGeom prst="line">
            <a:avLst/>
          </a:prstGeom>
          <a:ln w="889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4307413" y="3684404"/>
            <a:ext cx="3288" cy="1222228"/>
          </a:xfrm>
          <a:prstGeom prst="line">
            <a:avLst/>
          </a:prstGeom>
          <a:ln w="889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flipV="1">
            <a:off x="2313633" y="3516397"/>
            <a:ext cx="1685433" cy="988406"/>
          </a:xfrm>
          <a:prstGeom prst="line">
            <a:avLst/>
          </a:prstGeom>
          <a:ln w="889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4279314" y="1622418"/>
            <a:ext cx="0" cy="1463018"/>
          </a:xfrm>
          <a:prstGeom prst="line">
            <a:avLst/>
          </a:prstGeom>
          <a:ln w="889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Oval 31"/>
          <p:cNvSpPr/>
          <p:nvPr/>
        </p:nvSpPr>
        <p:spPr>
          <a:xfrm>
            <a:off x="4133336" y="3415099"/>
            <a:ext cx="111210" cy="103769"/>
          </a:xfrm>
          <a:prstGeom prst="ellipse">
            <a:avLst/>
          </a:prstGeom>
          <a:solidFill>
            <a:schemeClr val="bg1"/>
          </a:solidFill>
          <a:ln>
            <a:solidFill>
              <a:schemeClr val="bg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3" name="Oval 32"/>
          <p:cNvSpPr/>
          <p:nvPr/>
        </p:nvSpPr>
        <p:spPr>
          <a:xfrm>
            <a:off x="6505832" y="4189311"/>
            <a:ext cx="88042" cy="106207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4" name="Oval 33"/>
          <p:cNvSpPr/>
          <p:nvPr/>
        </p:nvSpPr>
        <p:spPr>
          <a:xfrm>
            <a:off x="4168104" y="3287138"/>
            <a:ext cx="111210" cy="103769"/>
          </a:xfrm>
          <a:prstGeom prst="ellipse">
            <a:avLst/>
          </a:prstGeom>
          <a:solidFill>
            <a:schemeClr val="bg1"/>
          </a:solidFill>
          <a:ln>
            <a:solidFill>
              <a:schemeClr val="bg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5" name="Oval 34"/>
          <p:cNvSpPr/>
          <p:nvPr/>
        </p:nvSpPr>
        <p:spPr>
          <a:xfrm>
            <a:off x="6760647" y="1835144"/>
            <a:ext cx="88042" cy="106207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6" name="Oval 35"/>
          <p:cNvSpPr/>
          <p:nvPr/>
        </p:nvSpPr>
        <p:spPr>
          <a:xfrm>
            <a:off x="3920821" y="3287137"/>
            <a:ext cx="111210" cy="103769"/>
          </a:xfrm>
          <a:prstGeom prst="ellipse">
            <a:avLst/>
          </a:prstGeom>
          <a:solidFill>
            <a:schemeClr val="bg1"/>
          </a:solidFill>
          <a:ln>
            <a:solidFill>
              <a:schemeClr val="bg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7" name="Oval 36"/>
          <p:cNvSpPr/>
          <p:nvPr/>
        </p:nvSpPr>
        <p:spPr>
          <a:xfrm>
            <a:off x="4200525" y="1377944"/>
            <a:ext cx="88042" cy="106207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1" name="Oval 40"/>
          <p:cNvSpPr/>
          <p:nvPr/>
        </p:nvSpPr>
        <p:spPr>
          <a:xfrm>
            <a:off x="2068667" y="2540632"/>
            <a:ext cx="111210" cy="103769"/>
          </a:xfrm>
          <a:prstGeom prst="ellipse">
            <a:avLst/>
          </a:prstGeom>
          <a:solidFill>
            <a:schemeClr val="bg1"/>
          </a:solidFill>
          <a:ln>
            <a:solidFill>
              <a:schemeClr val="bg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2" name="Oval 41"/>
          <p:cNvSpPr/>
          <p:nvPr/>
        </p:nvSpPr>
        <p:spPr>
          <a:xfrm>
            <a:off x="4441162" y="3314844"/>
            <a:ext cx="88042" cy="106207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4" name="Oval 43"/>
          <p:cNvSpPr/>
          <p:nvPr/>
        </p:nvSpPr>
        <p:spPr>
          <a:xfrm>
            <a:off x="4412581" y="3245339"/>
            <a:ext cx="88042" cy="106207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6" name="Oval 45"/>
          <p:cNvSpPr/>
          <p:nvPr/>
        </p:nvSpPr>
        <p:spPr>
          <a:xfrm>
            <a:off x="4192913" y="3390906"/>
            <a:ext cx="88042" cy="106207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7" name="Oval 46"/>
          <p:cNvSpPr/>
          <p:nvPr/>
        </p:nvSpPr>
        <p:spPr>
          <a:xfrm>
            <a:off x="2010910" y="4452917"/>
            <a:ext cx="111210" cy="103769"/>
          </a:xfrm>
          <a:prstGeom prst="ellipse">
            <a:avLst/>
          </a:prstGeom>
          <a:solidFill>
            <a:schemeClr val="bg1"/>
          </a:solidFill>
          <a:ln>
            <a:solidFill>
              <a:schemeClr val="bg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8" name="Oval 47"/>
          <p:cNvSpPr/>
          <p:nvPr/>
        </p:nvSpPr>
        <p:spPr>
          <a:xfrm>
            <a:off x="4288567" y="5239285"/>
            <a:ext cx="111210" cy="103769"/>
          </a:xfrm>
          <a:prstGeom prst="ellipse">
            <a:avLst/>
          </a:prstGeom>
          <a:solidFill>
            <a:schemeClr val="bg1"/>
          </a:solidFill>
          <a:ln>
            <a:solidFill>
              <a:schemeClr val="bg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8" name="TextBox 27"/>
          <p:cNvSpPr txBox="1"/>
          <p:nvPr/>
        </p:nvSpPr>
        <p:spPr>
          <a:xfrm>
            <a:off x="2275670" y="218604"/>
            <a:ext cx="3655640" cy="461665"/>
          </a:xfrm>
          <a:prstGeom prst="rect">
            <a:avLst/>
          </a:prstGeom>
          <a:solidFill>
            <a:srgbClr val="FFFF0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bn-BD" sz="24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স্টার </a:t>
            </a:r>
            <a:r>
              <a:rPr lang="bn-BD" sz="24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টপোলজি </a:t>
            </a:r>
            <a:r>
              <a:rPr lang="bn-BD" sz="24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যেভাবে কাজ করে -</a:t>
            </a:r>
            <a:endParaRPr lang="en-US" sz="2400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69393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4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-1.85185E-6 L -0.23829 -0.13518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914" y="-675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9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684 0.02338 L 0.28212 -0.21158 " pathEditMode="relative" rAng="0" ptsTypes="AA">
                                      <p:cBhvr>
                                        <p:cTn id="8" dur="3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507" y="-13681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35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1.48148E-6 L -0.26527 0.23495 " pathEditMode="relative" rAng="0" ptsTypes="AA">
                                      <p:cBhvr>
                                        <p:cTn id="10" dur="3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993" y="12083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9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323 0.0405 L 0.02917 -0.27824 " pathEditMode="relative" rAng="0" ptsTypes="AA">
                                      <p:cBhvr>
                                        <p:cTn id="12" dur="3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2" y="-18032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35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4.81481E-6 L 0.01476 0.30162 " pathEditMode="relative" rAng="0" ptsTypes="AA">
                                      <p:cBhvr>
                                        <p:cTn id="14" dur="3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9" y="16551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35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2.22222E-6 L -0.27048 -0.12176 " pathEditMode="relative" rAng="0" ptsTypes="AA">
                                      <p:cBhvr>
                                        <p:cTn id="16" dur="3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524" y="-6088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35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2.96296E-6 L -0.26372 0.2037 " pathEditMode="relative" rAng="0" ptsTypes="AA">
                                      <p:cBhvr>
                                        <p:cTn id="18" dur="3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958" y="10440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35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3.33333E-6 L 0.0092 0.29722 " pathEditMode="relative" rAng="0" ptsTypes="AA">
                                      <p:cBhvr>
                                        <p:cTn id="20" dur="3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56" y="15995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9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47 0.02778 L 0.24896 -0.17847 " pathEditMode="relative" rAng="0" ptsTypes="AA">
                                      <p:cBhvr>
                                        <p:cTn id="22" dur="3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031" y="-1169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9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47 0.02777 L -0.00013 -0.33149 " pathEditMode="relative" rAng="0" ptsTypes="AA">
                                      <p:cBhvr>
                                        <p:cTn id="24" dur="3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" y="-20255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4" grpId="0" animBg="1"/>
      <p:bldP spid="35" grpId="0" animBg="1"/>
      <p:bldP spid="36" grpId="0" animBg="1"/>
      <p:bldP spid="37" grpId="0" animBg="1"/>
      <p:bldP spid="42" grpId="0" animBg="1"/>
      <p:bldP spid="44" grpId="0" animBg="1"/>
      <p:bldP spid="46" grpId="0" animBg="1"/>
      <p:bldP spid="47" grpId="0" animBg="1"/>
      <p:bldP spid="48" grpId="0" animBg="1"/>
      <p:bldP spid="2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5943" y="2801324"/>
            <a:ext cx="929822" cy="82726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5919" y="4778287"/>
            <a:ext cx="1088110" cy="73082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6582" y="2411047"/>
            <a:ext cx="850823" cy="72603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4993" y="2295877"/>
            <a:ext cx="750812" cy="54559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8794" y="989188"/>
            <a:ext cx="922043" cy="72662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7260" y="3791317"/>
            <a:ext cx="974540" cy="70816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3032" y="3699736"/>
            <a:ext cx="1100568" cy="799745"/>
          </a:xfrm>
          <a:prstGeom prst="rect">
            <a:avLst/>
          </a:prstGeom>
        </p:spPr>
      </p:pic>
      <p:cxnSp>
        <p:nvCxnSpPr>
          <p:cNvPr id="12" name="Straight Connector 11"/>
          <p:cNvCxnSpPr>
            <a:stCxn id="8" idx="2"/>
          </p:cNvCxnSpPr>
          <p:nvPr/>
        </p:nvCxnSpPr>
        <p:spPr>
          <a:xfrm flipH="1">
            <a:off x="4524121" y="1715809"/>
            <a:ext cx="25694" cy="1125658"/>
          </a:xfrm>
          <a:prstGeom prst="line">
            <a:avLst/>
          </a:prstGeom>
          <a:ln w="889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H="1">
            <a:off x="4524121" y="3611304"/>
            <a:ext cx="29583" cy="1228837"/>
          </a:xfrm>
          <a:prstGeom prst="line">
            <a:avLst/>
          </a:prstGeom>
          <a:ln w="889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H="1">
            <a:off x="2157762" y="1503885"/>
            <a:ext cx="1931032" cy="931199"/>
          </a:xfrm>
          <a:prstGeom prst="line">
            <a:avLst/>
          </a:prstGeom>
          <a:ln w="889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 flipV="1">
            <a:off x="4985494" y="1489248"/>
            <a:ext cx="1789379" cy="1291294"/>
          </a:xfrm>
          <a:prstGeom prst="line">
            <a:avLst/>
          </a:prstGeom>
          <a:ln w="889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H="1" flipV="1">
            <a:off x="4985493" y="3300368"/>
            <a:ext cx="968700" cy="453783"/>
          </a:xfrm>
          <a:prstGeom prst="line">
            <a:avLst/>
          </a:prstGeom>
          <a:ln w="889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V="1">
            <a:off x="3067796" y="3034843"/>
            <a:ext cx="1124775" cy="807654"/>
          </a:xfrm>
          <a:prstGeom prst="line">
            <a:avLst/>
          </a:prstGeom>
          <a:ln w="889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Flowchart: Decision 34"/>
          <p:cNvSpPr/>
          <p:nvPr/>
        </p:nvSpPr>
        <p:spPr>
          <a:xfrm rot="20670092">
            <a:off x="1931616" y="2450563"/>
            <a:ext cx="123671" cy="57407"/>
          </a:xfrm>
          <a:prstGeom prst="flowChartDecision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6" name="Flowchart: Decision 35"/>
          <p:cNvSpPr/>
          <p:nvPr/>
        </p:nvSpPr>
        <p:spPr>
          <a:xfrm rot="20670092">
            <a:off x="4435345" y="1218520"/>
            <a:ext cx="137267" cy="76481"/>
          </a:xfrm>
          <a:prstGeom prst="flowChartDecision">
            <a:avLst/>
          </a:prstGeom>
          <a:solidFill>
            <a:srgbClr val="FFFF00"/>
          </a:solidFill>
          <a:ln>
            <a:solidFill>
              <a:srgbClr val="FFFF00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9" name="Flowchart: Decision 38"/>
          <p:cNvSpPr/>
          <p:nvPr/>
        </p:nvSpPr>
        <p:spPr>
          <a:xfrm rot="13332686">
            <a:off x="4618893" y="1247534"/>
            <a:ext cx="126066" cy="45126"/>
          </a:xfrm>
          <a:prstGeom prst="flowChartDecision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0" name="Flowchart: Decision 39"/>
          <p:cNvSpPr/>
          <p:nvPr/>
        </p:nvSpPr>
        <p:spPr>
          <a:xfrm rot="11807228">
            <a:off x="6944968" y="2793342"/>
            <a:ext cx="137267" cy="76481"/>
          </a:xfrm>
          <a:prstGeom prst="flowChartDecision">
            <a:avLst/>
          </a:prstGeom>
          <a:solidFill>
            <a:srgbClr val="FFFF00"/>
          </a:solidFill>
          <a:ln>
            <a:solidFill>
              <a:srgbClr val="FFFF00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0" name="Flowchart: Decision 19"/>
          <p:cNvSpPr/>
          <p:nvPr/>
        </p:nvSpPr>
        <p:spPr>
          <a:xfrm rot="16200000">
            <a:off x="4458869" y="1102516"/>
            <a:ext cx="126066" cy="45126"/>
          </a:xfrm>
          <a:prstGeom prst="flowChartDecision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1" name="Flowchart: Decision 20"/>
          <p:cNvSpPr/>
          <p:nvPr/>
        </p:nvSpPr>
        <p:spPr>
          <a:xfrm rot="16200000">
            <a:off x="4434949" y="5023516"/>
            <a:ext cx="137267" cy="76481"/>
          </a:xfrm>
          <a:prstGeom prst="flowChartDecision">
            <a:avLst/>
          </a:prstGeom>
          <a:solidFill>
            <a:srgbClr val="FFFF00"/>
          </a:solidFill>
          <a:ln>
            <a:solidFill>
              <a:srgbClr val="FFFF00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2" name="Flowchart: Decision 21"/>
          <p:cNvSpPr/>
          <p:nvPr/>
        </p:nvSpPr>
        <p:spPr>
          <a:xfrm rot="20862363">
            <a:off x="2489515" y="4075487"/>
            <a:ext cx="123671" cy="57407"/>
          </a:xfrm>
          <a:prstGeom prst="flowChartDecision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3" name="Flowchart: Decision 22"/>
          <p:cNvSpPr/>
          <p:nvPr/>
        </p:nvSpPr>
        <p:spPr>
          <a:xfrm rot="19681114">
            <a:off x="4249225" y="2904965"/>
            <a:ext cx="137267" cy="76481"/>
          </a:xfrm>
          <a:prstGeom prst="flowChartDecision">
            <a:avLst/>
          </a:prstGeom>
          <a:solidFill>
            <a:srgbClr val="FFFF00"/>
          </a:solidFill>
          <a:ln>
            <a:solidFill>
              <a:srgbClr val="FFFF00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5" name="Flowchart: Decision 24"/>
          <p:cNvSpPr/>
          <p:nvPr/>
        </p:nvSpPr>
        <p:spPr>
          <a:xfrm rot="1962169">
            <a:off x="6356140" y="4024738"/>
            <a:ext cx="137267" cy="76481"/>
          </a:xfrm>
          <a:prstGeom prst="flowChartDecision">
            <a:avLst/>
          </a:prstGeom>
          <a:solidFill>
            <a:srgbClr val="FFFF00"/>
          </a:solidFill>
          <a:ln>
            <a:solidFill>
              <a:srgbClr val="FFFF00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6" name="Flowchart: Decision 25"/>
          <p:cNvSpPr/>
          <p:nvPr/>
        </p:nvSpPr>
        <p:spPr>
          <a:xfrm rot="1971071">
            <a:off x="4526596" y="2955006"/>
            <a:ext cx="123671" cy="57407"/>
          </a:xfrm>
          <a:prstGeom prst="flowChartDecision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7" name="TextBox 26"/>
          <p:cNvSpPr txBox="1"/>
          <p:nvPr/>
        </p:nvSpPr>
        <p:spPr>
          <a:xfrm>
            <a:off x="384789" y="337262"/>
            <a:ext cx="3648178" cy="461665"/>
          </a:xfrm>
          <a:prstGeom prst="rect">
            <a:avLst/>
          </a:prstGeom>
          <a:solidFill>
            <a:srgbClr val="FFFF0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bn-BD" sz="24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ট্রি </a:t>
            </a:r>
            <a:r>
              <a:rPr lang="bn-BD" sz="24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টপোলজি </a:t>
            </a:r>
            <a:r>
              <a:rPr lang="bn-BD" sz="24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যেভাবে কাজ করে -</a:t>
            </a:r>
            <a:endParaRPr lang="en-US" sz="2400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0268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4.07407E-6 L 0.27448 -0.17824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924" y="-972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3.33333E-6 L -0.27448 0.17824 " pathEditMode="relative" rAng="0" ptsTypes="AA">
                                      <p:cBhvr>
                                        <p:cTn id="8" dur="3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469" y="10162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4.81481E-6 L 0.2467 0.23912 " pathEditMode="relative" rAng="0" ptsTypes="AA">
                                      <p:cBhvr>
                                        <p:cTn id="10" dur="3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326" y="1213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833 0.01135 L -0.27448 -0.22963 " pathEditMode="relative" rAng="0" ptsTypes="AA">
                                      <p:cBhvr>
                                        <p:cTn id="12" dur="3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524" y="-13472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4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643 0.01991 L -0.00191 0.57408 " pathEditMode="relative" rAng="0" ptsTypes="AA">
                                      <p:cBhvr>
                                        <p:cTn id="14" dur="3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8" y="29144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2.96296E-6 L 3.88889E-6 -0.55463 " pathEditMode="relative" rAng="0" ptsTypes="AA">
                                      <p:cBhvr>
                                        <p:cTn id="16" dur="3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9" y="-28241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64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22 0.0081 L 0.19323 -0.16922 " pathEditMode="relative" rAng="0" ptsTypes="AA">
                                      <p:cBhvr>
                                        <p:cTn id="18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590" y="-9375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3.33333E-6 L -0.19202 0.17731 " pathEditMode="relative" rAng="0" ptsTypes="AA">
                                      <p:cBhvr>
                                        <p:cTn id="20" dur="3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045" y="8148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893 -0.00301 L -0.23039 -0.16319 " pathEditMode="relative" rAng="0" ptsTypes="AA">
                                      <p:cBhvr>
                                        <p:cTn id="22" dur="3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642" y="-669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64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94 0.01689 L 0.21979 0.20671 " pathEditMode="relative" rAng="0" ptsTypes="AA">
                                      <p:cBhvr>
                                        <p:cTn id="24" dur="3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237" y="9491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6" grpId="0" animBg="1"/>
      <p:bldP spid="39" grpId="0" animBg="1"/>
      <p:bldP spid="40" grpId="0" animBg="1"/>
      <p:bldP spid="20" grpId="0" animBg="1"/>
      <p:bldP spid="21" grpId="0" animBg="1"/>
      <p:bldP spid="22" grpId="0" animBg="1"/>
      <p:bldP spid="23" grpId="0" animBg="1"/>
      <p:bldP spid="25" grpId="0" animBg="1"/>
      <p:bldP spid="26" grpId="0" animBg="1"/>
      <p:bldP spid="2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0651" y="1577455"/>
            <a:ext cx="1125739" cy="120473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3804" y="4302377"/>
            <a:ext cx="1236280" cy="131519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5414" y="1239110"/>
            <a:ext cx="1064419" cy="9144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3546" y="4302378"/>
            <a:ext cx="1287224" cy="1145251"/>
          </a:xfrm>
          <a:prstGeom prst="rect">
            <a:avLst/>
          </a:prstGeom>
        </p:spPr>
      </p:pic>
      <p:cxnSp>
        <p:nvCxnSpPr>
          <p:cNvPr id="9" name="Straight Connector 8"/>
          <p:cNvCxnSpPr/>
          <p:nvPr/>
        </p:nvCxnSpPr>
        <p:spPr>
          <a:xfrm>
            <a:off x="2309781" y="1973356"/>
            <a:ext cx="3883765" cy="24632"/>
          </a:xfrm>
          <a:prstGeom prst="line">
            <a:avLst/>
          </a:prstGeom>
          <a:ln w="76200">
            <a:solidFill>
              <a:srgbClr val="00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2373580" y="5279612"/>
            <a:ext cx="4248398" cy="5859"/>
          </a:xfrm>
          <a:prstGeom prst="line">
            <a:avLst/>
          </a:prstGeom>
          <a:ln w="76200">
            <a:solidFill>
              <a:srgbClr val="00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>
            <a:off x="1828801" y="2123686"/>
            <a:ext cx="17426" cy="2276864"/>
          </a:xfrm>
          <a:prstGeom prst="line">
            <a:avLst/>
          </a:prstGeom>
          <a:ln w="76200">
            <a:solidFill>
              <a:srgbClr val="00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H="1">
            <a:off x="6757147" y="2065711"/>
            <a:ext cx="10131" cy="2287775"/>
          </a:xfrm>
          <a:prstGeom prst="line">
            <a:avLst/>
          </a:prstGeom>
          <a:ln w="76200">
            <a:solidFill>
              <a:srgbClr val="00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2178795" y="2071166"/>
            <a:ext cx="3925396" cy="2276864"/>
          </a:xfrm>
          <a:prstGeom prst="line">
            <a:avLst/>
          </a:prstGeom>
          <a:ln w="76200">
            <a:solidFill>
              <a:srgbClr val="00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flipV="1">
            <a:off x="2221688" y="1973356"/>
            <a:ext cx="4456869" cy="3215373"/>
          </a:xfrm>
          <a:prstGeom prst="line">
            <a:avLst/>
          </a:prstGeom>
          <a:ln w="76200">
            <a:solidFill>
              <a:srgbClr val="00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Diagonal Stripe 28"/>
          <p:cNvSpPr/>
          <p:nvPr/>
        </p:nvSpPr>
        <p:spPr>
          <a:xfrm rot="19395324">
            <a:off x="1815416" y="1465540"/>
            <a:ext cx="106894" cy="136488"/>
          </a:xfrm>
          <a:prstGeom prst="diagStripe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sp>
        <p:nvSpPr>
          <p:cNvPr id="30" name="Diagonal Stripe 29"/>
          <p:cNvSpPr/>
          <p:nvPr/>
        </p:nvSpPr>
        <p:spPr>
          <a:xfrm rot="19395324">
            <a:off x="1749867" y="4720100"/>
            <a:ext cx="106894" cy="136488"/>
          </a:xfrm>
          <a:prstGeom prst="diagStripe">
            <a:avLst/>
          </a:prstGeom>
          <a:solidFill>
            <a:srgbClr val="FFFF00"/>
          </a:solidFill>
          <a:ln>
            <a:solidFill>
              <a:srgbClr val="FFFF00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sp>
        <p:nvSpPr>
          <p:cNvPr id="31" name="Diagonal Stripe 30"/>
          <p:cNvSpPr/>
          <p:nvPr/>
        </p:nvSpPr>
        <p:spPr>
          <a:xfrm rot="19395324">
            <a:off x="6708765" y="1509415"/>
            <a:ext cx="106894" cy="136488"/>
          </a:xfrm>
          <a:prstGeom prst="diagStripe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sp>
        <p:nvSpPr>
          <p:cNvPr id="32" name="Diagonal Stripe 31"/>
          <p:cNvSpPr/>
          <p:nvPr/>
        </p:nvSpPr>
        <p:spPr>
          <a:xfrm rot="19395324">
            <a:off x="6700056" y="4686633"/>
            <a:ext cx="106894" cy="136488"/>
          </a:xfrm>
          <a:prstGeom prst="diagStripe">
            <a:avLst/>
          </a:prstGeom>
          <a:solidFill>
            <a:srgbClr val="FFFF00"/>
          </a:solidFill>
          <a:ln>
            <a:solidFill>
              <a:srgbClr val="FFFF00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sp>
        <p:nvSpPr>
          <p:cNvPr id="33" name="Diagonal Stripe 32"/>
          <p:cNvSpPr/>
          <p:nvPr/>
        </p:nvSpPr>
        <p:spPr>
          <a:xfrm rot="3372993">
            <a:off x="2041323" y="1929743"/>
            <a:ext cx="106894" cy="136488"/>
          </a:xfrm>
          <a:prstGeom prst="diagStripe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sp>
        <p:nvSpPr>
          <p:cNvPr id="34" name="Diagonal Stripe 33"/>
          <p:cNvSpPr/>
          <p:nvPr/>
        </p:nvSpPr>
        <p:spPr>
          <a:xfrm rot="3127913">
            <a:off x="6241556" y="1930229"/>
            <a:ext cx="106894" cy="136488"/>
          </a:xfrm>
          <a:prstGeom prst="diagStripe">
            <a:avLst/>
          </a:prstGeom>
          <a:solidFill>
            <a:srgbClr val="FFFF00"/>
          </a:solidFill>
          <a:ln>
            <a:solidFill>
              <a:srgbClr val="FFFF00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sp>
        <p:nvSpPr>
          <p:cNvPr id="35" name="Diagonal Stripe 34"/>
          <p:cNvSpPr/>
          <p:nvPr/>
        </p:nvSpPr>
        <p:spPr>
          <a:xfrm rot="3127913">
            <a:off x="6627783" y="5204569"/>
            <a:ext cx="106894" cy="136488"/>
          </a:xfrm>
          <a:prstGeom prst="diagStripe">
            <a:avLst/>
          </a:prstGeom>
          <a:solidFill>
            <a:srgbClr val="FFFF00"/>
          </a:solidFill>
          <a:ln>
            <a:solidFill>
              <a:srgbClr val="FFFF00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sp>
        <p:nvSpPr>
          <p:cNvPr id="38" name="Diagonal Stripe 37"/>
          <p:cNvSpPr/>
          <p:nvPr/>
        </p:nvSpPr>
        <p:spPr>
          <a:xfrm rot="3372993">
            <a:off x="1958879" y="5214899"/>
            <a:ext cx="106894" cy="136488"/>
          </a:xfrm>
          <a:prstGeom prst="diagStripe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cxnSp>
        <p:nvCxnSpPr>
          <p:cNvPr id="42" name="Straight Arrow Connector 41"/>
          <p:cNvCxnSpPr/>
          <p:nvPr/>
        </p:nvCxnSpPr>
        <p:spPr>
          <a:xfrm flipV="1">
            <a:off x="4547938" y="3320172"/>
            <a:ext cx="284747" cy="192505"/>
          </a:xfrm>
          <a:prstGeom prst="straightConnector1">
            <a:avLst/>
          </a:prstGeom>
          <a:ln w="5715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Arrow Connector 74"/>
          <p:cNvCxnSpPr/>
          <p:nvPr/>
        </p:nvCxnSpPr>
        <p:spPr>
          <a:xfrm flipV="1">
            <a:off x="5037795" y="2968107"/>
            <a:ext cx="284747" cy="192505"/>
          </a:xfrm>
          <a:prstGeom prst="straightConnector1">
            <a:avLst/>
          </a:prstGeom>
          <a:ln w="57150">
            <a:solidFill>
              <a:srgbClr val="FFFF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2528599" y="381544"/>
            <a:ext cx="3679722" cy="461665"/>
          </a:xfrm>
          <a:prstGeom prst="rect">
            <a:avLst/>
          </a:prstGeom>
          <a:solidFill>
            <a:srgbClr val="FFFF0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bn-BD" sz="24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মেশ </a:t>
            </a:r>
            <a:r>
              <a:rPr lang="bn-BD" sz="24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টপোলজি </a:t>
            </a:r>
            <a:r>
              <a:rPr lang="bn-BD" sz="24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যেভাবে কাজ করে -</a:t>
            </a:r>
            <a:endParaRPr lang="en-US" sz="2400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Oval Callout 3"/>
          <p:cNvSpPr/>
          <p:nvPr/>
        </p:nvSpPr>
        <p:spPr>
          <a:xfrm>
            <a:off x="6439774" y="4500197"/>
            <a:ext cx="89980" cy="91821"/>
          </a:xfrm>
          <a:prstGeom prst="wedgeEllipseCallout">
            <a:avLst>
              <a:gd name="adj1" fmla="val 140021"/>
              <a:gd name="adj2" fmla="val 58978"/>
            </a:avLst>
          </a:prstGeom>
          <a:solidFill>
            <a:srgbClr val="FF0000"/>
          </a:solidFill>
          <a:ln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5" name="Oval Callout 24"/>
          <p:cNvSpPr/>
          <p:nvPr/>
        </p:nvSpPr>
        <p:spPr>
          <a:xfrm>
            <a:off x="2049779" y="1939761"/>
            <a:ext cx="89980" cy="91821"/>
          </a:xfrm>
          <a:prstGeom prst="wedgeEllipseCallout">
            <a:avLst>
              <a:gd name="adj1" fmla="val -149935"/>
              <a:gd name="adj2" fmla="val -87152"/>
            </a:avLst>
          </a:prstGeom>
          <a:solidFill>
            <a:srgbClr val="FFFF00"/>
          </a:solidFill>
          <a:ln>
            <a:solidFill>
              <a:srgbClr val="FFFF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408410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1.85185E-6 L 0.00712 -0.47454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5" y="-2435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-1.48148E-6 L -0.00443 0.59051 " pathEditMode="relative" rAng="0" ptsTypes="AA">
                                      <p:cBhvr>
                                        <p:cTn id="8" dur="3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1" y="2951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2.59259E-6 L -0.00087 0.4632 " pathEditMode="relative" rAng="0" ptsTypes="AA">
                                      <p:cBhvr>
                                        <p:cTn id="10" dur="3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3" y="25648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2.96296E-6 L 0.00087 -0.4632 " pathEditMode="relative" rAng="0" ptsTypes="AA">
                                      <p:cBhvr>
                                        <p:cTn id="12" dur="3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69" y="-2412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7.40741E-7 L 0.5013 -0.0037 " pathEditMode="relative" rAng="0" ptsTypes="AA">
                                      <p:cBhvr>
                                        <p:cTn id="14" dur="3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547" y="-324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7.40741E-7 L -0.5013 0.0037 " pathEditMode="relative" rAng="0" ptsTypes="AA">
                                      <p:cBhvr>
                                        <p:cTn id="16" dur="3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065" y="185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3.33333E-6 L -0.5013 0.00371 " pathEditMode="relative" rAng="0" ptsTypes="AA">
                                      <p:cBhvr>
                                        <p:cTn id="18" dur="3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065" y="185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3.33333E-6 L 0.50821 -0.00556 " pathEditMode="relative" rAng="0" ptsTypes="AA">
                                      <p:cBhvr>
                                        <p:cTn id="20" dur="3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404" y="-278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6389 -0.2206 L -0.34653 0.32361 " pathEditMode="relative" rAng="0" ptsTypes="AA">
                                      <p:cBhvr>
                                        <p:cTn id="22" dur="3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198" y="27801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64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1302 0.31597 L 0.22656 -0.26806 " pathEditMode="relative" rAng="0" ptsTypes="AA">
                                      <p:cBhvr>
                                        <p:cTn id="24" dur="3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396" y="-27940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2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0.00277 L 0.50955 0.40371 " pathEditMode="relative" rAng="0" ptsTypes="AA">
                                      <p:cBhvr>
                                        <p:cTn id="29" dur="3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486" y="21736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64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2.96296E-6 L -0.50486 -0.43935 " pathEditMode="relative" rAng="0" ptsTypes="AA">
                                      <p:cBhvr>
                                        <p:cTn id="31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222" y="-209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8" grpId="0" animBg="1"/>
      <p:bldP spid="22" grpId="0" animBg="1"/>
      <p:bldP spid="4" grpId="0" animBg="1"/>
      <p:bldP spid="2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71600" y="533400"/>
            <a:ext cx="611898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2800" b="1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চিত্র থেকে টপোলজির নাম এবং সুবিধা-অসুবিধা বল। </a:t>
            </a:r>
            <a:r>
              <a:rPr lang="bn-BD" sz="2800" b="1" dirty="0">
                <a:solidFill>
                  <a:srgbClr val="0070C0"/>
                </a:solidFill>
              </a:rPr>
              <a:t> </a:t>
            </a:r>
            <a:endParaRPr lang="en-US" sz="2800" b="1" dirty="0">
              <a:solidFill>
                <a:srgbClr val="0070C0"/>
              </a:solidFill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821351" y="1816027"/>
            <a:ext cx="2667000" cy="2286000"/>
            <a:chOff x="1981200" y="1219200"/>
            <a:chExt cx="3962400" cy="3089930"/>
          </a:xfrm>
        </p:grpSpPr>
        <p:sp>
          <p:nvSpPr>
            <p:cNvPr id="4" name="Oval 3"/>
            <p:cNvSpPr/>
            <p:nvPr/>
          </p:nvSpPr>
          <p:spPr>
            <a:xfrm>
              <a:off x="2286000" y="1752600"/>
              <a:ext cx="3200400" cy="2514600"/>
            </a:xfrm>
            <a:prstGeom prst="ellipse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" name="Picture 4" descr="computer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81200" y="2286000"/>
              <a:ext cx="685800" cy="727730"/>
            </a:xfrm>
            <a:prstGeom prst="rect">
              <a:avLst/>
            </a:prstGeom>
          </p:spPr>
        </p:pic>
        <p:pic>
          <p:nvPicPr>
            <p:cNvPr id="6" name="Picture 5" descr="computer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733800" y="1219200"/>
              <a:ext cx="685800" cy="727730"/>
            </a:xfrm>
            <a:prstGeom prst="rect">
              <a:avLst/>
            </a:prstGeom>
          </p:spPr>
        </p:pic>
        <p:pic>
          <p:nvPicPr>
            <p:cNvPr id="7" name="Picture 6" descr="computer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257800" y="2209800"/>
              <a:ext cx="685800" cy="727730"/>
            </a:xfrm>
            <a:prstGeom prst="rect">
              <a:avLst/>
            </a:prstGeom>
          </p:spPr>
        </p:pic>
        <p:pic>
          <p:nvPicPr>
            <p:cNvPr id="8" name="Picture 7" descr="computer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657600" y="3581400"/>
              <a:ext cx="685800" cy="727730"/>
            </a:xfrm>
            <a:prstGeom prst="rect">
              <a:avLst/>
            </a:prstGeom>
          </p:spPr>
        </p:pic>
      </p:grpSp>
      <p:grpSp>
        <p:nvGrpSpPr>
          <p:cNvPr id="9" name="Group 8"/>
          <p:cNvGrpSpPr/>
          <p:nvPr/>
        </p:nvGrpSpPr>
        <p:grpSpPr>
          <a:xfrm>
            <a:off x="4724400" y="1540627"/>
            <a:ext cx="3200400" cy="3200400"/>
            <a:chOff x="1676400" y="457200"/>
            <a:chExt cx="4267200" cy="4385330"/>
          </a:xfrm>
        </p:grpSpPr>
        <p:pic>
          <p:nvPicPr>
            <p:cNvPr id="10" name="Picture 9" descr="computer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76400" y="1371600"/>
              <a:ext cx="685800" cy="727730"/>
            </a:xfrm>
            <a:prstGeom prst="rect">
              <a:avLst/>
            </a:prstGeom>
          </p:spPr>
        </p:pic>
        <p:pic>
          <p:nvPicPr>
            <p:cNvPr id="11" name="Picture 10" descr="computer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429000" y="4114800"/>
              <a:ext cx="685800" cy="727730"/>
            </a:xfrm>
            <a:prstGeom prst="rect">
              <a:avLst/>
            </a:prstGeom>
          </p:spPr>
        </p:pic>
        <p:pic>
          <p:nvPicPr>
            <p:cNvPr id="12" name="Picture 11" descr="computer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257800" y="1447800"/>
              <a:ext cx="685800" cy="727730"/>
            </a:xfrm>
            <a:prstGeom prst="rect">
              <a:avLst/>
            </a:prstGeom>
          </p:spPr>
        </p:pic>
        <p:pic>
          <p:nvPicPr>
            <p:cNvPr id="13" name="Picture 12" descr="computer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52600" y="3200400"/>
              <a:ext cx="685800" cy="727730"/>
            </a:xfrm>
            <a:prstGeom prst="rect">
              <a:avLst/>
            </a:prstGeom>
          </p:spPr>
        </p:pic>
        <p:pic>
          <p:nvPicPr>
            <p:cNvPr id="14" name="Picture 13" descr="computer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029200" y="3048000"/>
              <a:ext cx="685800" cy="727730"/>
            </a:xfrm>
            <a:prstGeom prst="rect">
              <a:avLst/>
            </a:prstGeom>
          </p:spPr>
        </p:pic>
        <p:pic>
          <p:nvPicPr>
            <p:cNvPr id="15" name="Picture 14" descr="black-desktop-computer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048000" y="457200"/>
              <a:ext cx="1143001" cy="816103"/>
            </a:xfrm>
            <a:prstGeom prst="rect">
              <a:avLst/>
            </a:prstGeom>
          </p:spPr>
        </p:pic>
        <p:cxnSp>
          <p:nvCxnSpPr>
            <p:cNvPr id="16" name="Straight Connector 15"/>
            <p:cNvCxnSpPr>
              <a:stCxn id="15" idx="3"/>
              <a:endCxn id="12" idx="1"/>
            </p:cNvCxnSpPr>
            <p:nvPr/>
          </p:nvCxnSpPr>
          <p:spPr>
            <a:xfrm>
              <a:off x="4191001" y="865252"/>
              <a:ext cx="1066799" cy="946413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>
              <a:stCxn id="12" idx="2"/>
            </p:cNvCxnSpPr>
            <p:nvPr/>
          </p:nvCxnSpPr>
          <p:spPr>
            <a:xfrm rot="5400000">
              <a:off x="4916815" y="2821315"/>
              <a:ext cx="1329670" cy="38100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 flipV="1">
              <a:off x="4038600" y="3733800"/>
              <a:ext cx="1219200" cy="914400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5400000">
              <a:off x="1257300" y="2628900"/>
              <a:ext cx="1143000" cy="1588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0800000" flipV="1">
              <a:off x="2133600" y="953084"/>
              <a:ext cx="1143000" cy="791308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>
              <a:off x="2209800" y="3810000"/>
              <a:ext cx="1219200" cy="762000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>
              <a:stCxn id="15" idx="2"/>
            </p:cNvCxnSpPr>
            <p:nvPr/>
          </p:nvCxnSpPr>
          <p:spPr>
            <a:xfrm rot="5400000">
              <a:off x="1760603" y="1722501"/>
              <a:ext cx="2308097" cy="1409701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>
              <a:stCxn id="15" idx="2"/>
            </p:cNvCxnSpPr>
            <p:nvPr/>
          </p:nvCxnSpPr>
          <p:spPr>
            <a:xfrm rot="16200000" flipH="1">
              <a:off x="3513202" y="1379601"/>
              <a:ext cx="1850897" cy="1638299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>
              <a:off x="2133600" y="1981200"/>
              <a:ext cx="3048000" cy="1524000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flipV="1">
              <a:off x="2209800" y="3581400"/>
              <a:ext cx="2895600" cy="76200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flipV="1">
              <a:off x="2229728" y="1981200"/>
              <a:ext cx="3124200" cy="1600200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2196699" y="2653899"/>
              <a:ext cx="2883702" cy="38099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27842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120555"/>
            <a:ext cx="1295400" cy="8382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962400" y="311055"/>
            <a:ext cx="1676399" cy="457200"/>
          </a:xfrm>
          <a:prstGeom prst="rect">
            <a:avLst/>
          </a:prstGeom>
          <a:noFill/>
          <a:ln>
            <a:solidFill>
              <a:srgbClr val="1008B8"/>
            </a:solidFill>
          </a:ln>
        </p:spPr>
        <p:txBody>
          <a:bodyPr wrap="square" rtlCol="0">
            <a:prstTxWarp prst="textDeflate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bn-BD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মূল্যায়ন </a:t>
            </a:r>
            <a:endParaRPr lang="en-US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28601" y="1219200"/>
            <a:ext cx="8534400" cy="160043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>
              <a:lnSpc>
                <a:spcPct val="150000"/>
              </a:lnSpc>
              <a:buAutoNum type="arabicPeriod"/>
            </a:pP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কোন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টপোলজির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নেটওয়ার্ক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বৃত্তাকার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bn-BD" sz="28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BD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	ক.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বাস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টপোলজি</a:t>
            </a:r>
            <a:r>
              <a:rPr lang="bn-BD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	খ. 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রিং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টপোলজি</a:t>
            </a:r>
            <a:endParaRPr lang="bn-BD" sz="28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BD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	গ.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মেশ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টপোলজি</a:t>
            </a:r>
            <a:r>
              <a:rPr lang="bn-BD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	ঘ.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হাইব্রিড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টপোলজি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8601" y="2984718"/>
            <a:ext cx="8534399" cy="1384995"/>
          </a:xfrm>
          <a:prstGeom prst="rect">
            <a:avLst/>
          </a:prstGeom>
          <a:solidFill>
            <a:schemeClr val="bg2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bn-BD" sz="28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২. নেটওয়ার্কভুক্ত কম্পিউটার সমূহের অবস্থাগত এবং সংযোগ বিন্যাসকে বলে-</a:t>
            </a:r>
          </a:p>
          <a:p>
            <a:r>
              <a:rPr lang="bn-BD" sz="28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	ক.  টপোলজি				খ. ডিভাইস</a:t>
            </a:r>
            <a:endParaRPr lang="en-US" sz="2800" dirty="0" smtClean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BD" sz="28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	 গ. মিডিয়া				ঘ. ইন্টারনেট </a:t>
            </a:r>
            <a:endParaRPr lang="en-US" sz="28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62490" y="4826675"/>
            <a:ext cx="7690909" cy="138499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bn-BD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৩</a:t>
            </a:r>
            <a:r>
              <a:rPr lang="bn-BD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. শাখা-প্রশাখা নেটওয়ার্ক থাকে কোন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টপোলজি</a:t>
            </a:r>
            <a:r>
              <a:rPr lang="bn-BD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	</a:t>
            </a:r>
          </a:p>
          <a:p>
            <a:r>
              <a:rPr lang="bn-BD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	ক. বাস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টপোলজি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		খ. ট্রি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টপোলজি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bn-BD" sz="28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BD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	</a:t>
            </a:r>
            <a:r>
              <a:rPr lang="bn-BD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গ. মেশ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টপোলজি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		ঘ. রিং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টপোলজি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2" name="Oval 1"/>
          <p:cNvSpPr/>
          <p:nvPr/>
        </p:nvSpPr>
        <p:spPr>
          <a:xfrm>
            <a:off x="3962400" y="1981200"/>
            <a:ext cx="228600" cy="2286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1219200" y="3562915"/>
            <a:ext cx="228600" cy="2286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5105400" y="5404872"/>
            <a:ext cx="228600" cy="2286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2" grpId="0" animBg="1"/>
      <p:bldP spid="10" grpId="0" animBg="1"/>
      <p:bldP spid="1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066800" y="3124200"/>
            <a:ext cx="7696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bn-BD" sz="2400" dirty="0" smtClean="0"/>
              <a:t>বাস টপোলজি ও স্টার টপলোজির মধ্যে কোনটি তোমাদের </a:t>
            </a:r>
          </a:p>
          <a:p>
            <a:pPr algn="ctr">
              <a:lnSpc>
                <a:spcPct val="150000"/>
              </a:lnSpc>
            </a:pPr>
            <a:r>
              <a:rPr lang="bn-BD" sz="2400" dirty="0" smtClean="0"/>
              <a:t>         কাছে উত্তম কারণসহ লিখে আনবে।</a:t>
            </a:r>
            <a:r>
              <a:rPr lang="bn-BD" dirty="0" smtClean="0"/>
              <a:t>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2209800" y="838200"/>
            <a:ext cx="5638800" cy="92333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bn-BD" sz="5400" b="1" u="sng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NikoshBAN" pitchFamily="2" charset="0"/>
              </a:rPr>
              <a:t>বাড়ির কাজ</a:t>
            </a:r>
            <a:endParaRPr lang="en-US" sz="5400" b="1" u="sng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NikoshBAN" pitchFamily="2" charset="0"/>
            </a:endParaRPr>
          </a:p>
        </p:txBody>
      </p:sp>
      <p:pic>
        <p:nvPicPr>
          <p:cNvPr id="5" name="Picture 4" descr="E:\MOTIAR\D,contennt Picture 2\home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381000"/>
            <a:ext cx="2438400" cy="214312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08916" y="2362200"/>
            <a:ext cx="827788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8800" dirty="0" smtClean="0"/>
              <a:t>সবাইকে ধন্যবাদ  </a:t>
            </a:r>
            <a:endParaRPr lang="en-US" sz="8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32188" y="1245788"/>
            <a:ext cx="460349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সিদ্ধার্থ কুমার সরকার (সিতু)</a:t>
            </a:r>
            <a:endParaRPr lang="bn-IN" sz="4000" b="1" dirty="0" smtClean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sz="32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সহকারি </a:t>
            </a:r>
            <a:r>
              <a:rPr lang="bn-IN" sz="32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bn-BD" sz="32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ICT</a:t>
            </a:r>
            <a:r>
              <a:rPr lang="en-US" sz="32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/>
            </a:r>
            <a:br>
              <a:rPr lang="en-US" sz="32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bn-BD" sz="32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মধ্যকুমরপুর গার্লস স্কুল এন্ড কলেজ</a:t>
            </a:r>
            <a:endParaRPr lang="bn-IN" sz="3200" b="1" dirty="0" smtClean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sz="32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কুড়িগ্রাম সদর, কুড়িগ্রাম</a:t>
            </a:r>
          </a:p>
          <a:p>
            <a:r>
              <a:rPr lang="bn-BD" sz="32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মোবাইল ফোনঃ </a:t>
            </a:r>
            <a:r>
              <a:rPr lang="en-US" sz="32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0171</a:t>
            </a:r>
            <a:r>
              <a:rPr lang="bn-BD" sz="32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০-৮৭০৬৫১</a:t>
            </a:r>
            <a:endParaRPr lang="bn-BD" sz="32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s.sarker44@gmail.com</a:t>
            </a:r>
            <a:endParaRPr lang="en-US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276600" y="4292776"/>
            <a:ext cx="55626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bn-BD" sz="40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শ্রেণিঃ </a:t>
            </a:r>
            <a:r>
              <a:rPr lang="bn-BD" sz="4000" b="1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অষ্টম</a:t>
            </a:r>
            <a:endParaRPr lang="bn-IN" sz="4000" b="1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lvl="0"/>
            <a:r>
              <a:rPr lang="bn-BD" sz="40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বিষয়ঃ </a:t>
            </a:r>
            <a:r>
              <a:rPr lang="bn-BD" sz="4000" b="1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তথ্য ও যোগাযোগ প্রযুক্তি</a:t>
            </a:r>
            <a:endParaRPr lang="bn-IN" sz="4000" b="1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lvl="0"/>
            <a:r>
              <a:rPr lang="bn-BD" sz="40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অধ্যায়ঃ</a:t>
            </a:r>
            <a:r>
              <a:rPr lang="bn-IN" sz="40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40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দ্বিতীয়</a:t>
            </a:r>
            <a:endParaRPr lang="bn-IN" sz="4000" b="1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57629">
            <a:off x="5839467" y="1265194"/>
            <a:ext cx="1995949" cy="2320291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455995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>
        <p14:vortex dir="d"/>
      </p:transition>
    </mc:Choice>
    <mc:Fallback xmlns="">
      <p:transition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915639" y="116273"/>
            <a:ext cx="39901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ছবিগুলো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লক্ষ্য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804151"/>
            <a:ext cx="4034436" cy="3705627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885643" y="4765297"/>
            <a:ext cx="521198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BD" sz="2800" b="1" dirty="0"/>
              <a:t>ছবিতে তোমরা কী দেখতে </a:t>
            </a:r>
            <a:r>
              <a:rPr lang="bn-BD" sz="2800" b="1" dirty="0" smtClean="0"/>
              <a:t>পারছ</a:t>
            </a:r>
            <a:r>
              <a:rPr lang="en-US" sz="2800" b="1" dirty="0" smtClean="0"/>
              <a:t> </a:t>
            </a:r>
            <a:r>
              <a:rPr lang="bn-BD" sz="2800" b="1" dirty="0" smtClean="0"/>
              <a:t>? </a:t>
            </a:r>
            <a:endParaRPr lang="en-US" sz="28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762605"/>
            <a:ext cx="3962400" cy="364162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903840" y="4724942"/>
            <a:ext cx="541847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বিভিন্ন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ধরনের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কম্পিউটার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নেটওয়ার্ক।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14400" y="4843913"/>
            <a:ext cx="8529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যে কৌশলে নেটওয়ার্ক তৈরী হয় সেই কৌশলকে কি বলে ? </a:t>
            </a:r>
            <a:endParaRPr 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622054" y="4745269"/>
            <a:ext cx="430438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BD" sz="3600" b="1" dirty="0"/>
              <a:t>নেটওয়ার্ক টপোলজি  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477753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>
        <p14:vortex dir="d"/>
      </p:transition>
    </mc:Choice>
    <mc:Fallback xmlns="">
      <p:transition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3" grpId="0"/>
      <p:bldP spid="3" grpId="1"/>
      <p:bldP spid="5" grpId="0"/>
      <p:bldP spid="5" grpId="1"/>
      <p:bldP spid="6" grpId="0"/>
      <p:bldP spid="6" grpId="1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048000" y="609600"/>
            <a:ext cx="23647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dirty="0" smtClean="0"/>
              <a:t>আজকের পাঠের বিষয় 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57200" y="1676400"/>
            <a:ext cx="838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7200" b="1" dirty="0" smtClean="0"/>
              <a:t>নেটওয়ার্ক টপোলজি </a:t>
            </a:r>
            <a:r>
              <a:rPr lang="bn-BD" b="1" dirty="0" smtClean="0"/>
              <a:t> </a:t>
            </a:r>
            <a:endParaRPr lang="en-US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2876729"/>
            <a:ext cx="6172200" cy="3171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7753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>
        <p14:vortex dir="d"/>
      </p:transition>
    </mc:Choice>
    <mc:Fallback xmlns="">
      <p:transition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621268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000" dirty="0" smtClean="0"/>
              <a:t>শিখনফল</a:t>
            </a:r>
            <a:r>
              <a:rPr lang="bn-BD" dirty="0" smtClean="0"/>
              <a:t> 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762000" y="1459468"/>
            <a:ext cx="74676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bn-BD" sz="2400" dirty="0" smtClean="0">
                <a:solidFill>
                  <a:schemeClr val="accent2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smtClean="0">
                <a:solidFill>
                  <a:schemeClr val="accent2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   </a:t>
            </a:r>
            <a:r>
              <a:rPr lang="bn-BD" sz="2400" dirty="0" smtClean="0">
                <a:solidFill>
                  <a:schemeClr val="accent2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200" dirty="0" smtClean="0">
                <a:solidFill>
                  <a:schemeClr val="accent2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এই পাঠ শেষে শিক্ষার্থীরা – </a:t>
            </a:r>
          </a:p>
          <a:p>
            <a:pPr>
              <a:lnSpc>
                <a:spcPct val="150000"/>
              </a:lnSpc>
            </a:pPr>
            <a:r>
              <a:rPr lang="en-US" sz="3200" dirty="0" smtClean="0">
                <a:solidFill>
                  <a:schemeClr val="accent2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1</a:t>
            </a:r>
            <a:r>
              <a:rPr lang="bn-BD" sz="3200" dirty="0" smtClean="0">
                <a:solidFill>
                  <a:schemeClr val="accent2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টপোলজি কী তা বলতে পারবে।</a:t>
            </a:r>
          </a:p>
          <a:p>
            <a:pPr algn="just"/>
            <a:r>
              <a:rPr lang="en-US" sz="3200" dirty="0" smtClean="0">
                <a:solidFill>
                  <a:schemeClr val="accent2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2</a:t>
            </a:r>
            <a:r>
              <a:rPr lang="bn-BD" sz="3200" dirty="0" smtClean="0">
                <a:solidFill>
                  <a:schemeClr val="accent2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bn-BD" sz="3200" dirty="0">
                <a:solidFill>
                  <a:schemeClr val="accent2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বিভিন্ন প্রকার টপোলজির প্রকারভেদ করতে পারবে।</a:t>
            </a:r>
          </a:p>
          <a:p>
            <a:pPr algn="just"/>
            <a:r>
              <a:rPr lang="en-US" sz="3200" dirty="0" smtClean="0">
                <a:solidFill>
                  <a:schemeClr val="accent2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3। </a:t>
            </a:r>
            <a:r>
              <a:rPr lang="bn-BD" sz="3200" dirty="0" smtClean="0">
                <a:solidFill>
                  <a:schemeClr val="accent2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বিভিন্ন </a:t>
            </a:r>
            <a:r>
              <a:rPr lang="bn-BD" sz="3200" dirty="0">
                <a:solidFill>
                  <a:schemeClr val="accent2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প্রকার টপোলজির </a:t>
            </a:r>
            <a:r>
              <a:rPr lang="bn-BD" sz="3200" dirty="0" smtClean="0">
                <a:solidFill>
                  <a:schemeClr val="accent2">
                    <a:lumMod val="50000"/>
                  </a:schemeClr>
                </a:solidFill>
                <a:latin typeface="+mj-lt"/>
                <a:cs typeface="NikoshBAN" panose="02000000000000000000" pitchFamily="2" charset="0"/>
              </a:rPr>
              <a:t>কর্মপদ্ধতি বর্ননা করতে </a:t>
            </a:r>
            <a:r>
              <a:rPr lang="bn-BD" sz="3200" dirty="0" smtClean="0">
                <a:solidFill>
                  <a:schemeClr val="accent2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bn-BD" sz="3200" dirty="0">
                <a:solidFill>
                  <a:schemeClr val="accent2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477753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>
        <p14:vortex dir="d"/>
      </p:transition>
    </mc:Choice>
    <mc:Fallback xmlns="">
      <p:transition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66999" y="338762"/>
            <a:ext cx="35285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2400" dirty="0" smtClean="0"/>
              <a:t>নিচের ছবিগুলো লক্ষ্য কর-</a:t>
            </a:r>
            <a:endParaRPr lang="en-US" sz="24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800427"/>
            <a:ext cx="6228639" cy="51816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800427"/>
            <a:ext cx="7543800" cy="500759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901" y="800427"/>
            <a:ext cx="7798836" cy="4838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7753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>
        <p14:vortex dir="d"/>
      </p:transition>
    </mc:Choice>
    <mc:Fallback xmlns="">
      <p:transition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19200" y="533400"/>
            <a:ext cx="59436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4000" dirty="0" smtClean="0">
                <a:solidFill>
                  <a:schemeClr val="accent2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নেটওয়ার্ক টপোলজি বলতে কী বুঝ </a:t>
            </a:r>
            <a:r>
              <a:rPr lang="bn-BD" sz="4000" dirty="0" smtClean="0">
                <a:solidFill>
                  <a:schemeClr val="accent2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4000" dirty="0"/>
          </a:p>
        </p:txBody>
      </p:sp>
      <p:sp>
        <p:nvSpPr>
          <p:cNvPr id="3" name="Rectangle 2"/>
          <p:cNvSpPr/>
          <p:nvPr/>
        </p:nvSpPr>
        <p:spPr>
          <a:xfrm>
            <a:off x="4953000" y="1447800"/>
            <a:ext cx="3733800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Network </a:t>
            </a:r>
            <a:r>
              <a:rPr lang="en-US" sz="28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Topology </a:t>
            </a:r>
            <a:r>
              <a:rPr lang="as-IN" sz="32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হলো এটি </a:t>
            </a:r>
            <a:r>
              <a:rPr lang="as-IN" sz="32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নেট</a:t>
            </a:r>
            <a:r>
              <a:rPr lang="bn-BD" sz="32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ওয়ার্কের</a:t>
            </a:r>
            <a:r>
              <a:rPr lang="en-US" sz="32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3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32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ফিজিক্যাল ডিভাইস বা কম্পোনেন্ট। </a:t>
            </a:r>
            <a:r>
              <a:rPr lang="as-IN" sz="3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যেমন-ক্যাবল,</a:t>
            </a:r>
            <a:r>
              <a:rPr lang="en-US" sz="3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3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পিসি</a:t>
            </a:r>
            <a:r>
              <a:rPr lang="as-IN" sz="32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রাউটার ইত্যাদি যেভাবে </a:t>
            </a:r>
            <a:r>
              <a:rPr lang="en-US" sz="32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নেট</a:t>
            </a:r>
            <a:r>
              <a:rPr lang="bn-BD" sz="3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ওয়ার্কের</a:t>
            </a:r>
            <a:r>
              <a:rPr lang="en-US" sz="3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</a:t>
            </a:r>
            <a:r>
              <a:rPr lang="as-IN" sz="3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পরস্পরের</a:t>
            </a:r>
            <a:r>
              <a:rPr lang="en-US" sz="3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as-IN" sz="3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32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সাথে সংযুক্ত থাকে তাকে বলা </a:t>
            </a:r>
            <a:r>
              <a:rPr lang="en-US" sz="32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3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নেটওয়ার্ক</a:t>
            </a:r>
            <a:r>
              <a:rPr lang="bn-BD" sz="3200" dirty="0" smtClean="0">
                <a:solidFill>
                  <a:schemeClr val="accent2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3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টপোলজি</a:t>
            </a:r>
            <a:r>
              <a:rPr lang="as-IN" sz="32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endParaRPr lang="en-US" sz="32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447801"/>
            <a:ext cx="4343400" cy="449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246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66615" y="148106"/>
            <a:ext cx="52164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36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নিচের ছবিগুলো লক্ষ্য কর-</a:t>
            </a:r>
            <a:endParaRPr lang="en-US" sz="36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543" y="762000"/>
            <a:ext cx="1759386" cy="714923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307" y="1600200"/>
            <a:ext cx="1769622" cy="719138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791" y="2514600"/>
            <a:ext cx="1769622" cy="881063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307" y="3581400"/>
            <a:ext cx="1769622" cy="927415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146" y="4713602"/>
            <a:ext cx="1798654" cy="925198"/>
          </a:xfrm>
          <a:prstGeom prst="rect">
            <a:avLst/>
          </a:prstGeom>
          <a:ln>
            <a:solidFill>
              <a:srgbClr val="002060"/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4343400" y="914400"/>
            <a:ext cx="3048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>
                <a:solidFill>
                  <a:srgbClr val="FF0000"/>
                </a:solidFill>
              </a:rPr>
              <a:t>বাস টপোলজি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338851" y="1752600"/>
            <a:ext cx="26285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>
                <a:solidFill>
                  <a:srgbClr val="FF0000"/>
                </a:solidFill>
              </a:rPr>
              <a:t>রিং টপোলজি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339988" y="2667000"/>
            <a:ext cx="27047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>
                <a:solidFill>
                  <a:srgbClr val="FF0000"/>
                </a:solidFill>
              </a:rPr>
              <a:t>স্টার টপোলজি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415050" y="3810000"/>
            <a:ext cx="29729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>
                <a:solidFill>
                  <a:srgbClr val="FF0000"/>
                </a:solidFill>
              </a:rPr>
              <a:t>ট্রি  টপোলজি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342264" y="4953000"/>
            <a:ext cx="29729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>
                <a:solidFill>
                  <a:srgbClr val="FF0000"/>
                </a:solidFill>
              </a:rPr>
              <a:t>মেশ টপোলজি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4" name="Left Arrow 13"/>
          <p:cNvSpPr/>
          <p:nvPr/>
        </p:nvSpPr>
        <p:spPr>
          <a:xfrm>
            <a:off x="2971800" y="914400"/>
            <a:ext cx="826008" cy="401898"/>
          </a:xfrm>
          <a:prstGeom prst="leftArrow">
            <a:avLst/>
          </a:prstGeom>
          <a:solidFill>
            <a:srgbClr val="00B0F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Left Arrow 14"/>
          <p:cNvSpPr/>
          <p:nvPr/>
        </p:nvSpPr>
        <p:spPr>
          <a:xfrm>
            <a:off x="2971800" y="1752600"/>
            <a:ext cx="826008" cy="401898"/>
          </a:xfrm>
          <a:prstGeom prst="leftArrow">
            <a:avLst/>
          </a:prstGeom>
          <a:solidFill>
            <a:srgbClr val="00B0F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Left Arrow 15"/>
          <p:cNvSpPr/>
          <p:nvPr/>
        </p:nvSpPr>
        <p:spPr>
          <a:xfrm>
            <a:off x="2971800" y="2667000"/>
            <a:ext cx="826008" cy="401898"/>
          </a:xfrm>
          <a:prstGeom prst="leftArrow">
            <a:avLst/>
          </a:prstGeom>
          <a:solidFill>
            <a:srgbClr val="00B0F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Left Arrow 16"/>
          <p:cNvSpPr/>
          <p:nvPr/>
        </p:nvSpPr>
        <p:spPr>
          <a:xfrm>
            <a:off x="2983992" y="3810000"/>
            <a:ext cx="826008" cy="401898"/>
          </a:xfrm>
          <a:prstGeom prst="leftArrow">
            <a:avLst/>
          </a:prstGeom>
          <a:solidFill>
            <a:srgbClr val="00B0F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Left Arrow 17"/>
          <p:cNvSpPr/>
          <p:nvPr/>
        </p:nvSpPr>
        <p:spPr>
          <a:xfrm>
            <a:off x="2971800" y="4953000"/>
            <a:ext cx="826008" cy="401898"/>
          </a:xfrm>
          <a:prstGeom prst="leftArrow">
            <a:avLst/>
          </a:prstGeom>
          <a:solidFill>
            <a:srgbClr val="00B0F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2743200" y="5569803"/>
            <a:ext cx="4495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4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টপোলজি</a:t>
            </a:r>
            <a:r>
              <a:rPr lang="en-US" sz="4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৫ </a:t>
            </a:r>
            <a:r>
              <a:rPr lang="en-US" sz="4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ধরনের</a:t>
            </a:r>
            <a:endParaRPr lang="en-US" sz="4800" b="1" dirty="0">
              <a:solidFill>
                <a:schemeClr val="tx1">
                  <a:lumMod val="95000"/>
                  <a:lumOff val="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5331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9" grpId="0"/>
      <p:bldP spid="11" grpId="0"/>
      <p:bldP spid="12" grpId="0"/>
      <p:bldP spid="13" grpId="0"/>
      <p:bldP spid="14" grpId="0" animBg="1"/>
      <p:bldP spid="15" grpId="0" animBg="1"/>
      <p:bldP spid="16" grpId="0" animBg="1"/>
      <p:bldP spid="17" grpId="0" animBg="1"/>
      <p:bldP spid="18" grpId="0" animBg="1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82878" y="467380"/>
            <a:ext cx="65133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2800" dirty="0" smtClean="0">
                <a:solidFill>
                  <a:srgbClr val="C00000"/>
                </a:solidFill>
              </a:rPr>
              <a:t>নিচের ছবিগুলো কোনটি কোন টপোলজির ?</a:t>
            </a:r>
            <a:endParaRPr lang="en-US" sz="2800" dirty="0">
              <a:solidFill>
                <a:srgbClr val="C0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961" y="1068750"/>
            <a:ext cx="2743200" cy="176348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2971800"/>
            <a:ext cx="1865122" cy="160308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522" y="4648200"/>
            <a:ext cx="2133600" cy="170382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4423617" y="5334000"/>
            <a:ext cx="3048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>
                <a:solidFill>
                  <a:srgbClr val="FF0000"/>
                </a:solidFill>
              </a:rPr>
              <a:t>বাস টপোলজি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423617" y="1553203"/>
            <a:ext cx="27047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>
                <a:solidFill>
                  <a:srgbClr val="FF0000"/>
                </a:solidFill>
              </a:rPr>
              <a:t>স্টার টপোলজি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423617" y="3511730"/>
            <a:ext cx="29729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>
                <a:solidFill>
                  <a:srgbClr val="FF0000"/>
                </a:solidFill>
              </a:rPr>
              <a:t>মেশ টপোলজি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0" name="Left Arrow 9"/>
          <p:cNvSpPr/>
          <p:nvPr/>
        </p:nvSpPr>
        <p:spPr>
          <a:xfrm>
            <a:off x="3441474" y="1566512"/>
            <a:ext cx="826008" cy="401898"/>
          </a:xfrm>
          <a:prstGeom prst="leftArrow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Left Arrow 10"/>
          <p:cNvSpPr/>
          <p:nvPr/>
        </p:nvSpPr>
        <p:spPr>
          <a:xfrm>
            <a:off x="3302865" y="3572391"/>
            <a:ext cx="826008" cy="401898"/>
          </a:xfrm>
          <a:prstGeom prst="leftArrow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Left Arrow 11"/>
          <p:cNvSpPr/>
          <p:nvPr/>
        </p:nvSpPr>
        <p:spPr>
          <a:xfrm>
            <a:off x="3276600" y="5334000"/>
            <a:ext cx="826008" cy="401898"/>
          </a:xfrm>
          <a:prstGeom prst="leftArrow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2053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8" grpId="0"/>
      <p:bldP spid="9" grpId="0"/>
      <p:bldP spid="10" grpId="0" animBg="1"/>
      <p:bldP spid="11" grpId="0" animBg="1"/>
      <p:bldP spid="1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NikoshBAN"/>
        <a:ea typeface=""/>
        <a:cs typeface=""/>
      </a:majorFont>
      <a:minorFont>
        <a:latin typeface="NikoshB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820</TotalTime>
  <Words>236</Words>
  <Application>Microsoft Office PowerPoint</Application>
  <PresentationFormat>On-screen Show (4:3)</PresentationFormat>
  <Paragraphs>55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Arial</vt:lpstr>
      <vt:lpstr>NikoshBAN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Hamidul</dc:creator>
  <cp:lastModifiedBy>User</cp:lastModifiedBy>
  <cp:revision>128</cp:revision>
  <dcterms:created xsi:type="dcterms:W3CDTF">2006-08-16T00:00:00Z</dcterms:created>
  <dcterms:modified xsi:type="dcterms:W3CDTF">2019-06-21T12:52:16Z</dcterms:modified>
</cp:coreProperties>
</file>