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31.jpg" ContentType="image/gif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9" r:id="rId1"/>
  </p:sldMasterIdLst>
  <p:sldIdLst>
    <p:sldId id="257" r:id="rId2"/>
    <p:sldId id="264" r:id="rId3"/>
    <p:sldId id="266" r:id="rId4"/>
    <p:sldId id="268" r:id="rId5"/>
    <p:sldId id="270" r:id="rId6"/>
    <p:sldId id="272" r:id="rId7"/>
    <p:sldId id="274" r:id="rId8"/>
    <p:sldId id="280" r:id="rId9"/>
    <p:sldId id="286" r:id="rId10"/>
    <p:sldId id="282" r:id="rId11"/>
    <p:sldId id="284" r:id="rId12"/>
    <p:sldId id="287" r:id="rId13"/>
    <p:sldId id="263" r:id="rId14"/>
    <p:sldId id="285" r:id="rId15"/>
    <p:sldId id="262" r:id="rId16"/>
    <p:sldId id="26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66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8" d="100"/>
        <a:sy n="9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C615-AE96-4587-9D68-EF6565B11A6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DA77-3C16-4424-BA6E-90F376B02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338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C615-AE96-4587-9D68-EF6565B11A6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DA77-3C16-4424-BA6E-90F376B02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12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C615-AE96-4587-9D68-EF6565B11A6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DA77-3C16-4424-BA6E-90F376B02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214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C615-AE96-4587-9D68-EF6565B11A6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DA77-3C16-4424-BA6E-90F376B02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531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C615-AE96-4587-9D68-EF6565B11A6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DA77-3C16-4424-BA6E-90F376B02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72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C615-AE96-4587-9D68-EF6565B11A6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DA77-3C16-4424-BA6E-90F376B02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465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C615-AE96-4587-9D68-EF6565B11A6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DA77-3C16-4424-BA6E-90F376B02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497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C615-AE96-4587-9D68-EF6565B11A6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DA77-3C16-4424-BA6E-90F376B02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54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C615-AE96-4587-9D68-EF6565B11A6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DA77-3C16-4424-BA6E-90F376B02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892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C615-AE96-4587-9D68-EF6565B11A6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DA77-3C16-4424-BA6E-90F376B02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509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C615-AE96-4587-9D68-EF6565B11A6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DA77-3C16-4424-BA6E-90F376B02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713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FFC615-AE96-4587-9D68-EF6565B11A65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3DA77-3C16-4424-BA6E-90F376B02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844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gif"/><Relationship Id="rId4" Type="http://schemas.openxmlformats.org/officeDocument/2006/relationships/image" Target="../media/image36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gif"/><Relationship Id="rId5" Type="http://schemas.openxmlformats.org/officeDocument/2006/relationships/image" Target="../media/image9.png"/><Relationship Id="rId4" Type="http://schemas.openxmlformats.org/officeDocument/2006/relationships/image" Target="../media/image8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6.jpg"/><Relationship Id="rId7" Type="http://schemas.openxmlformats.org/officeDocument/2006/relationships/image" Target="../media/image20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g"/><Relationship Id="rId11" Type="http://schemas.openxmlformats.org/officeDocument/2006/relationships/image" Target="../media/image24.jpg"/><Relationship Id="rId5" Type="http://schemas.openxmlformats.org/officeDocument/2006/relationships/image" Target="../media/image18.jpg"/><Relationship Id="rId10" Type="http://schemas.openxmlformats.org/officeDocument/2006/relationships/image" Target="../media/image23.jpg"/><Relationship Id="rId4" Type="http://schemas.openxmlformats.org/officeDocument/2006/relationships/image" Target="../media/image17.jpg"/><Relationship Id="rId9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7200" y="355806"/>
            <a:ext cx="3735613" cy="614638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1108363"/>
            <a:ext cx="65532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199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99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259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57" b="8547"/>
          <a:stretch/>
        </p:blipFill>
        <p:spPr>
          <a:xfrm rot="217939">
            <a:off x="4261920" y="3258996"/>
            <a:ext cx="2466975" cy="1839696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273579" y="122648"/>
            <a:ext cx="4566285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BD" sz="5400" b="1" dirty="0" smtClean="0">
                <a:solidFill>
                  <a:prstClr val="black"/>
                </a:solidFill>
                <a:cs typeface="NikoshBAN" pitchFamily="2" charset="0"/>
              </a:rPr>
              <a:t>ইনপুট যন্ত্রের ব্যবহার</a:t>
            </a:r>
            <a:endParaRPr lang="en-US" sz="5400" b="1" dirty="0">
              <a:solidFill>
                <a:prstClr val="black"/>
              </a:solidFill>
              <a:cs typeface="NikoshBAN" pitchFamily="2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45910" y="1194527"/>
            <a:ext cx="3721290" cy="6615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bn-BD" sz="3200" b="1" dirty="0">
              <a:solidFill>
                <a:prstClr val="black"/>
              </a:solidFill>
              <a:cs typeface="NikoshBAN" pitchFamily="2" charset="0"/>
            </a:endParaRPr>
          </a:p>
          <a:p>
            <a:r>
              <a:rPr lang="bn-BD" sz="3200" b="1" dirty="0" smtClean="0">
                <a:solidFill>
                  <a:prstClr val="black"/>
                </a:solidFill>
                <a:cs typeface="NikoshBAN" pitchFamily="2" charset="0"/>
              </a:rPr>
              <a:t>ওএমআর দিয়ে বহুনির্বাচনী প্রশ্ন মূল্যায়ন করা যায়।</a:t>
            </a:r>
          </a:p>
          <a:p>
            <a:endParaRPr lang="en-US" sz="3200" b="1" dirty="0">
              <a:solidFill>
                <a:prstClr val="black"/>
              </a:solidFill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61381">
            <a:off x="5376488" y="1468504"/>
            <a:ext cx="925077" cy="13068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222916" y="2486249"/>
            <a:ext cx="2656202" cy="20592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498" y="1083495"/>
            <a:ext cx="2899155" cy="22018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50835">
            <a:off x="5119687" y="3036679"/>
            <a:ext cx="1212668" cy="2109451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6919018" y="4452050"/>
            <a:ext cx="3926869" cy="12873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bn-BD" sz="3200" b="1" dirty="0" smtClean="0">
                <a:solidFill>
                  <a:prstClr val="black"/>
                </a:solidFill>
                <a:cs typeface="NikoshBAN" pitchFamily="2" charset="0"/>
              </a:rPr>
              <a:t>স্ক্যানার দিয়ে ছবি সরাসরি কম্পিউটারে প্রবেশ করা যায়।</a:t>
            </a:r>
          </a:p>
          <a:p>
            <a:endParaRPr lang="en-US" sz="3200" b="1" dirty="0">
              <a:solidFill>
                <a:prstClr val="black"/>
              </a:solidFill>
              <a:cs typeface="NikoshBAN" pitchFamily="2" charset="0"/>
            </a:endParaRPr>
          </a:p>
        </p:txBody>
      </p:sp>
      <p:cxnSp>
        <p:nvCxnSpPr>
          <p:cNvPr id="10" name="Curved Connector 9"/>
          <p:cNvCxnSpPr/>
          <p:nvPr/>
        </p:nvCxnSpPr>
        <p:spPr>
          <a:xfrm flipV="1">
            <a:off x="5919319" y="1922223"/>
            <a:ext cx="2983068" cy="2520950"/>
          </a:xfrm>
          <a:prstGeom prst="curvedConnector3">
            <a:avLst/>
          </a:prstGeom>
          <a:noFill/>
          <a:ln w="12700" cap="flat" cmpd="sng" algn="ctr">
            <a:solidFill>
              <a:srgbClr val="4F81BD">
                <a:tint val="95000"/>
                <a:shade val="95000"/>
                <a:satMod val="120000"/>
              </a:srgbClr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4250749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097 0.06227 L -0.07097 0.0625 C -0.08008 0.06273 -0.08894 0.06343 -0.09779 0.06458 C -0.10248 0.06597 -0.11342 0.06944 -0.11862 0.07083 C -0.1211 0.07315 -0.12396 0.0743 -0.12631 0.07708 C -0.12761 0.0787 -0.12839 0.08218 -0.12982 0.08356 C -0.13308 0.08542 -0.13633 0.08542 -0.13959 0.08634 C -0.14193 0.08727 -0.14467 0.08819 -0.14701 0.08935 C -0.15209 0.09213 -0.1569 0.09653 -0.16224 0.09884 C -0.16537 0.09977 -0.16836 0.10139 -0.17149 0.10185 C -0.18308 0.1044 -0.18946 0.1037 -0.2 0.10787 C -0.20443 0.10949 -0.20964 0.11343 -0.21328 0.11736 C -0.2155 0.11875 -0.21693 0.12199 -0.21901 0.12315 C -0.22865 0.12917 -0.22735 0.12315 -0.2362 0.12917 C -0.23802 0.13079 -0.253 0.14167 -0.25703 0.14792 C -0.26159 0.15463 -0.26498 0.16366 -0.27019 0.16968 C -0.27422 0.17338 -0.27839 0.17639 -0.28151 0.18148 C -0.28334 0.18472 -0.28503 0.18796 -0.28724 0.19097 C -0.29089 0.1956 -0.2987 0.20301 -0.2987 0.20347 C -0.30157 0.20995 -0.30261 0.21343 -0.30625 0.21852 C -0.30795 0.22106 -0.31016 0.22222 -0.31185 0.22477 C -0.31342 0.22639 -0.31407 0.2294 -0.31576 0.23102 C -0.3194 0.23356 -0.32383 0.2331 -0.32722 0.23727 L -0.33855 0.24907 C -0.34037 0.25139 -0.34245 0.25255 -0.34427 0.25532 L -0.35365 0.27083 C -0.35482 0.27292 -0.35638 0.27454 -0.35756 0.27708 C -0.35873 0.28009 -0.35938 0.2838 -0.36133 0.28611 C -0.36263 0.28796 -0.36485 0.28796 -0.3668 0.28912 C -0.36875 0.29236 -0.37032 0.29606 -0.37253 0.29838 C -0.37435 0.30023 -0.37657 0.29954 -0.37813 0.30139 C -0.37891 0.30208 -0.37813 0.3037 -0.37813 0.30463 L -0.37813 0.30532 " pathEditMode="relative" rAng="0" ptsTypes="AAAAAAAAAAAAAAAAAAAAAAAAAAAAAAA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78" y="1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36 0.0287 L -0.01536 0.02893 C -0.00963 0.03032 -0.0039 0.03356 0.00222 0.03379 C 0.0125 0.03449 0.03698 0.03055 0.04922 0.0287 C 0.05964 0.02407 0.05339 0.02754 0.06693 0.01551 L 0.07292 0.01041 C 0.07409 0.00764 0.075 0.00463 0.07669 0.00254 C 0.08034 -0.00162 0.08854 -0.00787 0.08854 -0.00764 C 0.08919 -0.01065 0.08958 -0.01343 0.09037 -0.01574 C 0.09284 -0.0213 0.09557 -0.02639 0.09844 -0.03148 L 0.10625 -0.04722 L 0.11003 -0.05509 L 0.11406 -0.0632 C 0.11784 -0.07824 0.11302 -0.06412 0.12188 -0.07616 C 0.12357 -0.07824 0.12409 -0.08172 0.12578 -0.0838 C 0.12943 -0.08889 0.13281 -0.08959 0.1375 -0.09167 C 0.13815 -0.09422 0.13854 -0.09699 0.13958 -0.09954 C 0.14063 -0.10232 0.14245 -0.1044 0.14336 -0.10741 C 0.14505 -0.1132 0.14597 -0.11945 0.1474 -0.1257 C 0.14792 -0.12824 0.14844 -0.13102 0.14922 -0.13357 C 0.15026 -0.13634 0.15208 -0.13866 0.15326 -0.14144 C 0.16315 -0.16459 0.15156 -0.14051 0.16107 -0.15972 C 0.16172 -0.16227 0.16211 -0.16505 0.16302 -0.16736 C 0.17057 -0.18773 0.16406 -0.16343 0.16888 -0.1831 C 0.16953 -0.19884 0.16849 -0.21482 0.17083 -0.23033 C 0.17188 -0.23634 0.17604 -0.24074 0.17878 -0.24584 C 0.18594 -0.26019 0.17878 -0.24815 0.18854 -0.25903 C 0.20365 -0.2757 0.18568 -0.25903 0.20026 -0.27199 C 0.20156 -0.27477 0.20261 -0.27778 0.20417 -0.27986 C 0.20794 -0.28496 0.2112 -0.28565 0.21589 -0.28773 C 0.22943 -0.29977 0.22318 -0.2963 0.2336 -0.30093 C 0.24284 -0.30903 0.23568 -0.30417 0.2474 -0.30857 C 0.2513 -0.31019 0.25495 -0.31343 0.25912 -0.31389 C 0.29037 -0.31713 0.27617 -0.31528 0.30222 -0.31922 C 0.31367 -0.32431 0.30599 -0.32176 0.32578 -0.32176 L 0.32578 -0.32153 L 0.32578 -0.32176 " pathEditMode="relative" rAng="0" ptsTypes="AAAAAAAAAAAAAAAAAAAAAAAAAAAAAAAAAAAAA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57" y="-17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3" t="2716" r="3213" b="-1052"/>
          <a:stretch/>
        </p:blipFill>
        <p:spPr>
          <a:xfrm>
            <a:off x="640094" y="1684932"/>
            <a:ext cx="3401819" cy="348813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052368" y="2166508"/>
            <a:ext cx="2614411" cy="1325451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749" y="1684932"/>
            <a:ext cx="3437403" cy="262621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673790" y="298256"/>
            <a:ext cx="506581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bn-BD" sz="5400" b="1" dirty="0" smtClean="0">
                <a:solidFill>
                  <a:prstClr val="black"/>
                </a:solidFill>
                <a:cs typeface="NikoshBAN" pitchFamily="2" charset="0"/>
              </a:rPr>
              <a:t>আউটপুট </a:t>
            </a:r>
            <a:r>
              <a:rPr lang="bn-BD" sz="5400" b="1" dirty="0">
                <a:solidFill>
                  <a:prstClr val="black"/>
                </a:solidFill>
                <a:cs typeface="NikoshBAN" pitchFamily="2" charset="0"/>
              </a:rPr>
              <a:t>যন্ত্রের ব্যবহার</a:t>
            </a:r>
            <a:endParaRPr lang="en-US" sz="5400" b="1" dirty="0">
              <a:solidFill>
                <a:prstClr val="black"/>
              </a:solidFill>
              <a:cs typeface="NikoshBAN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3" t="2716" r="3213" b="-1052"/>
          <a:stretch/>
        </p:blipFill>
        <p:spPr>
          <a:xfrm>
            <a:off x="4670587" y="1705476"/>
            <a:ext cx="3341499" cy="345433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956" y="1816939"/>
            <a:ext cx="3032760" cy="2362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215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65385" y="1404719"/>
            <a:ext cx="6139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/>
              <a:t>মাউস ও কী-বোর্ডের মধ্যে তুলনা কর।                       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3271235" y="3734873"/>
            <a:ext cx="5370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https://www.youtube.com/watch?v=y7WRVspupU0&amp;feature=youtu.be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1" y="2225073"/>
            <a:ext cx="4353059" cy="528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477294" y="3017124"/>
            <a:ext cx="4675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উত্তর যাচাইয়ের জন্য নিচের লিংক এ ক্লিক কর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67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96829" y="1807331"/>
            <a:ext cx="3294415" cy="646331"/>
          </a:xfrm>
          <a:prstGeom prst="rect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(খ) </a:t>
            </a:r>
            <a:r>
              <a:rPr kumimoji="0" lang="en-US" sz="36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ফলাফল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বিশ্লেষণ</a:t>
            </a:r>
            <a:endParaRPr kumimoji="0" lang="en-US" sz="3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84474" y="1018862"/>
            <a:ext cx="7423051" cy="646331"/>
          </a:xfrm>
          <a:prstGeom prst="rect">
            <a:avLst/>
          </a:prstGeom>
          <a:solidFill>
            <a:srgbClr val="4472C4">
              <a:lumMod val="60000"/>
              <a:lumOff val="40000"/>
            </a:srgbClr>
          </a:solidFill>
          <a:ln w="6350" cap="flat" cmpd="sng" algn="ctr">
            <a:solidFill>
              <a:srgbClr val="A5A5A5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-125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1। </a:t>
            </a:r>
            <a:r>
              <a:rPr kumimoji="0" lang="en-US" sz="3600" b="0" i="0" u="none" strike="noStrike" kern="0" cap="none" spc="-125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ইনপুট</a:t>
            </a:r>
            <a:r>
              <a:rPr kumimoji="0" lang="en-US" sz="3600" b="0" i="0" u="none" strike="noStrike" kern="0" cap="none" spc="-125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-125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ডিভাইসের</a:t>
            </a:r>
            <a:r>
              <a:rPr kumimoji="0" lang="en-US" sz="3600" b="0" i="0" u="none" strike="noStrike" kern="0" cap="none" spc="-125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-125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মূল</a:t>
            </a:r>
            <a:r>
              <a:rPr kumimoji="0" lang="en-US" sz="3600" b="0" i="0" u="none" strike="noStrike" kern="0" cap="none" spc="-125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-125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কাজ</a:t>
            </a:r>
            <a:r>
              <a:rPr kumimoji="0" lang="en-US" sz="3600" b="0" i="0" u="none" strike="noStrike" kern="0" cap="none" spc="-125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-125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কী</a:t>
            </a:r>
            <a:r>
              <a:rPr kumimoji="0" lang="en-US" sz="3600" b="0" i="0" u="none" strike="noStrike" kern="0" cap="none" spc="-125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 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16540" y="1820984"/>
            <a:ext cx="3741064" cy="646331"/>
          </a:xfrm>
          <a:prstGeom prst="rect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(ক) </a:t>
            </a:r>
            <a:r>
              <a:rPr kumimoji="0" lang="en-US" sz="36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তথ্য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প্রক্রিয়াকরণ</a:t>
            </a:r>
            <a:endParaRPr kumimoji="0" lang="en-US" sz="3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72769" y="2677759"/>
            <a:ext cx="3234756" cy="646331"/>
          </a:xfrm>
          <a:prstGeom prst="rect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(ঘ) </a:t>
            </a:r>
            <a:r>
              <a:rPr kumimoji="0" lang="en-US" sz="36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তথ্য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প্রকাশ</a:t>
            </a:r>
            <a:endParaRPr kumimoji="0" lang="en-US" sz="3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99972" y="4344356"/>
            <a:ext cx="3218568" cy="646332"/>
          </a:xfrm>
          <a:prstGeom prst="rect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(খ) </a:t>
            </a:r>
            <a:r>
              <a:rPr kumimoji="0" lang="en-US" sz="36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ছবি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তোলার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যন্ত্র</a:t>
            </a:r>
            <a:endParaRPr kumimoji="0" lang="en-US" sz="3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14135" y="3520279"/>
            <a:ext cx="7493390" cy="646331"/>
          </a:xfrm>
          <a:prstGeom prst="rect">
            <a:avLst/>
          </a:prstGeom>
          <a:solidFill>
            <a:srgbClr val="4472C4">
              <a:lumMod val="60000"/>
              <a:lumOff val="40000"/>
            </a:srgbClr>
          </a:solidFill>
          <a:ln w="6350" cap="flat" cmpd="sng" algn="ctr">
            <a:solidFill>
              <a:srgbClr val="A5A5A5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-125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2। </a:t>
            </a:r>
            <a:r>
              <a:rPr kumimoji="0" lang="en-US" sz="3600" b="0" i="0" u="none" strike="noStrike" kern="0" cap="none" spc="-125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স্পিকার</a:t>
            </a:r>
            <a:r>
              <a:rPr kumimoji="0" lang="en-US" sz="3600" b="0" i="0" u="none" strike="noStrike" kern="0" cap="none" spc="-125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-125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কী</a:t>
            </a:r>
            <a:r>
              <a:rPr kumimoji="0" lang="en-US" sz="3600" b="0" i="0" u="none" strike="noStrike" kern="0" cap="none" spc="-125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90023" y="5192227"/>
            <a:ext cx="3218568" cy="646331"/>
          </a:xfrm>
          <a:prstGeom prst="rect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(গ) </a:t>
            </a:r>
            <a:r>
              <a:rPr kumimoji="0" lang="en-US" sz="36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ইমেজ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তৈরির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যন্ত্র</a:t>
            </a:r>
            <a:endParaRPr kumimoji="0" lang="en-US" sz="3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NikoshBAN" pitchFamily="2" charset="0"/>
            </a:endParaRPr>
          </a:p>
        </p:txBody>
      </p:sp>
      <p:sp>
        <p:nvSpPr>
          <p:cNvPr id="6" name="TextBox 5">
            <a:hlinkClick r:id="" action="ppaction://noaction">
              <a:snd r:embed="rId2" name="applause.wav"/>
            </a:hlinkClick>
          </p:cNvPr>
          <p:cNvSpPr txBox="1"/>
          <p:nvPr/>
        </p:nvSpPr>
        <p:spPr>
          <a:xfrm>
            <a:off x="2195509" y="2663366"/>
            <a:ext cx="3643833" cy="623266"/>
          </a:xfrm>
          <a:prstGeom prst="rect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(গ) </a:t>
            </a:r>
            <a:r>
              <a:rPr kumimoji="0" lang="en-US" sz="36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তথ্য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প্রবেশ</a:t>
            </a:r>
            <a:endParaRPr kumimoji="0" lang="en-US" sz="3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72248" y="5179176"/>
            <a:ext cx="3218568" cy="646331"/>
          </a:xfrm>
          <a:prstGeom prst="rect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(ঘ) </a:t>
            </a:r>
            <a:r>
              <a:rPr kumimoji="0" lang="en-US" sz="36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ছবি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দেখার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NikoshBAN" pitchFamily="2" charset="0"/>
              </a:rPr>
              <a:t>যন্ত্র</a:t>
            </a:r>
            <a:endParaRPr kumimoji="0" lang="en-US" sz="3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417099" y="179688"/>
            <a:ext cx="3081009" cy="6768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/>
              <a:t>মূল্যায়ন</a:t>
            </a:r>
            <a:endParaRPr lang="en-US" sz="3200" dirty="0"/>
          </a:p>
        </p:txBody>
      </p:sp>
      <p:sp>
        <p:nvSpPr>
          <p:cNvPr id="17" name="Oval 16"/>
          <p:cNvSpPr/>
          <p:nvPr/>
        </p:nvSpPr>
        <p:spPr>
          <a:xfrm>
            <a:off x="2317381" y="2731656"/>
            <a:ext cx="468667" cy="48388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564777" y="4470257"/>
            <a:ext cx="468667" cy="48388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6540" y="4375184"/>
            <a:ext cx="3392051" cy="75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787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6" grpId="0" animBg="1"/>
      <p:bldP spid="12" grpId="0" animBg="1"/>
      <p:bldP spid="13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38724" y="801580"/>
            <a:ext cx="63145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3200" dirty="0">
                <a:solidFill>
                  <a:srgbClr val="FF0000"/>
                </a:solidFill>
              </a:rPr>
              <a:t>এ পাঠ শেষে নতুন যা শিখলে -----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12567" y="2223839"/>
            <a:ext cx="85300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/>
              <a:t>মনিটর, প্রিন্টার, প্লটার, স্পিকার, মাল্টিমিডিয়া প্রজেক্টর,টাচ স্ক্রিন।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481943" y="3522988"/>
            <a:ext cx="9326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/>
              <a:t>কী-বোর্ড, মাউস, ডিজিটাল ক্যামেরা, স্ক্যানার, ভিডিও ক্যামেরা, ওয়েব ক্যাম, জয়স্টিক, ওএম আর, বারকোড রিডার।</a:t>
            </a:r>
            <a:endParaRPr lang="en-US" sz="2400" dirty="0"/>
          </a:p>
        </p:txBody>
      </p:sp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557" y="3300222"/>
            <a:ext cx="895475" cy="638264"/>
          </a:xfrm>
          <a:prstGeom prst="rect">
            <a:avLst/>
          </a:prstGeom>
        </p:spPr>
      </p:pic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556" y="2223839"/>
            <a:ext cx="895475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24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481848" y="528034"/>
            <a:ext cx="2910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/>
              <a:t>বাড়ির কাজ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1918955" y="1738648"/>
            <a:ext cx="8590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/>
              <a:t>৫ টি ইনপুট ও ৫ টি আউটপুট ডিভাইস এর নাম লিখ।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9161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07883" y="653603"/>
            <a:ext cx="5562600" cy="914400"/>
          </a:xfrm>
          <a:prstGeom prst="rect">
            <a:avLst/>
          </a:prstGeom>
          <a:gradFill rotWithShape="1">
            <a:gsLst>
              <a:gs pos="0">
                <a:srgbClr val="0F6FC6">
                  <a:tint val="98000"/>
                  <a:shade val="25000"/>
                  <a:satMod val="250000"/>
                </a:srgbClr>
              </a:gs>
              <a:gs pos="68000">
                <a:srgbClr val="0F6FC6">
                  <a:tint val="86000"/>
                  <a:satMod val="115000"/>
                </a:srgbClr>
              </a:gs>
              <a:gs pos="100000">
                <a:srgbClr val="0F6FC6">
                  <a:tint val="50000"/>
                  <a:satMod val="150000"/>
                </a:srgbClr>
              </a:gs>
            </a:gsLst>
            <a:path path="circle">
              <a:fillToRect l="50000" t="130000" r="50000" b="-30000"/>
            </a:path>
          </a:gradFill>
          <a:ln w="9525" cap="flat" cmpd="sng" algn="ctr">
            <a:solidFill>
              <a:srgbClr val="0F6FC6">
                <a:shade val="50000"/>
                <a:satMod val="103000"/>
              </a:srgbClr>
            </a:solidFill>
            <a:prstDash val="solid"/>
          </a:ln>
          <a:effectLst>
            <a:outerShdw blurRad="57150" dist="38100" dir="5400000" algn="ctr" rotWithShape="0">
              <a:srgbClr val="0F6FC6">
                <a:shade val="9000"/>
                <a:satMod val="105000"/>
                <a:alpha val="48000"/>
              </a:srgbClr>
            </a:outerShdw>
          </a:effectLst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8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সবাইকে ধন্যবাদ </a:t>
            </a:r>
            <a:endParaRPr kumimoji="0" lang="en-US" sz="8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832" y="2221604"/>
            <a:ext cx="6609806" cy="3343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92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5891" y="759635"/>
            <a:ext cx="5011934" cy="418221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034347" y="925556"/>
            <a:ext cx="4786053" cy="31577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bn-BD" sz="3600" b="1" dirty="0">
                <a:ln w="10541" cmpd="sng">
                  <a:solidFill>
                    <a:srgbClr val="94C600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909465">
                    <a:lumMod val="10000"/>
                  </a:srgbClr>
                </a:solidFill>
                <a:latin typeface="NikoshBAN" pitchFamily="2" charset="0"/>
                <a:cs typeface="NikoshBAN" pitchFamily="2" charset="0"/>
              </a:rPr>
              <a:t>পাঠ পরিচিতি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lang="bn-BD" sz="2800" b="1" dirty="0">
                <a:ln/>
                <a:latin typeface="NikoshBAN" pitchFamily="2" charset="0"/>
                <a:cs typeface="NikoshBAN" pitchFamily="2" charset="0"/>
              </a:rPr>
              <a:t>শ্রে</a:t>
            </a:r>
            <a:r>
              <a:rPr lang="en-US" sz="2800" b="1" dirty="0" err="1">
                <a:ln/>
                <a:latin typeface="NikoshBAN" pitchFamily="2" charset="0"/>
                <a:cs typeface="NikoshBAN" pitchFamily="2" charset="0"/>
              </a:rPr>
              <a:t>ণি</a:t>
            </a:r>
            <a:r>
              <a:rPr lang="en-US" sz="2800" b="1" dirty="0">
                <a:ln/>
                <a:latin typeface="NikoshBAN" pitchFamily="2" charset="0"/>
                <a:cs typeface="NikoshBAN" pitchFamily="2" charset="0"/>
              </a:rPr>
              <a:t>: </a:t>
            </a:r>
            <a:r>
              <a:rPr lang="en-US" sz="2800" b="1" dirty="0" smtClean="0">
                <a:ln/>
                <a:latin typeface="NikoshBAN" pitchFamily="2" charset="0"/>
                <a:cs typeface="NikoshBAN" pitchFamily="2" charset="0"/>
              </a:rPr>
              <a:t>ষ</a:t>
            </a:r>
            <a:r>
              <a:rPr lang="bn-BD" sz="2800" b="1" dirty="0" smtClean="0">
                <a:ln/>
                <a:latin typeface="NikoshBAN" pitchFamily="2" charset="0"/>
                <a:cs typeface="NikoshBAN" pitchFamily="2" charset="0"/>
              </a:rPr>
              <a:t>ষ্ঠ  </a:t>
            </a:r>
            <a:endParaRPr lang="bn-BD" sz="2800" b="1" dirty="0">
              <a:ln/>
              <a:latin typeface="NikoshBAN" pitchFamily="2" charset="0"/>
              <a:cs typeface="NikoshBAN" pitchFamily="2" charset="0"/>
            </a:endParaRP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lang="bn-BD" sz="2400" b="1" dirty="0">
                <a:ln/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2400" b="1" dirty="0">
                <a:ln/>
                <a:latin typeface="NikoshBAN" pitchFamily="2" charset="0"/>
                <a:cs typeface="NikoshBAN" pitchFamily="2" charset="0"/>
              </a:rPr>
              <a:t>:</a:t>
            </a:r>
            <a:r>
              <a:rPr lang="bn-BD" sz="2400" b="1" dirty="0">
                <a:ln/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n/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2400" b="1" dirty="0">
                <a:ln/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400" b="1" dirty="0" err="1" smtClean="0">
                <a:ln/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2400" b="1" dirty="0" smtClean="0">
                <a:ln/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n/>
                <a:latin typeface="NikoshBAN" pitchFamily="2" charset="0"/>
                <a:cs typeface="NikoshBAN" pitchFamily="2" charset="0"/>
              </a:rPr>
              <a:t>প্রযুক্তি</a:t>
            </a:r>
            <a:endParaRPr lang="en-US" sz="2800" b="1" dirty="0">
              <a:ln/>
              <a:latin typeface="NikoshBAN" pitchFamily="2" charset="0"/>
              <a:cs typeface="NikoshBAN" pitchFamily="2" charset="0"/>
            </a:endParaRP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lang="en-US" sz="2800" b="1" dirty="0" err="1">
                <a:ln/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2800" b="1" dirty="0">
                <a:ln/>
                <a:latin typeface="NikoshBAN" pitchFamily="2" charset="0"/>
                <a:cs typeface="NikoshBAN" pitchFamily="2" charset="0"/>
              </a:rPr>
              <a:t>: </a:t>
            </a:r>
            <a:r>
              <a:rPr lang="bn-BD" sz="2800" b="1" dirty="0">
                <a:ln/>
                <a:latin typeface="NikoshBAN" pitchFamily="2" charset="0"/>
                <a:cs typeface="NikoshBAN" pitchFamily="2" charset="0"/>
              </a:rPr>
              <a:t>২য়  অধ্যয়</a:t>
            </a:r>
            <a:endParaRPr lang="en-US" sz="2800" b="1" dirty="0">
              <a:ln/>
              <a:latin typeface="NikoshBAN" pitchFamily="2" charset="0"/>
              <a:cs typeface="NikoshBAN" pitchFamily="2" charset="0"/>
            </a:endParaRP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lang="en-US" sz="2800" b="1" dirty="0" err="1" smtClean="0">
                <a:ln/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2800" b="1" dirty="0">
                <a:ln/>
                <a:latin typeface="NikoshBAN" pitchFamily="2" charset="0"/>
                <a:cs typeface="NikoshBAN" pitchFamily="2" charset="0"/>
              </a:rPr>
              <a:t>: ৫০ </a:t>
            </a:r>
            <a:r>
              <a:rPr lang="en-US" sz="2800" b="1" dirty="0" err="1">
                <a:ln/>
                <a:latin typeface="NikoshBAN" pitchFamily="2" charset="0"/>
                <a:cs typeface="NikoshBAN" pitchFamily="2" charset="0"/>
              </a:rPr>
              <a:t>মিনিট</a:t>
            </a:r>
            <a:endParaRPr lang="en-US" sz="2800" b="1" dirty="0">
              <a:ln/>
              <a:latin typeface="NikoshBAN" pitchFamily="2" charset="0"/>
              <a:cs typeface="NikoshBAN" pitchFamily="2" charset="0"/>
            </a:endParaRP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lang="en-US" sz="2800" b="1" dirty="0" err="1">
                <a:ln/>
                <a:latin typeface="NikoshBAN" pitchFamily="2" charset="0"/>
                <a:cs typeface="NikoshBAN" pitchFamily="2" charset="0"/>
              </a:rPr>
              <a:t>তারিখ</a:t>
            </a:r>
            <a:r>
              <a:rPr lang="en-US" sz="2800" b="1" dirty="0">
                <a:ln/>
                <a:latin typeface="NikoshBAN" pitchFamily="2" charset="0"/>
                <a:cs typeface="NikoshBAN" pitchFamily="2" charset="0"/>
              </a:rPr>
              <a:t>: </a:t>
            </a:r>
            <a:r>
              <a:rPr lang="bn-BD" sz="2800" b="1" dirty="0" smtClean="0">
                <a:ln/>
                <a:latin typeface="NikoshBAN" pitchFamily="2" charset="0"/>
                <a:cs typeface="NikoshBAN" pitchFamily="2" charset="0"/>
              </a:rPr>
              <a:t>০</a:t>
            </a:r>
            <a:r>
              <a:rPr lang="en-US" sz="2800" b="1" dirty="0" smtClean="0">
                <a:ln/>
                <a:latin typeface="NikoshBAN" pitchFamily="2" charset="0"/>
                <a:cs typeface="NikoshBAN" pitchFamily="2" charset="0"/>
              </a:rPr>
              <a:t>6</a:t>
            </a:r>
            <a:r>
              <a:rPr lang="bn-BD" sz="2800" b="1" dirty="0" smtClean="0">
                <a:ln/>
                <a:latin typeface="NikoshBAN" pitchFamily="2" charset="0"/>
                <a:cs typeface="NikoshBAN" pitchFamily="2" charset="0"/>
              </a:rPr>
              <a:t>-০৫-২০১৯ </a:t>
            </a:r>
            <a:r>
              <a:rPr lang="bn-BD" sz="2800" b="1" dirty="0">
                <a:ln/>
                <a:latin typeface="NikoshBAN" pitchFamily="2" charset="0"/>
                <a:cs typeface="NikoshBAN" pitchFamily="2" charset="0"/>
              </a:rPr>
              <a:t>ইং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882" y="759635"/>
            <a:ext cx="5011934" cy="418221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52462" y="2027704"/>
            <a:ext cx="459107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bn-BD" sz="2800" dirty="0">
                <a:ln>
                  <a:solidFill>
                    <a:prstClr val="black"/>
                  </a:solidFill>
                  <a:prstDash val="solid"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সিদ্ধার্থ কুমার সরকার (সিতু) </a:t>
            </a:r>
            <a:endParaRPr lang="en-US" sz="2000" dirty="0">
              <a:ln>
                <a:solidFill>
                  <a:prstClr val="black"/>
                </a:solidFill>
                <a:prstDash val="solid"/>
              </a:ln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lvl="0" algn="ctr"/>
            <a:r>
              <a:rPr lang="bn-BD" sz="2400" dirty="0">
                <a:ln>
                  <a:solidFill>
                    <a:prstClr val="black"/>
                  </a:solidFill>
                  <a:prstDash val="solid"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bn-BD" sz="2800" dirty="0">
                <a:ln>
                  <a:solidFill>
                    <a:prstClr val="black"/>
                  </a:solidFill>
                  <a:prstDash val="solid"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>
                <a:ln>
                  <a:solidFill>
                    <a:prstClr val="black"/>
                  </a:solidFill>
                  <a:prstDash val="solid"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n>
                  <a:solidFill>
                    <a:prstClr val="black"/>
                  </a:solidFill>
                  <a:prstDash val="solid"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bn-BD" sz="2400" dirty="0">
                <a:ln>
                  <a:solidFill>
                    <a:prstClr val="black"/>
                  </a:solidFill>
                  <a:prstDash val="solid"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en-US" sz="2400" dirty="0">
                <a:ln>
                  <a:solidFill>
                    <a:prstClr val="black"/>
                  </a:solidFill>
                  <a:prstDash val="solid"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smtClean="0">
                <a:ln>
                  <a:solidFill>
                    <a:prstClr val="black"/>
                  </a:solidFill>
                  <a:prstDash val="solid"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ICT</a:t>
            </a:r>
            <a:endParaRPr lang="bn-BD" sz="2000" dirty="0" smtClean="0">
              <a:ln>
                <a:solidFill>
                  <a:prstClr val="black"/>
                </a:solidFill>
                <a:prstDash val="solid"/>
              </a:ln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800" b="1" dirty="0">
                <a:latin typeface="NikoshBAN" pitchFamily="2" charset="0"/>
                <a:cs typeface="NikoshBAN" pitchFamily="2" charset="0"/>
              </a:rPr>
              <a:t>মধ্যকুমরপুর গার্লস স্কুল এন্ড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কলেজ</a:t>
            </a:r>
            <a:endParaRPr lang="bn-BD" sz="2000" dirty="0">
              <a:ln>
                <a:solidFill>
                  <a:prstClr val="black"/>
                </a:solidFill>
                <a:prstDash val="solid"/>
              </a:ln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lvl="0" algn="ctr"/>
            <a:r>
              <a:rPr lang="bn-BD" sz="2000" dirty="0">
                <a:ln>
                  <a:solidFill>
                    <a:prstClr val="black"/>
                  </a:solidFill>
                  <a:prstDash val="solid"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কুড়িগ্রাম সদর, কুড়িগ্রাম</a:t>
            </a:r>
            <a:r>
              <a:rPr lang="bn-BD" sz="2000" dirty="0" smtClean="0">
                <a:ln>
                  <a:solidFill>
                    <a:prstClr val="black"/>
                  </a:solidFill>
                  <a:prstDash val="solid"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000" dirty="0" smtClean="0">
              <a:ln>
                <a:solidFill>
                  <a:prstClr val="black"/>
                </a:solidFill>
                <a:prstDash val="solid"/>
              </a:ln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lvl="0" algn="ctr"/>
            <a:r>
              <a:rPr lang="en-US" sz="2000" dirty="0" smtClean="0">
                <a:ln>
                  <a:solidFill>
                    <a:prstClr val="black"/>
                  </a:solidFill>
                  <a:prstDash val="solid"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E-mail : s.sarker44@gmail.com</a:t>
            </a:r>
            <a:endParaRPr lang="en-US" sz="2000" dirty="0">
              <a:ln>
                <a:solidFill>
                  <a:prstClr val="black"/>
                </a:solidFill>
                <a:prstDash val="solid"/>
              </a:ln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729084" y="851400"/>
            <a:ext cx="24577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bn-BD" sz="3600" b="1" dirty="0" smtClean="0">
                <a:ln w="10541" cmpd="sng">
                  <a:solidFill>
                    <a:srgbClr val="94C600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909465">
                    <a:lumMod val="10000"/>
                  </a:srgbClr>
                </a:solidFill>
                <a:latin typeface="NikoshBAN" pitchFamily="2" charset="0"/>
                <a:cs typeface="NikoshBAN" pitchFamily="2" charset="0"/>
              </a:rPr>
              <a:t>শিক্ষক </a:t>
            </a:r>
            <a:r>
              <a:rPr lang="bn-BD" sz="3600" b="1" dirty="0">
                <a:ln w="10541" cmpd="sng">
                  <a:solidFill>
                    <a:srgbClr val="94C600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909465">
                    <a:lumMod val="10000"/>
                  </a:srgbClr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</a:p>
        </p:txBody>
      </p:sp>
    </p:spTree>
    <p:extLst>
      <p:ext uri="{BB962C8B-B14F-4D97-AF65-F5344CB8AC3E}">
        <p14:creationId xmlns:p14="http://schemas.microsoft.com/office/powerpoint/2010/main" val="264739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752598" y="323553"/>
            <a:ext cx="7720279" cy="4003748"/>
            <a:chOff x="1752598" y="323553"/>
            <a:chExt cx="7720279" cy="4003748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8354" y="1210615"/>
              <a:ext cx="4984124" cy="3116686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1752598" y="323553"/>
              <a:ext cx="77202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spc="-150" dirty="0" err="1" smtClean="0">
                  <a:blipFill>
                    <a:blip r:embed="rId3"/>
                    <a:tile tx="0" ty="0" sx="100000" sy="100000" flip="none" algn="tl"/>
                  </a:blip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চিত্রটি</a:t>
              </a:r>
              <a:r>
                <a:rPr lang="en-US" sz="6000" b="1" spc="-150" dirty="0" smtClean="0">
                  <a:blipFill>
                    <a:blip r:embed="rId3"/>
                    <a:tile tx="0" ty="0" sx="100000" sy="100000" flip="none" algn="tl"/>
                  </a:blip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6000" b="1" spc="-150" dirty="0" err="1" smtClean="0">
                  <a:blipFill>
                    <a:blip r:embed="rId3"/>
                    <a:tile tx="0" ty="0" sx="100000" sy="100000" flip="none" algn="tl"/>
                  </a:blip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মনোযোগ</a:t>
              </a:r>
              <a:r>
                <a:rPr lang="en-US" sz="6000" b="1" spc="-150" dirty="0" smtClean="0">
                  <a:blipFill>
                    <a:blip r:embed="rId3"/>
                    <a:tile tx="0" ty="0" sx="100000" sy="100000" flip="none" algn="tl"/>
                  </a:blip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6000" b="1" spc="-150" dirty="0" err="1" smtClean="0">
                  <a:blipFill>
                    <a:blip r:embed="rId3"/>
                    <a:tile tx="0" ty="0" sx="100000" sy="100000" flip="none" algn="tl"/>
                  </a:blip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দিয়ে</a:t>
              </a:r>
              <a:r>
                <a:rPr lang="en-US" sz="6000" b="1" spc="-150" dirty="0" smtClean="0">
                  <a:blipFill>
                    <a:blip r:embed="rId3"/>
                    <a:tile tx="0" ty="0" sx="100000" sy="100000" flip="none" algn="tl"/>
                  </a:blip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6000" b="1" spc="-150" dirty="0" err="1" smtClean="0">
                  <a:blipFill>
                    <a:blip r:embed="rId3"/>
                    <a:tile tx="0" ty="0" sx="100000" sy="100000" flip="none" algn="tl"/>
                  </a:blip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লক্ষ্য</a:t>
              </a:r>
              <a:r>
                <a:rPr lang="en-US" sz="6000" b="1" spc="-150" dirty="0" smtClean="0">
                  <a:blipFill>
                    <a:blip r:embed="rId3"/>
                    <a:tile tx="0" ty="0" sx="100000" sy="100000" flip="none" algn="tl"/>
                  </a:blip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6000" b="1" spc="-150" dirty="0" err="1" smtClean="0">
                  <a:blipFill>
                    <a:blip r:embed="rId3"/>
                    <a:tile tx="0" ty="0" sx="100000" sy="100000" flip="none" algn="tl"/>
                  </a:blip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কর</a:t>
              </a:r>
              <a:endParaRPr lang="en-US" sz="6000" b="1" spc="-150" dirty="0"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4107358" y="4044969"/>
            <a:ext cx="48883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spc="-15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টাচস্ক্রিন</a:t>
            </a:r>
            <a:endParaRPr lang="en-US" sz="6000" spc="-15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00198" y="4055219"/>
            <a:ext cx="78726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spc="-15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60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spc="-150" dirty="0" err="1" smtClean="0">
                <a:latin typeface="NikoshBAN" pitchFamily="2" charset="0"/>
                <a:cs typeface="NikoshBAN" pitchFamily="2" charset="0"/>
              </a:rPr>
              <a:t>স্ক্রিনটি</a:t>
            </a:r>
            <a:r>
              <a:rPr lang="en-US" sz="60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spc="-15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60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spc="-150" dirty="0" err="1" smtClean="0"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6000" spc="-15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6000" spc="-15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6937" y="4111794"/>
            <a:ext cx="8839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spc="-15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টাচস্ক্রিন</a:t>
            </a:r>
            <a:r>
              <a:rPr lang="en-US" sz="6000" spc="-15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spc="-15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6000" spc="-15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spc="-15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6000" spc="-15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spc="-15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6000" spc="-15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spc="-15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6000" spc="-15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spc="-15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6000" spc="-15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spc="-15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6000" spc="-15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6000" spc="-15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34057" y="4101544"/>
            <a:ext cx="975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pc="-150" dirty="0" err="1" smtClean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একই</a:t>
            </a:r>
            <a:r>
              <a:rPr lang="en-US" sz="4800" spc="-150" dirty="0" smtClean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spc="-150" dirty="0" err="1" smtClean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4800" spc="-150" dirty="0" smtClean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spc="-150" dirty="0" err="1" smtClean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ইনপুট</a:t>
            </a:r>
            <a:r>
              <a:rPr lang="en-US" sz="4800" spc="-150" dirty="0" smtClean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800" spc="-150" dirty="0" err="1" smtClean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আউটপুট</a:t>
            </a:r>
            <a:r>
              <a:rPr lang="en-US" sz="4800" spc="-150" dirty="0" smtClean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spc="-150" dirty="0" err="1" smtClean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ডিভাইসের</a:t>
            </a:r>
            <a:r>
              <a:rPr lang="en-US" sz="4800" spc="-150" dirty="0" smtClean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spc="-150" dirty="0" err="1" smtClean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4800" spc="-150" dirty="0" smtClean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spc="-150" dirty="0" err="1" smtClean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800" spc="-150" dirty="0" smtClean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800" spc="-150" dirty="0">
              <a:ln>
                <a:solidFill>
                  <a:prstClr val="black"/>
                </a:solidFill>
              </a:ln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95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rot="20552561">
            <a:off x="335699" y="682720"/>
            <a:ext cx="3664013" cy="643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spc="-15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3600" b="1" u="sng" spc="-15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u="sng" spc="-15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পাঠের</a:t>
            </a:r>
            <a:r>
              <a:rPr lang="en-US" sz="3600" b="1" u="sng" spc="-15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u="sng" spc="-15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</a:t>
            </a:r>
            <a:endParaRPr lang="en-US" sz="3600" b="1" u="sng" spc="-150" dirty="0">
              <a:blipFill>
                <a:blip r:embed="rId2"/>
                <a:tile tx="0" ty="0" sx="100000" sy="100000" flip="none" algn="tl"/>
              </a:blip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18867" y="2709043"/>
            <a:ext cx="10140286" cy="110031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50" normalizeH="0" baseline="0" noProof="0" dirty="0" err="1" smtClean="0">
                <a:ln w="1143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ইনপুট</a:t>
            </a:r>
            <a:r>
              <a:rPr kumimoji="0" lang="en-US" sz="6600" b="1" i="0" u="none" strike="noStrike" kern="0" cap="none" spc="50" normalizeH="0" baseline="0" noProof="0" dirty="0" smtClean="0">
                <a:ln w="1143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ও </a:t>
            </a:r>
            <a:r>
              <a:rPr kumimoji="0" lang="en-US" sz="6600" b="1" i="0" u="none" strike="noStrike" kern="0" cap="none" spc="50" normalizeH="0" baseline="0" noProof="0" dirty="0" err="1" smtClean="0">
                <a:ln w="1143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আউটপুট</a:t>
            </a:r>
            <a:r>
              <a:rPr kumimoji="0" lang="en-US" sz="6600" b="1" i="0" u="none" strike="noStrike" kern="0" cap="none" spc="50" normalizeH="0" baseline="0" noProof="0" dirty="0" smtClean="0">
                <a:ln w="1143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6600" b="1" i="0" u="none" strike="noStrike" kern="0" cap="none" spc="50" normalizeH="0" baseline="0" noProof="0" dirty="0" err="1" smtClean="0">
                <a:ln w="1143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ডিভাইস</a:t>
            </a:r>
            <a:endParaRPr kumimoji="0" lang="en-US" sz="5400" b="1" i="0" u="none" strike="noStrike" kern="0" cap="none" spc="50" normalizeH="0" baseline="0" noProof="0" dirty="0" smtClean="0">
              <a:ln w="11430"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22650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Diagonal Corner Rectangle 2"/>
          <p:cNvSpPr/>
          <p:nvPr/>
        </p:nvSpPr>
        <p:spPr>
          <a:xfrm>
            <a:off x="1831643" y="2286001"/>
            <a:ext cx="9154804" cy="3425588"/>
          </a:xfrm>
          <a:prstGeom prst="round2DiagRect">
            <a:avLst/>
          </a:prstGeom>
          <a:noFill/>
          <a:ln w="63500" cap="flat" cmpd="thickThin" algn="ctr">
            <a:solidFill>
              <a:srgbClr val="FF0000"/>
            </a:solidFill>
            <a:prstDash val="solid"/>
          </a:ln>
          <a:effectLst>
            <a:outerShdw blurRad="50800" dist="381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n-BD" sz="4000" b="1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   </a:t>
            </a:r>
            <a:r>
              <a:rPr kumimoji="0" lang="bn-BD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এই পাঠ শেষে শিক্ষার্থীরা </a:t>
            </a:r>
            <a:r>
              <a:rPr lang="en-US" sz="4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……</a:t>
            </a:r>
            <a:endParaRPr kumimoji="0" lang="bn-BD" sz="4000" b="1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NikoshBAN" pitchFamily="2" charset="0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১  </a:t>
            </a:r>
            <a:r>
              <a:rPr kumimoji="0" lang="bn-BD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ইনপুট ও আউটপুট ডিভাইস  কী বলতে পারবে ।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BD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  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২ 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ইনপুট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ও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আউটপুট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ডিভাইস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চিহ্নিত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করতে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পারবে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BD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          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৩ </a:t>
            </a:r>
            <a:r>
              <a:rPr kumimoji="0" lang="bn-BD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ইনপুট ও আউটপুট ডিভাইস এর</a:t>
            </a:r>
            <a:r>
              <a:rPr kumimoji="0" lang="bn-BD" sz="3200" b="1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ব্যবহার।</a:t>
            </a:r>
            <a:r>
              <a:rPr kumimoji="0" lang="bn-BD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n-BD" sz="3200" b="1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n-BD" sz="2000" b="1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3466816" y="532263"/>
            <a:ext cx="5638800" cy="1392071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tint val="62000"/>
                  <a:satMod val="180000"/>
                </a:sysClr>
              </a:gs>
              <a:gs pos="65000">
                <a:sysClr val="windowText" lastClr="000000">
                  <a:tint val="32000"/>
                  <a:satMod val="250000"/>
                </a:sysClr>
              </a:gs>
              <a:gs pos="100000">
                <a:sysClr val="windowText" lastClr="000000">
                  <a:tint val="23000"/>
                  <a:satMod val="300000"/>
                </a:sysClr>
              </a:gs>
            </a:gsLst>
            <a:lin ang="16200000" scaled="0"/>
          </a:gra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50800" dist="381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9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শিক্ষনফল</a:t>
            </a:r>
            <a:r>
              <a:rPr kumimoji="0" lang="bn-BD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776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51142" y="356303"/>
            <a:ext cx="49814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/>
              <a:t>নিচের ছবিগুলো লক্ষ্য কর</a:t>
            </a:r>
            <a:endParaRPr lang="en-US" sz="32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57" b="8547"/>
          <a:stretch/>
        </p:blipFill>
        <p:spPr>
          <a:xfrm>
            <a:off x="3019600" y="1529200"/>
            <a:ext cx="2135310" cy="11753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91483" y="3137954"/>
            <a:ext cx="2358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prstClr val="black"/>
                </a:solidFill>
                <a:cs typeface="NikoshBAN" pitchFamily="2" charset="0"/>
              </a:rPr>
              <a:t>ডিজিটাল ক্যামরা</a:t>
            </a:r>
            <a:endParaRPr lang="en-US" sz="2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67095" y="2992273"/>
            <a:ext cx="13756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prstClr val="black"/>
                </a:solidFill>
                <a:cs typeface="NikoshBAN" pitchFamily="2" charset="0"/>
              </a:rPr>
              <a:t>স্ক্যানার</a:t>
            </a:r>
            <a:endParaRPr lang="en-US" sz="32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945" y="1377629"/>
            <a:ext cx="1584100" cy="1442844"/>
          </a:xfrm>
          <a:prstGeom prst="rect">
            <a:avLst/>
          </a:prstGeom>
        </p:spPr>
      </p:pic>
      <p:pic>
        <p:nvPicPr>
          <p:cNvPr id="12" name="Picture 3" descr="E:\TTC Khulna\Image\lg_monitor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676" y="1289912"/>
            <a:ext cx="1910852" cy="1633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2978" y="3146820"/>
            <a:ext cx="1798476" cy="781238"/>
          </a:xfrm>
          <a:prstGeom prst="rect">
            <a:avLst/>
          </a:prstGeom>
        </p:spPr>
      </p:pic>
      <p:pic>
        <p:nvPicPr>
          <p:cNvPr id="13" name="Picture 4" descr="E:\TTC Khulna\Image\epson-stylus-c79-printer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084" y="1018314"/>
            <a:ext cx="2381250" cy="2128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8670115" y="3146820"/>
            <a:ext cx="16124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01704"/>
            <a:r>
              <a:rPr lang="bn-BD" sz="3200" b="1" dirty="0">
                <a:solidFill>
                  <a:prstClr val="black"/>
                </a:solidFill>
                <a:cs typeface="NikoshBAN" panose="02000000000000000000" pitchFamily="2" charset="0"/>
              </a:rPr>
              <a:t>প্রিন্টার</a:t>
            </a:r>
            <a:endParaRPr lang="en-US" sz="3200" b="1" dirty="0">
              <a:solidFill>
                <a:prstClr val="black"/>
              </a:solidFill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20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23498" y="1181081"/>
            <a:ext cx="4080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/>
              <a:t>১। ইনপুট ডিভাইস কী? 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6257082" y="1140324"/>
            <a:ext cx="5199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/>
              <a:t>২। আউটপুট ডিভাইস কী? 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780" y="2945096"/>
            <a:ext cx="2272255" cy="146345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56" y="2880698"/>
            <a:ext cx="2340946" cy="151099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1556" y="2795158"/>
            <a:ext cx="2469582" cy="185630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082" y="2842064"/>
            <a:ext cx="2220167" cy="181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362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2AF3AA7-9ABB-4D00-8AA0-B88D74BD2A05}"/>
              </a:ext>
            </a:extLst>
          </p:cNvPr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484" y="1296749"/>
            <a:ext cx="1828800" cy="15948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16CAB07-74DE-4BBB-84F0-B8EB25E4EE76}"/>
              </a:ext>
            </a:extLst>
          </p:cNvPr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6968" y="1190035"/>
            <a:ext cx="1828800" cy="1828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CDBC377-AE9E-4F84-A9DF-8AFE4315B731}"/>
              </a:ext>
            </a:extLst>
          </p:cNvPr>
          <p:cNvPicPr preferRelativeResize="0"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600" y="1005747"/>
            <a:ext cx="1828800" cy="16099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4855FA4-5B17-4883-93BD-BAA162ADE352}"/>
              </a:ext>
            </a:extLst>
          </p:cNvPr>
          <p:cNvPicPr preferRelativeResize="0"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79" y="1367274"/>
            <a:ext cx="1652243" cy="13446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07F8F6A-1571-44A5-8DEB-728C81319FFE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462" y="1648264"/>
            <a:ext cx="2237083" cy="120579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45B09F6E-8447-4960-BA3A-4F55A23AF5E7}"/>
              </a:ext>
            </a:extLst>
          </p:cNvPr>
          <p:cNvSpPr/>
          <p:nvPr/>
        </p:nvSpPr>
        <p:spPr>
          <a:xfrm>
            <a:off x="1500121" y="285533"/>
            <a:ext cx="8558279" cy="914031"/>
          </a:xfrm>
          <a:prstGeom prst="rect">
            <a:avLst/>
          </a:prstGeom>
          <a:gradFill rotWithShape="1">
            <a:gsLst>
              <a:gs pos="0">
                <a:srgbClr val="5B9BD5">
                  <a:lumMod val="110000"/>
                  <a:satMod val="105000"/>
                  <a:tint val="67000"/>
                </a:srgbClr>
              </a:gs>
              <a:gs pos="50000">
                <a:srgbClr val="5B9BD5">
                  <a:lumMod val="105000"/>
                  <a:satMod val="103000"/>
                  <a:tint val="73000"/>
                </a:srgbClr>
              </a:gs>
              <a:gs pos="100000">
                <a:srgbClr val="5B9BD5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 err="1" smtClean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NikoshBAN" panose="02000000000000000000" pitchFamily="2" charset="0"/>
              </a:rPr>
              <a:t>নিচের</a:t>
            </a:r>
            <a:r>
              <a:rPr kumimoji="0" lang="en-US" sz="5400" b="0" i="0" u="none" strike="noStrike" kern="0" cap="none" spc="0" normalizeH="0" baseline="0" noProof="0" dirty="0" smtClean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0" cap="none" spc="0" normalizeH="0" baseline="0" noProof="0" dirty="0" err="1" smtClean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NikoshBAN" panose="02000000000000000000" pitchFamily="2" charset="0"/>
              </a:rPr>
              <a:t>ছবিগুলো</a:t>
            </a:r>
            <a:r>
              <a:rPr kumimoji="0" lang="en-US" sz="5400" b="0" i="0" u="none" strike="noStrike" kern="0" cap="none" spc="0" normalizeH="0" baseline="0" noProof="0" dirty="0" smtClean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0" cap="none" spc="0" normalizeH="0" baseline="0" noProof="0" dirty="0" err="1" smtClean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NikoshBAN" panose="02000000000000000000" pitchFamily="2" charset="0"/>
              </a:rPr>
              <a:t>লক্ষ্য</a:t>
            </a:r>
            <a:r>
              <a:rPr kumimoji="0" lang="en-US" sz="5400" b="0" i="0" u="none" strike="noStrike" kern="0" cap="none" spc="0" normalizeH="0" baseline="0" noProof="0" dirty="0" smtClean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0" cap="none" spc="0" normalizeH="0" baseline="0" noProof="0" dirty="0" err="1" smtClean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NikoshBAN" panose="02000000000000000000" pitchFamily="2" charset="0"/>
              </a:rPr>
              <a:t>কর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NikoshBAN" panose="02000000000000000000" pitchFamily="2" charset="0"/>
              </a:rPr>
              <a:t> 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35141" y="2940883"/>
            <a:ext cx="1129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মনিটর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567957" y="2899591"/>
            <a:ext cx="1526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dirty="0" smtClean="0"/>
              <a:t>স্পিকার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269969" y="2965291"/>
            <a:ext cx="1746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dirty="0"/>
              <a:t>কী-বোর্ড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9942569" y="3018835"/>
            <a:ext cx="1271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dirty="0" smtClean="0"/>
              <a:t>প্রিন্টার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713926" y="2866413"/>
            <a:ext cx="1665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ওয়েব ক্যাম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47" y="3999122"/>
            <a:ext cx="2363309" cy="142347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359" y="4199061"/>
            <a:ext cx="1310779" cy="102359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902" y="4051741"/>
            <a:ext cx="2078361" cy="134173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969" y="3999122"/>
            <a:ext cx="1951435" cy="126803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9591" y="4199062"/>
            <a:ext cx="1574399" cy="10681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000457" y="5512525"/>
            <a:ext cx="1129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টাচ স্ক্রিন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135086" y="5393474"/>
            <a:ext cx="1675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dirty="0" smtClean="0"/>
              <a:t>ভিডিও ক্যামেরা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610496" y="5393474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dirty="0" smtClean="0"/>
              <a:t>ক্যামেরা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7158443" y="5393474"/>
            <a:ext cx="2148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dirty="0" smtClean="0"/>
              <a:t>মাল্টিমিডিয়া প্রজেক্টর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9942569" y="5512525"/>
            <a:ext cx="1108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প্লটার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435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  <p:bldP spid="12" grpId="0"/>
      <p:bldP spid="13" grpId="0"/>
      <p:bldP spid="14" grpId="0"/>
      <p:bldP spid="21" grpId="0"/>
      <p:bldP spid="22" grpId="0"/>
      <p:bldP spid="24" grpId="0"/>
      <p:bldP spid="25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943" y="577643"/>
            <a:ext cx="2653410" cy="15559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49" y="457200"/>
            <a:ext cx="2076649" cy="14189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141" y="457200"/>
            <a:ext cx="2677490" cy="15306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1096" y="724660"/>
            <a:ext cx="2735656" cy="132872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67510" y="2416629"/>
            <a:ext cx="9587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bn-BD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উপরের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চিত্র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ইনপুট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আউটপুট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উভয়ের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এমন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ডিভাইস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চিহ্নিত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81451" y="5152837"/>
            <a:ext cx="15806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FF0000"/>
                </a:solidFill>
              </a:rPr>
              <a:t>টাচ স্ক্রিন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168" y="3222877"/>
            <a:ext cx="4043965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617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ustom 4">
      <a:majorFont>
        <a:latin typeface="NikoshBAN"/>
        <a:ea typeface=""/>
        <a:cs typeface=""/>
      </a:majorFont>
      <a:minorFont>
        <a:latin typeface="NikoshB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684</TotalTime>
  <Words>329</Words>
  <Application>Microsoft Office PowerPoint</Application>
  <PresentationFormat>Widescreen</PresentationFormat>
  <Paragraphs>69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NikoshBAN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69</cp:revision>
  <dcterms:created xsi:type="dcterms:W3CDTF">2019-05-05T17:09:23Z</dcterms:created>
  <dcterms:modified xsi:type="dcterms:W3CDTF">2019-05-09T15:00:25Z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34674315</vt:lpwstr>
  </property>
  <property fmtid="{D5CDD505-2E9C-101B-9397-08002B2CF9AE}" pid="3" name="NXPowerLiteSettings">
    <vt:lpwstr>C700052003A000</vt:lpwstr>
  </property>
  <property fmtid="{D5CDD505-2E9C-101B-9397-08002B2CF9AE}" pid="4" name="NXPowerLiteVersion">
    <vt:lpwstr>D8.0.4</vt:lpwstr>
  </property>
</Properties>
</file>