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95600"/>
            <a:ext cx="5715000" cy="2590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20000" cy="5275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Welcome to </a:t>
            </a:r>
            <a:r>
              <a:rPr lang="en-US" sz="2800" dirty="0" err="1" smtClean="0"/>
              <a:t>Malijhikanda</a:t>
            </a:r>
            <a:r>
              <a:rPr lang="en-US" sz="2800" dirty="0" smtClean="0"/>
              <a:t> High School</a:t>
            </a:r>
            <a:endParaRPr lang="en-US" sz="2800" dirty="0"/>
          </a:p>
        </p:txBody>
      </p:sp>
      <p:pic>
        <p:nvPicPr>
          <p:cNvPr id="4" name="Picture 3" descr="mk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971800"/>
            <a:ext cx="3124200" cy="2514600"/>
          </a:xfrm>
          <a:prstGeom prst="rect">
            <a:avLst/>
          </a:prstGeom>
        </p:spPr>
      </p:pic>
      <p:pic>
        <p:nvPicPr>
          <p:cNvPr id="6" name="Picture 5" descr="h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971800"/>
            <a:ext cx="2514600" cy="24955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2743200" y="1828800"/>
            <a:ext cx="4038600" cy="914400"/>
          </a:xfrm>
          <a:prstGeom prst="doubleWave">
            <a:avLst>
              <a:gd name="adj1" fmla="val 0"/>
              <a:gd name="adj2" fmla="val 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Good Bye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0" y="914400"/>
            <a:ext cx="5715000" cy="44958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Good Morning</a:t>
            </a:r>
          </a:p>
          <a:p>
            <a:pPr algn="ctr"/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endParaRPr lang="en-US" sz="4000" dirty="0" smtClean="0">
              <a:solidFill>
                <a:srgbClr val="C00000"/>
              </a:solidFill>
            </a:endParaRPr>
          </a:p>
          <a:p>
            <a:pPr algn="ctr"/>
            <a:endParaRPr lang="en-US" sz="4000" dirty="0">
              <a:solidFill>
                <a:srgbClr val="C00000"/>
              </a:solidFill>
            </a:endParaRPr>
          </a:p>
        </p:txBody>
      </p:sp>
      <p:pic>
        <p:nvPicPr>
          <p:cNvPr id="4" name="Picture 3" descr="Rose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981200"/>
            <a:ext cx="4800600" cy="2819400"/>
          </a:xfrm>
          <a:prstGeom prst="rect">
            <a:avLst/>
          </a:prstGeom>
        </p:spPr>
      </p:pic>
    </p:spTree>
  </p:cSld>
  <p:clrMapOvr>
    <a:masterClrMapping/>
  </p:clrMapOvr>
  <p:transition spd="med">
    <p:push dir="r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Teacher’s Information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28800"/>
            <a:ext cx="3276600" cy="1524000"/>
          </a:xfrm>
        </p:spPr>
        <p:txBody>
          <a:bodyPr/>
          <a:lstStyle/>
          <a:p>
            <a:r>
              <a:rPr lang="en-US" sz="1400" dirty="0" smtClean="0"/>
              <a:t>Md. Hafiz </a:t>
            </a:r>
            <a:r>
              <a:rPr lang="en-US" sz="1400" dirty="0" err="1" smtClean="0"/>
              <a:t>Uddin</a:t>
            </a:r>
            <a:r>
              <a:rPr lang="en-US" sz="1400" dirty="0" smtClean="0"/>
              <a:t> </a:t>
            </a:r>
            <a:r>
              <a:rPr lang="en-US" sz="1400" dirty="0" err="1" smtClean="0"/>
              <a:t>Dulal</a:t>
            </a:r>
            <a:endParaRPr lang="en-US" sz="1400" dirty="0" smtClean="0"/>
          </a:p>
          <a:p>
            <a:r>
              <a:rPr lang="en-US" sz="1400" dirty="0" smtClean="0"/>
              <a:t>Assistant Headmaster</a:t>
            </a:r>
          </a:p>
          <a:p>
            <a:r>
              <a:rPr lang="en-US" sz="1400" dirty="0" err="1" smtClean="0"/>
              <a:t>Malijhikanda</a:t>
            </a:r>
            <a:r>
              <a:rPr lang="en-US" sz="1400" dirty="0" smtClean="0"/>
              <a:t> High School</a:t>
            </a:r>
          </a:p>
          <a:p>
            <a:r>
              <a:rPr lang="en-US" sz="1400" dirty="0" err="1" smtClean="0"/>
              <a:t>Jhinaigati</a:t>
            </a:r>
            <a:r>
              <a:rPr lang="en-US" sz="1400" dirty="0" smtClean="0"/>
              <a:t>, </a:t>
            </a:r>
            <a:r>
              <a:rPr lang="en-US" sz="1400" dirty="0" err="1" smtClean="0"/>
              <a:t>Sherpur</a:t>
            </a:r>
            <a:endParaRPr lang="en-US" sz="1400" dirty="0" smtClean="0"/>
          </a:p>
          <a:p>
            <a:r>
              <a:rPr lang="en-US" sz="1400" dirty="0" smtClean="0"/>
              <a:t>01712306321</a:t>
            </a:r>
            <a:endParaRPr lang="en-US" sz="1400" dirty="0"/>
          </a:p>
        </p:txBody>
      </p:sp>
      <p:pic>
        <p:nvPicPr>
          <p:cNvPr id="1026" name="Picture 2" descr="C:\Users\RJS\Downloads\hf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52600" y="1828800"/>
            <a:ext cx="2362200" cy="2133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447800"/>
            <a:ext cx="2590800" cy="4114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Complex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9. As /since/when +  subject + verb + ext, + same subject + verb + ext</a:t>
            </a:r>
            <a:r>
              <a:rPr lang="en-US" dirty="0" smtClean="0"/>
              <a:t>.</a:t>
            </a: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a. When the man completed the course, he could apply for the post.</a:t>
            </a:r>
          </a:p>
          <a:p>
            <a:pPr marL="342900" indent="-342900" algn="ctr"/>
            <a:r>
              <a:rPr lang="en-US" dirty="0" smtClean="0"/>
              <a:t>b. Since she returned home , she met me.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86200" y="1447800"/>
            <a:ext cx="2514600" cy="4114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Compound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9. Subject + verb + ext, + and + (same subject) + verb + ext.</a:t>
            </a:r>
            <a:endParaRPr lang="en-US" dirty="0" smtClean="0">
              <a:solidFill>
                <a:srgbClr val="7030A0"/>
              </a:solidFill>
            </a:endParaRPr>
          </a:p>
          <a:p>
            <a:pPr marL="342900" indent="-342900" algn="ctr"/>
            <a:endParaRPr lang="en-US" dirty="0" smtClean="0">
              <a:solidFill>
                <a:srgbClr val="7030A0"/>
              </a:solidFill>
            </a:endParaRPr>
          </a:p>
          <a:p>
            <a:pPr marL="342900" indent="-342900" algn="ctr"/>
            <a:r>
              <a:rPr lang="en-US" dirty="0" err="1" smtClean="0">
                <a:solidFill>
                  <a:srgbClr val="7030A0"/>
                </a:solidFill>
              </a:rPr>
              <a:t>a.The</a:t>
            </a:r>
            <a:r>
              <a:rPr lang="en-US" dirty="0" smtClean="0">
                <a:solidFill>
                  <a:srgbClr val="7030A0"/>
                </a:solidFill>
              </a:rPr>
              <a:t> man completed the course and  could apply for the post.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 algn="ctr"/>
            <a:r>
              <a:rPr lang="en-US" dirty="0" smtClean="0">
                <a:solidFill>
                  <a:schemeClr val="tx1"/>
                </a:solidFill>
              </a:rPr>
              <a:t>b. She returned home and met me.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00800" y="1447800"/>
            <a:ext cx="2514600" cy="4114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Simple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9. ( Verb + </a:t>
            </a:r>
            <a:r>
              <a:rPr lang="en-US" dirty="0" err="1" smtClean="0">
                <a:solidFill>
                  <a:srgbClr val="C00000"/>
                </a:solidFill>
              </a:rPr>
              <a:t>ing</a:t>
            </a:r>
            <a:r>
              <a:rPr lang="en-US" dirty="0" smtClean="0">
                <a:solidFill>
                  <a:srgbClr val="C00000"/>
                </a:solidFill>
              </a:rPr>
              <a:t>)+ ext, + same subject + verb + ext.</a:t>
            </a:r>
          </a:p>
          <a:p>
            <a:pPr marL="342900" indent="-342900" algn="ctr"/>
            <a:r>
              <a:rPr lang="en-US" dirty="0" smtClean="0"/>
              <a:t>NB. As/since/when/ and will be deducted.</a:t>
            </a:r>
          </a:p>
          <a:p>
            <a:pPr marL="342900" indent="-342900" algn="ctr"/>
            <a:r>
              <a:rPr lang="en-US" dirty="0" smtClean="0">
                <a:solidFill>
                  <a:srgbClr val="7030A0"/>
                </a:solidFill>
              </a:rPr>
              <a:t>a. Completing the course, he could apply for the post.</a:t>
            </a:r>
          </a:p>
          <a:p>
            <a:pPr marL="342900" indent="-342900" algn="ctr"/>
            <a:r>
              <a:rPr lang="en-US" dirty="0" smtClean="0"/>
              <a:t>b. Returning home  she met me.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524000"/>
            <a:ext cx="2362200" cy="3962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Complex</a:t>
            </a:r>
            <a:endParaRPr lang="en-US" sz="2000" dirty="0" smtClean="0"/>
          </a:p>
          <a:p>
            <a:pPr algn="ctr"/>
            <a:r>
              <a:rPr lang="en-US" sz="2000" dirty="0" smtClean="0"/>
              <a:t>10. As /since/when +  subject + verb + ext, + different </a:t>
            </a:r>
            <a:r>
              <a:rPr lang="en-US" sz="2000" dirty="0" smtClean="0"/>
              <a:t>subject+ </a:t>
            </a:r>
            <a:r>
              <a:rPr lang="en-US" sz="2000" dirty="0" smtClean="0"/>
              <a:t>verb + ext.</a:t>
            </a:r>
          </a:p>
          <a:p>
            <a:pPr marL="342900" indent="-342900" algn="ctr">
              <a:buAutoNum type="alphaLcPeriod"/>
            </a:pPr>
            <a:r>
              <a:rPr lang="en-US" sz="2000" dirty="0" smtClean="0"/>
              <a:t>When </a:t>
            </a:r>
            <a:r>
              <a:rPr lang="en-US" sz="2000" dirty="0" smtClean="0"/>
              <a:t>the marriage ceremony was over, the guest went to the feast.</a:t>
            </a:r>
          </a:p>
          <a:p>
            <a:pPr marL="342900" indent="-342900" algn="ctr"/>
            <a:endParaRPr lang="en-US" sz="2000" dirty="0" smtClean="0"/>
          </a:p>
          <a:p>
            <a:pPr algn="ctr"/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3581400" y="1447800"/>
            <a:ext cx="2438400" cy="4038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Compound</a:t>
            </a:r>
          </a:p>
          <a:p>
            <a:pPr algn="ctr"/>
            <a:r>
              <a:rPr lang="en-US" sz="2000" dirty="0" smtClean="0"/>
              <a:t>10. Subject + verb + ext, + and +  subject + verb + ext. </a:t>
            </a:r>
          </a:p>
          <a:p>
            <a:pPr marL="342900" indent="-342900" algn="ctr"/>
            <a:r>
              <a:rPr lang="en-US" sz="2000" dirty="0" smtClean="0"/>
              <a:t>a. The marriage ceremony was over and the guest went to the feast.</a:t>
            </a:r>
          </a:p>
          <a:p>
            <a:pPr marL="342900" indent="-342900" algn="ctr"/>
            <a:endParaRPr lang="en-US" sz="2000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096000" y="1447800"/>
            <a:ext cx="2590800" cy="4114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/>
          </a:p>
          <a:p>
            <a:pPr algn="ctr"/>
            <a:r>
              <a:rPr lang="en-US" sz="2000" dirty="0" smtClean="0"/>
              <a:t>Simple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10. Subject + being/ having ( Verb + </a:t>
            </a:r>
            <a:r>
              <a:rPr lang="en-US" sz="1600" dirty="0" err="1" smtClean="0">
                <a:solidFill>
                  <a:srgbClr val="C00000"/>
                </a:solidFill>
              </a:rPr>
              <a:t>ing</a:t>
            </a:r>
            <a:r>
              <a:rPr lang="en-US" sz="1600" dirty="0" smtClean="0">
                <a:solidFill>
                  <a:srgbClr val="C00000"/>
                </a:solidFill>
              </a:rPr>
              <a:t>)+ ext, + same subject + verb + ext.</a:t>
            </a:r>
          </a:p>
          <a:p>
            <a:pPr marL="342900" indent="-342900" algn="ctr"/>
            <a:r>
              <a:rPr lang="en-US" sz="1600" dirty="0" smtClean="0">
                <a:solidFill>
                  <a:schemeClr val="tx1"/>
                </a:solidFill>
              </a:rPr>
              <a:t>NB. 1. As/since/when/ and will be deducted</a:t>
            </a:r>
            <a:r>
              <a:rPr lang="en-US" sz="1600" dirty="0" smtClean="0">
                <a:solidFill>
                  <a:srgbClr val="C00000"/>
                </a:solidFill>
              </a:rPr>
              <a:t>. </a:t>
            </a:r>
          </a:p>
          <a:p>
            <a:pPr marL="342900" indent="-342900" algn="ctr"/>
            <a:r>
              <a:rPr lang="en-US" sz="1600" dirty="0" err="1" smtClean="0">
                <a:solidFill>
                  <a:srgbClr val="7030A0"/>
                </a:solidFill>
              </a:rPr>
              <a:t>NB.Am</a:t>
            </a:r>
            <a:r>
              <a:rPr lang="en-US" sz="1600" dirty="0" smtClean="0">
                <a:solidFill>
                  <a:srgbClr val="7030A0"/>
                </a:solidFill>
              </a:rPr>
              <a:t>/is/are/was/were = being.</a:t>
            </a:r>
          </a:p>
          <a:p>
            <a:pPr marL="342900" indent="-342900" algn="ctr"/>
            <a:r>
              <a:rPr lang="en-US" sz="1600" dirty="0" smtClean="0">
                <a:solidFill>
                  <a:srgbClr val="7030A0"/>
                </a:solidFill>
              </a:rPr>
              <a:t>Have/has/had= </a:t>
            </a:r>
            <a:r>
              <a:rPr lang="en-US" sz="1600" dirty="0" smtClean="0">
                <a:solidFill>
                  <a:srgbClr val="7030A0"/>
                </a:solidFill>
              </a:rPr>
              <a:t>having/(verb </a:t>
            </a:r>
            <a:r>
              <a:rPr lang="en-US" sz="1600" dirty="0" smtClean="0">
                <a:solidFill>
                  <a:srgbClr val="7030A0"/>
                </a:solidFill>
              </a:rPr>
              <a:t>+</a:t>
            </a:r>
            <a:r>
              <a:rPr lang="en-US" sz="1600" dirty="0" err="1" smtClean="0">
                <a:solidFill>
                  <a:srgbClr val="7030A0"/>
                </a:solidFill>
              </a:rPr>
              <a:t>ing</a:t>
            </a:r>
            <a:r>
              <a:rPr lang="en-US" sz="1600" smtClean="0">
                <a:solidFill>
                  <a:srgbClr val="C00000"/>
                </a:solidFill>
              </a:rPr>
              <a:t>)</a:t>
            </a:r>
            <a:endParaRPr lang="en-US" sz="1600" dirty="0" smtClean="0">
              <a:solidFill>
                <a:srgbClr val="C00000"/>
              </a:solidFill>
            </a:endParaRPr>
          </a:p>
          <a:p>
            <a:pPr marL="342900" indent="-342900" algn="ctr"/>
            <a:r>
              <a:rPr lang="en-US" sz="1600" dirty="0" smtClean="0">
                <a:solidFill>
                  <a:srgbClr val="C00000"/>
                </a:solidFill>
              </a:rPr>
              <a:t>The  marriage ceremony being over, the guest went to the feast. </a:t>
            </a:r>
          </a:p>
          <a:p>
            <a:pPr marL="342900" indent="-342900" algn="ctr"/>
            <a:endParaRPr lang="en-US" dirty="0" smtClean="0"/>
          </a:p>
          <a:p>
            <a:pPr marL="342900" indent="-342900" algn="ctr"/>
            <a:endParaRPr lang="en-US" dirty="0" smtClean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1447800"/>
            <a:ext cx="2667000" cy="4191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Complex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11. As /since +  subject +verb + ext, + subject + verb + ext.</a:t>
            </a:r>
          </a:p>
          <a:p>
            <a:pPr marL="342900" indent="-342900" algn="ctr"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Since I was ill, I could not go to school.</a:t>
            </a:r>
          </a:p>
          <a:p>
            <a:pPr marL="342900" indent="-342900" algn="ctr"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As the lady had much property, she helped the poor.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3352800" y="1524000"/>
            <a:ext cx="2590800" cy="419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Compound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11.Subject + verb + ext.+ and +  subject +verb + ext.</a:t>
            </a:r>
          </a:p>
          <a:p>
            <a:pPr marL="342900" indent="-342900" algn="ctr"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I was ill and I could not go to school. </a:t>
            </a:r>
          </a:p>
          <a:p>
            <a:pPr marL="342900" indent="-342900" algn="ctr">
              <a:buAutoNum type="alphaLcPeriod"/>
            </a:pPr>
            <a:r>
              <a:rPr lang="en-US" sz="2000" dirty="0" smtClean="0">
                <a:solidFill>
                  <a:schemeClr val="tx1"/>
                </a:solidFill>
              </a:rPr>
              <a:t>The lady had much property and she helped the poor.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943600" y="1524000"/>
            <a:ext cx="2895600" cy="409302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Simple</a:t>
            </a:r>
          </a:p>
          <a:p>
            <a:pPr algn="ctr"/>
            <a:r>
              <a:rPr lang="en-US" sz="1600" dirty="0" smtClean="0"/>
              <a:t>11. Because of + possessive of Subject + being/ having ( Verb + </a:t>
            </a:r>
            <a:r>
              <a:rPr lang="en-US" sz="1600" dirty="0" err="1" smtClean="0"/>
              <a:t>ing</a:t>
            </a:r>
            <a:r>
              <a:rPr lang="en-US" sz="1600" dirty="0" smtClean="0"/>
              <a:t>)+ ext, + same subject + verb + ext.</a:t>
            </a:r>
          </a:p>
          <a:p>
            <a:pPr marL="342900" indent="-342900" algn="ctr"/>
            <a:r>
              <a:rPr lang="en-US" sz="1600" dirty="0" smtClean="0">
                <a:solidFill>
                  <a:srgbClr val="C00000"/>
                </a:solidFill>
              </a:rPr>
              <a:t>NB. 1. As/since/ and will be deducted. </a:t>
            </a:r>
          </a:p>
          <a:p>
            <a:pPr marL="457200" indent="-457200" algn="ctr">
              <a:buAutoNum type="alphaLcPeriod"/>
            </a:pPr>
            <a:r>
              <a:rPr lang="en-US" sz="1600" dirty="0" smtClean="0"/>
              <a:t>Because of my being ill I could not go to school. </a:t>
            </a:r>
          </a:p>
          <a:p>
            <a:pPr marL="457200" indent="-457200" algn="ctr">
              <a:buAutoNum type="alphaLcPeriod"/>
            </a:pPr>
            <a:r>
              <a:rPr lang="en-US" sz="1600" dirty="0" err="1" smtClean="0"/>
              <a:t>B.Because</a:t>
            </a:r>
            <a:r>
              <a:rPr lang="en-US" sz="1600" dirty="0" smtClean="0"/>
              <a:t> of her having much </a:t>
            </a:r>
            <a:r>
              <a:rPr lang="en-US" sz="1600" dirty="0" err="1" smtClean="0"/>
              <a:t>property,the</a:t>
            </a:r>
            <a:r>
              <a:rPr lang="en-US" sz="1600" dirty="0" smtClean="0"/>
              <a:t> lady helped the poor.</a:t>
            </a:r>
          </a:p>
          <a:p>
            <a:pPr marL="342900" indent="-342900" algn="ctr"/>
            <a:endParaRPr lang="en-US" dirty="0" smtClean="0"/>
          </a:p>
          <a:p>
            <a:pPr marL="342900" indent="-342900" algn="ctr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66800"/>
            <a:ext cx="2819400" cy="457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Complex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12. When + subject + verb( time of the working) + ext, + different subject + verb + ext.</a:t>
            </a:r>
          </a:p>
          <a:p>
            <a:pPr marL="342900" indent="-342900" algn="ctr">
              <a:buAutoNum type="alphaLcPeriod"/>
            </a:pPr>
            <a:r>
              <a:rPr lang="en-US" dirty="0" smtClean="0"/>
              <a:t>When they arrived the station, the train left.</a:t>
            </a:r>
          </a:p>
          <a:p>
            <a:pPr marL="342900" indent="-342900" algn="ctr">
              <a:buAutoNum type="alphaLcPeriod"/>
            </a:pPr>
            <a:r>
              <a:rPr lang="en-US" dirty="0" smtClean="0"/>
              <a:t>When the man was saying his prayer, the thief entered into the room.</a:t>
            </a:r>
          </a:p>
        </p:txBody>
      </p:sp>
      <p:sp>
        <p:nvSpPr>
          <p:cNvPr id="3" name="Rectangle 2"/>
          <p:cNvSpPr/>
          <p:nvPr/>
        </p:nvSpPr>
        <p:spPr>
          <a:xfrm>
            <a:off x="3326674" y="1295399"/>
            <a:ext cx="2514600" cy="43760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0" y="1066800"/>
            <a:ext cx="2743200" cy="457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Simple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12. At the time of + possessive of subject + noun of the verb + ext. + principal clause.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</a:rPr>
              <a:t>Or, At the time of + possessive of subject + (</a:t>
            </a:r>
            <a:r>
              <a:rPr lang="en-US" dirty="0" err="1" smtClean="0">
                <a:solidFill>
                  <a:srgbClr val="002060"/>
                </a:solidFill>
              </a:rPr>
              <a:t>verb+ing</a:t>
            </a:r>
            <a:r>
              <a:rPr lang="en-US" dirty="0" smtClean="0">
                <a:solidFill>
                  <a:srgbClr val="002060"/>
                </a:solidFill>
              </a:rPr>
              <a:t>) + ext. + principal clause. </a:t>
            </a:r>
          </a:p>
          <a:p>
            <a:pPr marL="342900" indent="-342900" algn="ctr">
              <a:buAutoNum type="alphaLcPeriod"/>
            </a:pPr>
            <a:r>
              <a:rPr lang="en-US" dirty="0" smtClean="0"/>
              <a:t>At the time of their  arrival the station, the train left. </a:t>
            </a:r>
          </a:p>
          <a:p>
            <a:pPr marL="342900" indent="-342900" algn="ctr">
              <a:buAutoNum type="alphaLcPeriod"/>
            </a:pPr>
            <a:r>
              <a:rPr lang="en-US" dirty="0" smtClean="0"/>
              <a:t>At the time of saying his prayer, the thief entered into the room.</a:t>
            </a:r>
          </a:p>
          <a:p>
            <a:pPr algn="ctr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429000" y="1066800"/>
            <a:ext cx="2667000" cy="457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Compound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12.Subject + verb + ext+ and +  subject + verb + ext.</a:t>
            </a:r>
          </a:p>
          <a:p>
            <a:pPr marL="342900" indent="-342900" algn="ctr">
              <a:buAutoNum type="alphaUcPeriod"/>
            </a:pPr>
            <a:r>
              <a:rPr lang="en-US" dirty="0" smtClean="0"/>
              <a:t>They arrived the station and the train left.</a:t>
            </a:r>
          </a:p>
          <a:p>
            <a:pPr marL="342900" indent="-342900" algn="ctr"/>
            <a:r>
              <a:rPr lang="en-US" dirty="0" smtClean="0"/>
              <a:t> b. The man was saying his prayer and the thief entered into the room.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0"/>
            <a:ext cx="2819400" cy="4038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Complex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</a:rPr>
              <a:t>13. When + subject + verb + age + ext, + subject + verb + ext.</a:t>
            </a:r>
          </a:p>
          <a:p>
            <a:pPr marL="342900" indent="-342900" algn="ctr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When she was thirty years old, she went to Dhaka.</a:t>
            </a:r>
          </a:p>
          <a:p>
            <a:pPr marL="342900" indent="-342900" algn="ctr">
              <a:buAutoNum type="alphaLcPeriod"/>
            </a:pPr>
            <a:r>
              <a:rPr lang="en-US" sz="2000" dirty="0" smtClean="0">
                <a:solidFill>
                  <a:srgbClr val="002060"/>
                </a:solidFill>
              </a:rPr>
              <a:t>When I was ten years old , I completed my primary school.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57600" y="1600200"/>
            <a:ext cx="2667000" cy="3962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Compound</a:t>
            </a:r>
          </a:p>
          <a:p>
            <a:pPr marL="342900" indent="-342900" algn="ctr"/>
            <a:r>
              <a:rPr lang="en-US" sz="2000" dirty="0" smtClean="0">
                <a:solidFill>
                  <a:srgbClr val="FFFF00"/>
                </a:solidFill>
              </a:rPr>
              <a:t>13. Subject + verb + age + ext + and + subject + verb + ext. </a:t>
            </a:r>
          </a:p>
          <a:p>
            <a:pPr marL="342900" indent="-342900" algn="ctr"/>
            <a:r>
              <a:rPr lang="en-US" sz="2000" dirty="0" smtClean="0">
                <a:solidFill>
                  <a:srgbClr val="FF0000"/>
                </a:solidFill>
              </a:rPr>
              <a:t>a. She was thirty years old and she went to Dhaka.</a:t>
            </a:r>
          </a:p>
          <a:p>
            <a:pPr marL="342900" indent="-342900" algn="ctr"/>
            <a:r>
              <a:rPr lang="en-US" sz="2000" dirty="0" smtClean="0">
                <a:solidFill>
                  <a:srgbClr val="FF0000"/>
                </a:solidFill>
              </a:rPr>
              <a:t>b. I was ten years old and I completed my primary school.</a:t>
            </a:r>
          </a:p>
          <a:p>
            <a:pPr algn="ctr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400800" y="1676400"/>
            <a:ext cx="2590800" cy="3886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Simple</a:t>
            </a:r>
          </a:p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13. At the age of + possessive of subject + age + subject + verb + ext. </a:t>
            </a:r>
          </a:p>
          <a:p>
            <a:pPr marL="342900" indent="-342900" algn="ctr">
              <a:buAutoNum type="alphaLcPeriod"/>
            </a:pPr>
            <a:r>
              <a:rPr lang="en-US" sz="2000" dirty="0" smtClean="0"/>
              <a:t>At the age of her thirty she went to Dhaka.</a:t>
            </a:r>
          </a:p>
          <a:p>
            <a:pPr marL="342900" indent="-342900" algn="ctr">
              <a:buAutoNum type="alphaLcPeriod"/>
            </a:pPr>
            <a:r>
              <a:rPr lang="en-US" sz="2000" dirty="0" smtClean="0"/>
              <a:t>At the age of my ten I completed my primary school.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build="p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7162800" cy="28194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Evaluation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sz="1800" dirty="0" smtClean="0">
                <a:solidFill>
                  <a:srgbClr val="7030A0"/>
                </a:solidFill>
              </a:rPr>
              <a:t>a. At age of his fifty he came to my house.( complex &amp; compound)</a:t>
            </a:r>
            <a:br>
              <a:rPr lang="en-US" sz="1800" dirty="0" smtClean="0">
                <a:solidFill>
                  <a:srgbClr val="7030A0"/>
                </a:solidFill>
              </a:rPr>
            </a:br>
            <a:r>
              <a:rPr lang="en-US" sz="1800" dirty="0" smtClean="0">
                <a:solidFill>
                  <a:srgbClr val="7030A0"/>
                </a:solidFill>
              </a:rPr>
              <a:t>b . When the Headmaster came to school, he entered into the office. ( simple &amp; compound )</a:t>
            </a:r>
            <a:br>
              <a:rPr lang="en-US" sz="1800" dirty="0" smtClean="0">
                <a:solidFill>
                  <a:srgbClr val="7030A0"/>
                </a:solidFill>
              </a:rPr>
            </a:br>
            <a:r>
              <a:rPr lang="en-US" sz="1800" dirty="0" smtClean="0">
                <a:solidFill>
                  <a:srgbClr val="7030A0"/>
                </a:solidFill>
              </a:rPr>
              <a:t>c. the sea water was salty and the sailors could not drink it. ( simple &amp; complex)</a:t>
            </a:r>
            <a:br>
              <a:rPr lang="en-US" sz="1800" dirty="0" smtClean="0">
                <a:solidFill>
                  <a:srgbClr val="7030A0"/>
                </a:solidFill>
              </a:rPr>
            </a:br>
            <a:r>
              <a:rPr lang="en-US" sz="1800" dirty="0" smtClean="0">
                <a:solidFill>
                  <a:srgbClr val="7030A0"/>
                </a:solidFill>
              </a:rPr>
              <a:t>d. The sun having set we returned home. .( complex &amp; compound </a:t>
            </a:r>
            <a:br>
              <a:rPr lang="en-US" sz="1800" dirty="0" smtClean="0">
                <a:solidFill>
                  <a:srgbClr val="7030A0"/>
                </a:solidFill>
              </a:rPr>
            </a:br>
            <a:r>
              <a:rPr lang="en-US" sz="1800" dirty="0" smtClean="0">
                <a:solidFill>
                  <a:srgbClr val="7030A0"/>
                </a:solidFill>
              </a:rPr>
              <a:t>E.  Since the boy had no parents, he was taken care of by the orphanage. ( simple &amp; compound )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139</TotalTime>
  <Words>731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Welcome to Malijhikanda High School</vt:lpstr>
      <vt:lpstr>Slide 2</vt:lpstr>
      <vt:lpstr>Teacher’s Information</vt:lpstr>
      <vt:lpstr>Slide 4</vt:lpstr>
      <vt:lpstr>Slide 5</vt:lpstr>
      <vt:lpstr>Slide 6</vt:lpstr>
      <vt:lpstr>Slide 7</vt:lpstr>
      <vt:lpstr>Slide 8</vt:lpstr>
      <vt:lpstr>Evaluation a. At age of his fifty he came to my house.( complex &amp; compound) b . When the Headmaster came to school, he entered into the office. ( simple &amp; compound ) c. the sea water was salty and the sailors could not drink it. ( simple &amp; complex) d. The sun having set we returned home. .( complex &amp; compound  E.  Since the boy had no parents, he was taken care of by the orphanage. ( simple &amp; compound )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</dc:title>
  <dc:creator>user</dc:creator>
  <cp:lastModifiedBy>RJS</cp:lastModifiedBy>
  <cp:revision>48</cp:revision>
  <dcterms:created xsi:type="dcterms:W3CDTF">2006-08-16T00:00:00Z</dcterms:created>
  <dcterms:modified xsi:type="dcterms:W3CDTF">2020-08-07T16:35:45Z</dcterms:modified>
</cp:coreProperties>
</file>