
<file path=[Content_Types].xml><?xml version="1.0" encoding="utf-8"?>
<Types xmlns="http://schemas.openxmlformats.org/package/2006/content-types">
  <Default Extension="asf" ContentType="video/x-ms-as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6" r:id="rId3"/>
    <p:sldId id="262" r:id="rId4"/>
    <p:sldId id="263" r:id="rId5"/>
    <p:sldId id="264" r:id="rId6"/>
    <p:sldId id="317" r:id="rId7"/>
    <p:sldId id="316" r:id="rId8"/>
    <p:sldId id="273" r:id="rId9"/>
    <p:sldId id="321" r:id="rId10"/>
    <p:sldId id="318" r:id="rId11"/>
    <p:sldId id="319" r:id="rId12"/>
    <p:sldId id="320" r:id="rId13"/>
    <p:sldId id="350" r:id="rId14"/>
    <p:sldId id="281" r:id="rId15"/>
    <p:sldId id="282" r:id="rId16"/>
    <p:sldId id="28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F2F"/>
    <a:srgbClr val="000E2B"/>
    <a:srgbClr val="333333"/>
    <a:srgbClr val="000000"/>
    <a:srgbClr val="FBE5D6"/>
    <a:srgbClr val="006A50"/>
    <a:srgbClr val="006400"/>
    <a:srgbClr val="004C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017" autoAdjust="0"/>
  </p:normalViewPr>
  <p:slideViewPr>
    <p:cSldViewPr snapToGrid="0" showGuides="1">
      <p:cViewPr varScale="1">
        <p:scale>
          <a:sx n="79" d="100"/>
          <a:sy n="79" d="100"/>
        </p:scale>
        <p:origin x="21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E3B0D-0A4C-4433-B17F-B52AC82C944F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ACCBD-DBD5-4431-8BD3-FB2D9F1B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22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s-IN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CCBD-DBD5-4431-8BD3-FB2D9F1B8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05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# </a:t>
            </a:r>
            <a:r>
              <a:rPr lang="en-US" dirty="0" err="1"/>
              <a:t>তাহলে</a:t>
            </a:r>
            <a:r>
              <a:rPr lang="en-US" dirty="0"/>
              <a:t> </a:t>
            </a:r>
            <a:r>
              <a:rPr lang="en-US" dirty="0" err="1"/>
              <a:t>চলো</a:t>
            </a:r>
            <a:r>
              <a:rPr lang="en-US" dirty="0"/>
              <a:t> </a:t>
            </a:r>
            <a:r>
              <a:rPr lang="en-US" dirty="0" err="1"/>
              <a:t>আজ</a:t>
            </a:r>
            <a:r>
              <a:rPr lang="en-US" dirty="0"/>
              <a:t> </a:t>
            </a:r>
            <a:r>
              <a:rPr lang="en-US" dirty="0" err="1"/>
              <a:t>আমরা</a:t>
            </a:r>
            <a:r>
              <a:rPr lang="en-US" dirty="0"/>
              <a:t> এ  </a:t>
            </a:r>
            <a:r>
              <a:rPr lang="en-US" sz="12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1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1200" b="0" baseline="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200" b="0" baseline="0" dirty="0" err="1">
                <a:solidFill>
                  <a:schemeClr val="tx1"/>
                </a:solidFill>
                <a:latin typeface="+mn-lt"/>
                <a:cs typeface="+mn-cs"/>
              </a:rPr>
              <a:t>সম্পর্কে</a:t>
            </a:r>
            <a:r>
              <a:rPr lang="en-US" sz="1200" b="0" baseline="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200" b="0" baseline="0" dirty="0" err="1">
                <a:solidFill>
                  <a:schemeClr val="tx1"/>
                </a:solidFill>
                <a:latin typeface="+mn-lt"/>
                <a:cs typeface="+mn-cs"/>
              </a:rPr>
              <a:t>জানি</a:t>
            </a:r>
            <a:r>
              <a:rPr lang="en-US" sz="1200" b="0" baseline="0" dirty="0">
                <a:solidFill>
                  <a:schemeClr val="tx1"/>
                </a:solidFill>
                <a:latin typeface="+mn-lt"/>
                <a:cs typeface="+mn-cs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>
                <a:solidFill>
                  <a:schemeClr val="tx1"/>
                </a:solidFill>
                <a:latin typeface="+mn-lt"/>
                <a:cs typeface="+mn-cs"/>
              </a:rPr>
              <a:t># </a:t>
            </a:r>
            <a:r>
              <a:rPr lang="en-US" sz="1200" b="0" baseline="0" dirty="0" err="1">
                <a:solidFill>
                  <a:schemeClr val="tx1"/>
                </a:solidFill>
                <a:latin typeface="+mn-lt"/>
                <a:cs typeface="+mn-cs"/>
              </a:rPr>
              <a:t>এটি</a:t>
            </a:r>
            <a:r>
              <a:rPr lang="en-US" sz="1200" b="0" baseline="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2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BD" sz="1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অধ্যায়</a:t>
            </a:r>
            <a:r>
              <a:rPr lang="en-US" sz="1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1200" b="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-এর</a:t>
            </a:r>
            <a:r>
              <a:rPr lang="en-US" sz="1200" b="0" baseline="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১৪ </a:t>
            </a:r>
            <a:r>
              <a:rPr lang="en-US" sz="1200" b="0" baseline="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1200" b="0" baseline="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200" b="0" baseline="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="0" baseline="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1200" b="0" baseline="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৩২ </a:t>
            </a:r>
            <a:r>
              <a:rPr lang="en-US" sz="1200" b="0" baseline="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200" b="0" baseline="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৩৩ </a:t>
            </a:r>
            <a:r>
              <a:rPr lang="en-US" sz="1200" b="0" baseline="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1200" b="0" baseline="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200" b="0" baseline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sz="12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CCBD-DBD5-4431-8BD3-FB2D9F1B8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16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03910-93C5-4ED4-8FE7-6287221259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84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25977" cy="70788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endParaRPr lang="en-US" sz="2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2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59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F6C6D-B418-429E-98CC-9CA6235A6F5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653C3-4DE9-4BA3-8AF5-E8264406A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0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video" Target="../media/media1.asf"/><Relationship Id="rId1" Type="http://schemas.microsoft.com/office/2007/relationships/media" Target="../media/media1.asf"/><Relationship Id="rId6" Type="http://schemas.openxmlformats.org/officeDocument/2006/relationships/hyperlink" Target="https://bn.wikipedia.org/wiki/%E0%A6%AA%E0%A7%8D%E0%A6%B2%E0%A6%BE%E0%A6%B8%E0%A7%8D%E0%A6%9F%E0%A6%BF%E0%A6%95" TargetMode="External"/><Relationship Id="rId5" Type="http://schemas.openxmlformats.org/officeDocument/2006/relationships/hyperlink" Target="https://bn.wikipedia.org/w/index.php?title=%E0%A6%95%E0%A6%BE%E0%A6%81%E0%A6%9A&amp;action=edit&amp;redlink=1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5919" y="0"/>
            <a:ext cx="546608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298" y="361807"/>
            <a:ext cx="2300395" cy="30671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9929" y="1293851"/>
            <a:ext cx="36572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115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000" y="3516666"/>
            <a:ext cx="6196693" cy="3293209"/>
          </a:xfrm>
          <a:prstGeom prst="rect">
            <a:avLst/>
          </a:prstGeom>
          <a:solidFill>
            <a:schemeClr val="bg1">
              <a:alpha val="50000"/>
            </a:schemeClr>
          </a:solidFill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দিলকুশা</a:t>
            </a:r>
            <a:r>
              <a:rPr lang="en-US" sz="48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খানম</a:t>
            </a:r>
            <a:endParaRPr lang="en-US" sz="4800" b="1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E12F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E12F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E12F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E12F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চিটাগাং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আইডিয়্যাল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E12F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২৪/এ,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E12F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জামালখান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E12F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E12F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রোড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E12F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E12F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E12F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E12F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E12F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dilkhusacisc@gmail.com</a:t>
            </a:r>
          </a:p>
          <a:p>
            <a:pPr algn="ctr"/>
            <a:r>
              <a:rPr lang="en-US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dilkhusa@yahoo.com</a:t>
            </a:r>
          </a:p>
        </p:txBody>
      </p:sp>
      <p:sp>
        <p:nvSpPr>
          <p:cNvPr id="6" name="Rectangle 5"/>
          <p:cNvSpPr/>
          <p:nvPr/>
        </p:nvSpPr>
        <p:spPr>
          <a:xfrm>
            <a:off x="9645382" y="2985432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3780390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87808" y="6396335"/>
            <a:ext cx="4012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   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http://www.wikipedia.org/wiki/</a:t>
            </a:r>
            <a:r>
              <a:rPr lang="as-IN" sz="1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সাবমেরিন_কমিউনিকেশন্স_ক্যাবল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https://www.youtube.com/watch?v=KDcdgcRtvBQ</a:t>
            </a:r>
          </a:p>
        </p:txBody>
      </p:sp>
      <p:sp>
        <p:nvSpPr>
          <p:cNvPr id="4" name="Rectangle 3"/>
          <p:cNvSpPr/>
          <p:nvPr/>
        </p:nvSpPr>
        <p:spPr>
          <a:xfrm>
            <a:off x="157655" y="1055690"/>
            <a:ext cx="11753929" cy="483209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571500" indent="-571500" algn="just">
              <a:spcAft>
                <a:spcPts val="600"/>
              </a:spcAft>
              <a:buClr>
                <a:srgbClr val="FF0000"/>
              </a:buClr>
              <a:buSzPct val="130000"/>
              <a:buFont typeface="Wingdings" panose="05000000000000000000" pitchFamily="2" charset="2"/>
              <a:buChar char="@"/>
            </a:pP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সাগরতল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দি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এক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দেশ থেকে আরেক দেশ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কিংবা এক মহাদেশ থেকে আরেক মহাদেশে পর্যন্ত যে বিস্তৃত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অত্যন্ত দ্রুতগতি সম্পন্ন যোগাযোগ ব্যবস্থা গ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তোলা হ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ছে তাকে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সাবমেরিন ক্যাবল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spcAft>
                <a:spcPts val="600"/>
              </a:spcAft>
              <a:buClr>
                <a:srgbClr val="FF0000"/>
              </a:buClr>
              <a:buSzPct val="130000"/>
              <a:buFont typeface="Wingdings" panose="05000000000000000000" pitchFamily="2" charset="2"/>
              <a:buChar char="@"/>
            </a:pP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মূলত সাগরতল বা সাবমেরিন থেকেই এই ক্যাবলটির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ছে ৷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spcAft>
                <a:spcPts val="600"/>
              </a:spcAft>
              <a:buClr>
                <a:srgbClr val="FF0000"/>
              </a:buClr>
              <a:buSzPct val="130000"/>
              <a:buFont typeface="Wingdings" panose="05000000000000000000" pitchFamily="2" charset="2"/>
              <a:buChar char="@"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এটি,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গতানুগতিক মহাকাশের স্যাটেলাইট যোগাযোগ পদ্ধতির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বিকল্প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spcAft>
                <a:spcPts val="600"/>
              </a:spcAft>
              <a:buClr>
                <a:srgbClr val="FF0000"/>
              </a:buClr>
              <a:buSzPct val="130000"/>
              <a:buFont typeface="Wingdings" panose="05000000000000000000" pitchFamily="2" charset="2"/>
              <a:buChar char="@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সাবমেরিন ক্যাব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তামার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 ফাইবা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বহুল ব্যবহার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71500" indent="-571500" algn="just">
              <a:spcAft>
                <a:spcPts val="600"/>
              </a:spcAft>
              <a:buClr>
                <a:srgbClr val="FF0000"/>
              </a:buClr>
              <a:buSzPct val="130000"/>
              <a:buFont typeface="Wingdings" panose="05000000000000000000" pitchFamily="2" charset="2"/>
              <a:buChar char="@"/>
            </a:pP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সাবমেরিন ক্যাবল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দিয়ে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একই সঙ্গে বিভিন্ন মাধ্যম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যেমন ইন্টারনেট, টেলিযোগাযোগ, বিপুল পরিমান অডিও বা ভিডিওর তথ্য বিনিম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সম্ভব ৷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6860" y="118084"/>
            <a:ext cx="7243068" cy="769441"/>
          </a:xfrm>
          <a:prstGeom prst="rect">
            <a:avLst/>
          </a:prstGeom>
          <a:gradFill>
            <a:gsLst>
              <a:gs pos="0">
                <a:srgbClr val="71DAFF"/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FF8989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ক্যাবল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10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upload.wikimedia.org/wikipedia/commons/thumb/5/58/SEA-ME-WE-4-Route.png/1920px-SEA-ME-WE-4-Rout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" y="704193"/>
            <a:ext cx="12192000" cy="615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41354" y="6180139"/>
            <a:ext cx="57311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  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https://en.wikipedia.org/wiki/SEA-ME-WE_4#/media/File:SEA-ME-WE-4-Route.png</a:t>
            </a:r>
          </a:p>
        </p:txBody>
      </p:sp>
      <p:sp>
        <p:nvSpPr>
          <p:cNvPr id="4" name="Rectangle 3"/>
          <p:cNvSpPr/>
          <p:nvPr/>
        </p:nvSpPr>
        <p:spPr>
          <a:xfrm>
            <a:off x="514" y="5288340"/>
            <a:ext cx="4659085" cy="1569660"/>
          </a:xfrm>
          <a:prstGeom prst="rect">
            <a:avLst/>
          </a:prstGeom>
          <a:solidFill>
            <a:schemeClr val="tx1"/>
          </a:solidFill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Clr>
                <a:srgbClr val="FF0000"/>
              </a:buClr>
              <a:buSzPct val="130000"/>
              <a:buFont typeface="Wingdings" panose="05000000000000000000" pitchFamily="2" charset="2"/>
              <a:buChar char="@"/>
            </a:pP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১৮,৮০০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কি.মি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pPr marL="571500" indent="-571500">
              <a:buClr>
                <a:srgbClr val="FF0000"/>
              </a:buClr>
              <a:buSzPct val="130000"/>
              <a:buFont typeface="Wingdings" panose="05000000000000000000" pitchFamily="2" charset="2"/>
              <a:buChar char="@"/>
            </a:pP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4.6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টেরাবাইট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সেকেন্ড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Clr>
                <a:srgbClr val="FF0000"/>
              </a:buClr>
              <a:buSzPct val="130000"/>
              <a:buFont typeface="Wingdings" panose="05000000000000000000" pitchFamily="2" charset="2"/>
              <a:buChar char="@"/>
            </a:pP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ল্যান্ডিং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স্টেশন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১৭</a:t>
            </a:r>
          </a:p>
        </p:txBody>
      </p:sp>
      <p:sp>
        <p:nvSpPr>
          <p:cNvPr id="3" name="Rectangle 2"/>
          <p:cNvSpPr/>
          <p:nvPr/>
        </p:nvSpPr>
        <p:spPr>
          <a:xfrm>
            <a:off x="1628588" y="21020"/>
            <a:ext cx="5802226" cy="646331"/>
          </a:xfrm>
          <a:prstGeom prst="rect">
            <a:avLst/>
          </a:prstGeom>
          <a:gradFill>
            <a:gsLst>
              <a:gs pos="0">
                <a:srgbClr val="71DAFF"/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FF8989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SEA-ME-WE_4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-এর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রুট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9314" y="704193"/>
            <a:ext cx="8153401" cy="584775"/>
          </a:xfrm>
          <a:prstGeom prst="rect">
            <a:avLst/>
          </a:prstGeom>
          <a:solidFill>
            <a:schemeClr val="tx1"/>
          </a:solidFill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30000"/>
            </a:pP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 East Asia–Middle East–Western Europe 4</a:t>
            </a:r>
          </a:p>
        </p:txBody>
      </p:sp>
      <p:sp>
        <p:nvSpPr>
          <p:cNvPr id="7" name="Oval 6"/>
          <p:cNvSpPr/>
          <p:nvPr/>
        </p:nvSpPr>
        <p:spPr>
          <a:xfrm>
            <a:off x="9873100" y="3646343"/>
            <a:ext cx="578070" cy="5780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9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le:SEA-ME-WE 5 Route 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44961"/>
            <a:ext cx="12192000" cy="601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29631" y="6560481"/>
            <a:ext cx="47116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   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https://en.wikipedia.org/wiki/File:SEA-ME-WE_5_Route_Map.jpg</a:t>
            </a:r>
          </a:p>
        </p:txBody>
      </p:sp>
      <p:sp>
        <p:nvSpPr>
          <p:cNvPr id="6" name="Rectangle 5"/>
          <p:cNvSpPr/>
          <p:nvPr/>
        </p:nvSpPr>
        <p:spPr>
          <a:xfrm>
            <a:off x="-31530" y="5267038"/>
            <a:ext cx="4414345" cy="1569660"/>
          </a:xfrm>
          <a:prstGeom prst="rect">
            <a:avLst/>
          </a:prstGeom>
          <a:solidFill>
            <a:schemeClr val="tx1"/>
          </a:solidFill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Clr>
                <a:srgbClr val="FF0000"/>
              </a:buClr>
              <a:buSzPct val="130000"/>
              <a:buFont typeface="Wingdings" panose="05000000000000000000" pitchFamily="2" charset="2"/>
              <a:buChar char="@"/>
            </a:pP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২০,০০০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কি.মি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pPr marL="571500" indent="-571500">
              <a:buClr>
                <a:srgbClr val="FF0000"/>
              </a:buClr>
              <a:buSzPct val="130000"/>
              <a:buFont typeface="Wingdings" panose="05000000000000000000" pitchFamily="2" charset="2"/>
              <a:buChar char="@"/>
            </a:pP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টেরাবাইট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সেকেন্ড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Clr>
                <a:srgbClr val="FF0000"/>
              </a:buClr>
              <a:buSzPct val="130000"/>
              <a:buFont typeface="Wingdings" panose="05000000000000000000" pitchFamily="2" charset="2"/>
              <a:buChar char="@"/>
            </a:pP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ল্যান্ডিং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স্টেশন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</a:p>
        </p:txBody>
      </p:sp>
      <p:sp>
        <p:nvSpPr>
          <p:cNvPr id="7" name="Rectangle 6"/>
          <p:cNvSpPr/>
          <p:nvPr/>
        </p:nvSpPr>
        <p:spPr>
          <a:xfrm>
            <a:off x="1725512" y="21020"/>
            <a:ext cx="5705302" cy="646331"/>
          </a:xfrm>
          <a:prstGeom prst="rect">
            <a:avLst/>
          </a:prstGeom>
          <a:gradFill>
            <a:gsLst>
              <a:gs pos="0">
                <a:srgbClr val="71DAFF"/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FF8989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SEA-ME-WE_5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-এর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রুট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655380" y="3570141"/>
            <a:ext cx="822960" cy="82296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5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7344" y="2401166"/>
            <a:ext cx="10497311" cy="2862322"/>
          </a:xfrm>
          <a:prstGeom prst="rect">
            <a:avLst/>
          </a:prstGeom>
          <a:noFill/>
          <a:ln>
            <a:solidFill>
              <a:srgbClr val="F16724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  <a:buSzPct val="131000"/>
            </a:pPr>
            <a:r>
              <a:rPr lang="as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 ১: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Clr>
                <a:srgbClr val="FF0000"/>
              </a:buClr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প্রেরণ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buClr>
                <a:srgbClr val="FF0000"/>
              </a:buClr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>
              <a:buClr>
                <a:srgbClr val="FF0000"/>
              </a:buClr>
              <a:buSzPct val="131000"/>
            </a:pPr>
            <a:r>
              <a:rPr lang="as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 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as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Clr>
                <a:srgbClr val="FF0000"/>
              </a:buClr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ফাইবারের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আদান-প্রদানের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6860" y="82915"/>
            <a:ext cx="7243068" cy="923330"/>
          </a:xfrm>
          <a:prstGeom prst="rect">
            <a:avLst/>
          </a:prstGeom>
          <a:gradFill>
            <a:gsLst>
              <a:gs pos="0">
                <a:srgbClr val="71DAFF"/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FF8989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559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chool Classroom Advertising Background, Advertising Backgroun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03928" y="614855"/>
            <a:ext cx="6547556" cy="707886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3000">
                <a:srgbClr val="FFB9B9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396875" algn="l"/>
                <a:tab pos="2346325" algn="l"/>
              </a:tabLst>
            </a:pPr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সংক্ষিপ্ত মূল্যায়ন</a:t>
            </a:r>
          </a:p>
        </p:txBody>
      </p:sp>
      <p:sp>
        <p:nvSpPr>
          <p:cNvPr id="4" name="Rectangle 3"/>
          <p:cNvSpPr/>
          <p:nvPr/>
        </p:nvSpPr>
        <p:spPr>
          <a:xfrm>
            <a:off x="635878" y="1440365"/>
            <a:ext cx="109202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2625" indent="-682625" algn="just">
              <a:buClr>
                <a:srgbClr val="FF0000"/>
              </a:buClr>
              <a:buSzPct val="130000"/>
              <a:buFont typeface="+mj-lt"/>
              <a:buAutoNum type="arabicPeriod"/>
            </a:pP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marL="682625" indent="-682625" algn="just">
              <a:buClr>
                <a:srgbClr val="FF0000"/>
              </a:buClr>
              <a:buSzPct val="130000"/>
              <a:buFont typeface="+mj-lt"/>
              <a:buAutoNum type="arabicPeriod"/>
            </a:pP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as-IN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682625" indent="-682625" algn="just">
              <a:buClr>
                <a:srgbClr val="FF0000"/>
              </a:buClr>
              <a:buSzPct val="130000"/>
              <a:buFont typeface="+mj-lt"/>
              <a:buAutoNum type="arabicPeriod"/>
            </a:pP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ক্যাবল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marL="682625" indent="-682625" algn="just">
              <a:buClr>
                <a:srgbClr val="FF0000"/>
              </a:buClr>
              <a:buSzPct val="130000"/>
              <a:buFont typeface="+mj-lt"/>
              <a:buAutoNum type="arabicPeriod"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SEA-ME-WE-4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682625" indent="-682625" algn="just">
              <a:buClr>
                <a:srgbClr val="FF0000"/>
              </a:buClr>
              <a:buSzPct val="130000"/>
              <a:buFont typeface="+mj-lt"/>
              <a:buAutoNum type="arabicPeriod"/>
            </a:pP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ফাইবারে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IN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5A18F6-CC53-4906-9155-626ADFE9DB71}"/>
              </a:ext>
            </a:extLst>
          </p:cNvPr>
          <p:cNvSpPr/>
          <p:nvPr/>
        </p:nvSpPr>
        <p:spPr>
          <a:xfrm>
            <a:off x="911295" y="614855"/>
            <a:ext cx="1225977" cy="70788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endParaRPr lang="en-US" sz="2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2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82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65328" y="809295"/>
            <a:ext cx="468235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ln>
                  <a:solidFill>
                    <a:srgbClr val="00206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n>
                  <a:solidFill>
                    <a:srgbClr val="00206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কাজ</a:t>
            </a:r>
          </a:p>
        </p:txBody>
      </p:sp>
      <p:sp>
        <p:nvSpPr>
          <p:cNvPr id="7" name="Rectangle 6"/>
          <p:cNvSpPr/>
          <p:nvPr/>
        </p:nvSpPr>
        <p:spPr>
          <a:xfrm>
            <a:off x="1008990" y="1955179"/>
            <a:ext cx="101950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B050"/>
              </a:buClr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স্যাটেলাইট ও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ফাইবারের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কার্যকর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?-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স্বপক্ষে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as-IN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A31573-6D80-4510-B70C-B6C12B40A8F7}"/>
              </a:ext>
            </a:extLst>
          </p:cNvPr>
          <p:cNvSpPr/>
          <p:nvPr/>
        </p:nvSpPr>
        <p:spPr>
          <a:xfrm>
            <a:off x="923487" y="917017"/>
            <a:ext cx="1225977" cy="70788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endParaRPr lang="en-US" sz="2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2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288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93298" y="1397111"/>
            <a:ext cx="7269939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3900" b="1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</a:p>
        </p:txBody>
      </p:sp>
      <p:sp>
        <p:nvSpPr>
          <p:cNvPr id="5" name="Block Arc 4"/>
          <p:cNvSpPr/>
          <p:nvPr/>
        </p:nvSpPr>
        <p:spPr>
          <a:xfrm>
            <a:off x="915634" y="1137933"/>
            <a:ext cx="10597798" cy="3998512"/>
          </a:xfrm>
          <a:prstGeom prst="blockArc">
            <a:avLst>
              <a:gd name="adj1" fmla="val 16111817"/>
              <a:gd name="adj2" fmla="val 15932129"/>
              <a:gd name="adj3" fmla="val 11047"/>
            </a:avLst>
          </a:prstGeom>
          <a:gradFill>
            <a:gsLst>
              <a:gs pos="0">
                <a:srgbClr val="FFC000"/>
              </a:gs>
              <a:gs pos="33000">
                <a:srgbClr val="FF0000"/>
              </a:gs>
              <a:gs pos="62000">
                <a:schemeClr val="accent6">
                  <a:lumMod val="75000"/>
                </a:schemeClr>
              </a:gs>
              <a:gs pos="100000">
                <a:srgbClr val="0070C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85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06860" y="118084"/>
            <a:ext cx="7243068" cy="923330"/>
          </a:xfrm>
          <a:prstGeom prst="rect">
            <a:avLst/>
          </a:prstGeom>
          <a:gradFill>
            <a:gsLst>
              <a:gs pos="0">
                <a:srgbClr val="71DAFF"/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FF8989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352153" y="1096416"/>
            <a:ext cx="3514104" cy="1100252"/>
            <a:chOff x="9082090" y="4342061"/>
            <a:chExt cx="3514104" cy="1100252"/>
          </a:xfrm>
        </p:grpSpPr>
        <p:sp>
          <p:nvSpPr>
            <p:cNvPr id="14" name="Rectangle 13"/>
            <p:cNvSpPr/>
            <p:nvPr/>
          </p:nvSpPr>
          <p:spPr>
            <a:xfrm>
              <a:off x="9082090" y="4342061"/>
              <a:ext cx="3514104" cy="76944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323232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as-IN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অপটিক্যাল ফাইবার</a:t>
              </a:r>
            </a:p>
          </p:txBody>
        </p:sp>
        <p:sp>
          <p:nvSpPr>
            <p:cNvPr id="15" name="Isosceles Triangle 14"/>
            <p:cNvSpPr/>
            <p:nvPr/>
          </p:nvSpPr>
          <p:spPr>
            <a:xfrm rot="10800000">
              <a:off x="10308790" y="5116493"/>
              <a:ext cx="1060704" cy="325820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3232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126A257-8C7C-4FEF-9076-558B1D9E5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971" y="2304789"/>
            <a:ext cx="6473760" cy="45532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CEB389-A262-4935-B906-01CB58139AD5}"/>
              </a:ext>
            </a:extLst>
          </p:cNvPr>
          <p:cNvSpPr txBox="1"/>
          <p:nvPr/>
        </p:nvSpPr>
        <p:spPr>
          <a:xfrm>
            <a:off x="10472928" y="6509403"/>
            <a:ext cx="1621536" cy="244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 Narrow" panose="020B0606020202030204" pitchFamily="34" charset="0"/>
              </a:rPr>
              <a:t>https://www.tutorialspoint.com/</a:t>
            </a:r>
          </a:p>
        </p:txBody>
      </p:sp>
    </p:spTree>
    <p:extLst>
      <p:ext uri="{BB962C8B-B14F-4D97-AF65-F5344CB8AC3E}">
        <p14:creationId xmlns:p14="http://schemas.microsoft.com/office/powerpoint/2010/main" val="182016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8E4ECDD-80CA-4713-AF5C-263A8E57E45D}"/>
              </a:ext>
            </a:extLst>
          </p:cNvPr>
          <p:cNvSpPr txBox="1"/>
          <p:nvPr/>
        </p:nvSpPr>
        <p:spPr>
          <a:xfrm>
            <a:off x="1828800" y="2367171"/>
            <a:ext cx="8534400" cy="2123658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1৪</a:t>
            </a:r>
            <a:r>
              <a:rPr lang="bn-BD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(২য় </a:t>
            </a:r>
            <a:r>
              <a:rPr lang="bn-BD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4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ংশ</a:t>
            </a:r>
            <a:r>
              <a:rPr lang="en-US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BD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অধ্যায়</a:t>
            </a:r>
            <a:r>
              <a:rPr lang="en-US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endParaRPr lang="bn-BD" sz="40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পৃ</a:t>
            </a:r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ষ্ঠা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৩২ </a:t>
            </a:r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৩৩</a:t>
            </a:r>
            <a:endParaRPr lang="bn-BD" sz="32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181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59" y="1569589"/>
            <a:ext cx="6095177" cy="39433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9430" y="1569588"/>
            <a:ext cx="5676759" cy="39433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9FFCDE-BB51-463A-A836-E3D02EF41B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464" y="1283840"/>
            <a:ext cx="299085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24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4183" y="2245656"/>
            <a:ext cx="106092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517525" indent="-517525" algn="just">
              <a:buClr>
                <a:srgbClr val="FF0000"/>
              </a:buClr>
              <a:buFont typeface="+mj-lt"/>
              <a:buAutoNum type="arabicPeriod"/>
            </a:pPr>
            <a:r>
              <a:rPr lang="en-US" sz="3200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2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32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pPr marL="517525" indent="-517525" algn="just">
              <a:buClr>
                <a:srgbClr val="FF0000"/>
              </a:buClr>
              <a:buFont typeface="+mj-lt"/>
              <a:buAutoNum type="arabicPeriod"/>
            </a:pPr>
            <a:r>
              <a:rPr lang="en-US" sz="3200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2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32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প্রেরণ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pPr marL="517525" indent="-517525" algn="just">
              <a:buClr>
                <a:srgbClr val="FF0000"/>
              </a:buClr>
              <a:buFont typeface="+mj-lt"/>
              <a:buAutoNum type="arabicPeriod"/>
            </a:pPr>
            <a:r>
              <a:rPr lang="en-US" sz="3200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2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ফাইবারের</a:t>
            </a:r>
            <a:r>
              <a:rPr lang="en-US" sz="32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 </a:t>
            </a:r>
            <a:r>
              <a:rPr lang="en-US" sz="3200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আদান-প্রদানের</a:t>
            </a:r>
            <a:r>
              <a:rPr lang="en-US" sz="32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6860" y="118084"/>
            <a:ext cx="7243068" cy="923330"/>
          </a:xfrm>
          <a:prstGeom prst="rect">
            <a:avLst/>
          </a:prstGeom>
          <a:gradFill>
            <a:gsLst>
              <a:gs pos="0">
                <a:srgbClr val="71DAFF"/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FF8989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91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4466" y="936586"/>
            <a:ext cx="7243068" cy="1200329"/>
          </a:xfrm>
          <a:prstGeom prst="rect">
            <a:avLst/>
          </a:prstGeom>
          <a:gradFill>
            <a:gsLst>
              <a:gs pos="0">
                <a:srgbClr val="71DAFF"/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FF8989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ফাইবার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Brian O' Bri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2490" y="2491241"/>
            <a:ext cx="2095500" cy="2867025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21717" y="5712592"/>
            <a:ext cx="1548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Linux Libertine"/>
              </a:rPr>
              <a:t>Brian O'Brien</a:t>
            </a:r>
            <a:endParaRPr lang="en-US" b="0" i="0" dirty="0">
              <a:solidFill>
                <a:srgbClr val="000000"/>
              </a:solidFill>
              <a:effectLst/>
              <a:latin typeface="Linux Libertin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12295" y="6517264"/>
            <a:ext cx="3379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  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https://en.wikipedia.org/wiki/Brian_O%27Brien</a:t>
            </a:r>
          </a:p>
        </p:txBody>
      </p:sp>
    </p:spTree>
    <p:extLst>
      <p:ext uri="{BB962C8B-B14F-4D97-AF65-F5344CB8AC3E}">
        <p14:creationId xmlns:p14="http://schemas.microsoft.com/office/powerpoint/2010/main" val="3422361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ptical-fiber-cables_Cu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2061286"/>
            <a:ext cx="7500257" cy="44273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39205" y="6396335"/>
            <a:ext cx="3545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   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http://www.wikipedia.org/wiki/</a:t>
            </a:r>
            <a:r>
              <a:rPr lang="as-IN" sz="1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অপটিক্যাল_ফাইবার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r>
              <a:rPr lang="en-US" sz="1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https://www.youtube.com/watch?v=jZOg39v73c4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887525"/>
            <a:ext cx="76091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as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 ফাইবার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একধরনের পাতলা, স্বচ্ছ তন্তু বিশেষ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  <a:hlinkClick r:id="rId5" tooltip="কাঁচ (পাতার অস্তিত্ব নেই)"/>
              </a:rPr>
              <a:t>কাঁচ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অথবা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  <a:hlinkClick r:id="rId6" tooltip="প্লাস্টিক"/>
              </a:rPr>
              <a:t>প্লাস্টিক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6860" y="118084"/>
            <a:ext cx="7243068" cy="769441"/>
          </a:xfrm>
          <a:prstGeom prst="rect">
            <a:avLst/>
          </a:prstGeom>
          <a:gradFill>
            <a:gsLst>
              <a:gs pos="0">
                <a:srgbClr val="71DAFF"/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FF8989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ফাইবার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65569" y="2012172"/>
            <a:ext cx="1284515" cy="919401"/>
          </a:xfrm>
          <a:prstGeom prst="roundRect">
            <a:avLst/>
          </a:prstGeom>
          <a:gradFill>
            <a:gsLst>
              <a:gs pos="0">
                <a:srgbClr val="71DAFF"/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FF8989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সিগন্যাল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227580" y="2012172"/>
            <a:ext cx="1284515" cy="919401"/>
          </a:xfrm>
          <a:prstGeom prst="roundRect">
            <a:avLst/>
          </a:prstGeom>
          <a:gradFill>
            <a:gsLst>
              <a:gs pos="0">
                <a:srgbClr val="71DAFF"/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FF8989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সিগন্যাল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849384" y="2012172"/>
            <a:ext cx="1284515" cy="919401"/>
          </a:xfrm>
          <a:prstGeom prst="roundRect">
            <a:avLst/>
          </a:prstGeom>
          <a:gradFill>
            <a:gsLst>
              <a:gs pos="0">
                <a:srgbClr val="71DAFF"/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FF8989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সিগন্যাল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8927022" y="2286815"/>
            <a:ext cx="245391" cy="365760"/>
          </a:xfrm>
          <a:prstGeom prst="rightArrow">
            <a:avLst/>
          </a:prstGeom>
          <a:gradFill>
            <a:gsLst>
              <a:gs pos="0">
                <a:srgbClr val="71DAFF"/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FF8989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0571335" y="2286815"/>
            <a:ext cx="245391" cy="365760"/>
          </a:xfrm>
          <a:prstGeom prst="rightArrow">
            <a:avLst/>
          </a:prstGeom>
          <a:gradFill>
            <a:gsLst>
              <a:gs pos="0">
                <a:srgbClr val="71DAFF"/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FF8989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86395" y="3143126"/>
            <a:ext cx="4521520" cy="830997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571500" indent="-571500" algn="just">
              <a:buClr>
                <a:srgbClr val="FF0000"/>
              </a:buClr>
              <a:buSzPct val="130000"/>
              <a:buFont typeface="Wingdings" panose="05000000000000000000" pitchFamily="2" charset="2"/>
              <a:buChar char="@"/>
            </a:pP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সিগন্যাল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সিগন্যালে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86395" y="4155241"/>
            <a:ext cx="4521520" cy="830997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571500" indent="-571500" algn="just">
              <a:buClr>
                <a:srgbClr val="FF0000"/>
              </a:buClr>
              <a:buSzPct val="130000"/>
              <a:buFont typeface="Wingdings" panose="05000000000000000000" pitchFamily="2" charset="2"/>
              <a:buChar char="@"/>
            </a:pP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সিগন্যাল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ফাইবারের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86395" y="5187174"/>
            <a:ext cx="4521520" cy="830997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571500" indent="-571500" algn="just">
              <a:buClr>
                <a:srgbClr val="FF0000"/>
              </a:buClr>
              <a:buSzPct val="130000"/>
              <a:buFont typeface="Wingdings" panose="05000000000000000000" pitchFamily="2" charset="2"/>
              <a:buChar char="@"/>
            </a:pP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অপরপ্রান্তে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সিগন্যালকে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সিগন্যাল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-এ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9255510" y="1800619"/>
            <a:ext cx="494418" cy="182880"/>
          </a:xfrm>
          <a:prstGeom prst="rightArrow">
            <a:avLst/>
          </a:prstGeom>
          <a:gradFill>
            <a:gsLst>
              <a:gs pos="0">
                <a:srgbClr val="71DAFF"/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FF8989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8" y="5187174"/>
            <a:ext cx="3197742" cy="108184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18364" y="2100576"/>
            <a:ext cx="7009915" cy="9541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 algn="just">
              <a:buClr>
                <a:srgbClr val="FF0000"/>
              </a:buClr>
              <a:buSzPct val="130000"/>
              <a:buFont typeface="Wingdings" panose="05000000000000000000" pitchFamily="2" charset="2"/>
              <a:buChar char="@"/>
            </a:pP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প্রতিফলনের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সিগন্যাল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ফাইবারের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0798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91667E-6 -4.44444E-6 L 0.14297 -4.44444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48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54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Arrow 15"/>
          <p:cNvSpPr/>
          <p:nvPr/>
        </p:nvSpPr>
        <p:spPr>
          <a:xfrm>
            <a:off x="1225051" y="1597589"/>
            <a:ext cx="457200" cy="457200"/>
          </a:xfrm>
          <a:prstGeom prst="rightArrow">
            <a:avLst/>
          </a:prstGeom>
          <a:gradFill>
            <a:gsLst>
              <a:gs pos="0">
                <a:srgbClr val="71DAFF"/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FF8989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1225051" y="2798274"/>
            <a:ext cx="457200" cy="457200"/>
          </a:xfrm>
          <a:prstGeom prst="rightArrow">
            <a:avLst/>
          </a:prstGeom>
          <a:gradFill>
            <a:gsLst>
              <a:gs pos="0">
                <a:srgbClr val="71DAFF"/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FF8989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1225051" y="3906989"/>
            <a:ext cx="457200" cy="457200"/>
          </a:xfrm>
          <a:prstGeom prst="rightArrow">
            <a:avLst/>
          </a:prstGeom>
          <a:gradFill>
            <a:gsLst>
              <a:gs pos="0">
                <a:srgbClr val="71DAFF"/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FF8989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1225051" y="5433889"/>
            <a:ext cx="457200" cy="457200"/>
          </a:xfrm>
          <a:prstGeom prst="rightArrow">
            <a:avLst/>
          </a:prstGeom>
          <a:gradFill>
            <a:gsLst>
              <a:gs pos="0">
                <a:srgbClr val="71DAFF"/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FF8989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>
          <a:xfrm>
            <a:off x="1699923" y="1185233"/>
            <a:ext cx="10058400" cy="1188720"/>
          </a:xfrm>
          <a:custGeom>
            <a:avLst/>
            <a:gdLst>
              <a:gd name="connsiteX0" fmla="*/ 0 w 7277329"/>
              <a:gd name="connsiteY0" fmla="*/ 202231 h 1213359"/>
              <a:gd name="connsiteX1" fmla="*/ 202231 w 7277329"/>
              <a:gd name="connsiteY1" fmla="*/ 0 h 1213359"/>
              <a:gd name="connsiteX2" fmla="*/ 7075098 w 7277329"/>
              <a:gd name="connsiteY2" fmla="*/ 0 h 1213359"/>
              <a:gd name="connsiteX3" fmla="*/ 7277329 w 7277329"/>
              <a:gd name="connsiteY3" fmla="*/ 202231 h 1213359"/>
              <a:gd name="connsiteX4" fmla="*/ 7277329 w 7277329"/>
              <a:gd name="connsiteY4" fmla="*/ 1011128 h 1213359"/>
              <a:gd name="connsiteX5" fmla="*/ 7075098 w 7277329"/>
              <a:gd name="connsiteY5" fmla="*/ 1213359 h 1213359"/>
              <a:gd name="connsiteX6" fmla="*/ 202231 w 7277329"/>
              <a:gd name="connsiteY6" fmla="*/ 1213359 h 1213359"/>
              <a:gd name="connsiteX7" fmla="*/ 0 w 7277329"/>
              <a:gd name="connsiteY7" fmla="*/ 1011128 h 1213359"/>
              <a:gd name="connsiteX8" fmla="*/ 0 w 7277329"/>
              <a:gd name="connsiteY8" fmla="*/ 202231 h 121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77329" h="1213359">
                <a:moveTo>
                  <a:pt x="0" y="202231"/>
                </a:moveTo>
                <a:cubicBezTo>
                  <a:pt x="0" y="90542"/>
                  <a:pt x="90542" y="0"/>
                  <a:pt x="202231" y="0"/>
                </a:cubicBezTo>
                <a:lnTo>
                  <a:pt x="7075098" y="0"/>
                </a:lnTo>
                <a:cubicBezTo>
                  <a:pt x="7186787" y="0"/>
                  <a:pt x="7277329" y="90542"/>
                  <a:pt x="7277329" y="202231"/>
                </a:cubicBezTo>
                <a:lnTo>
                  <a:pt x="7277329" y="1011128"/>
                </a:lnTo>
                <a:cubicBezTo>
                  <a:pt x="7277329" y="1122817"/>
                  <a:pt x="7186787" y="1213359"/>
                  <a:pt x="7075098" y="1213359"/>
                </a:cubicBezTo>
                <a:lnTo>
                  <a:pt x="202231" y="1213359"/>
                </a:lnTo>
                <a:cubicBezTo>
                  <a:pt x="90542" y="1213359"/>
                  <a:pt x="0" y="1122817"/>
                  <a:pt x="0" y="1011128"/>
                </a:cubicBezTo>
                <a:lnTo>
                  <a:pt x="0" y="202231"/>
                </a:lnTo>
                <a:close/>
              </a:path>
            </a:pathLst>
          </a:custGeom>
          <a:gradFill rotWithShape="0">
            <a:gsLst>
              <a:gs pos="0">
                <a:srgbClr val="FF9900"/>
              </a:gs>
              <a:gs pos="65000">
                <a:schemeClr val="accent6">
                  <a:lumMod val="0"/>
                  <a:lumOff val="100000"/>
                </a:schemeClr>
              </a:gs>
              <a:gs pos="100000">
                <a:srgbClr val="66FFFF"/>
              </a:gs>
            </a:gsLst>
            <a:path path="circle">
              <a:fillToRect l="50000" t="-80000" r="50000" b="180000"/>
            </a:path>
          </a:grad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1151" tIns="181151" rIns="181151" bIns="181151" numCol="1" spcCol="1270" anchor="ctr" anchorCtr="0">
            <a:noAutofit/>
          </a:bodyPr>
          <a:lstStyle/>
          <a:p>
            <a:pPr lvl="0" algn="just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সিগন্যাল</a:t>
            </a:r>
            <a:r>
              <a:rPr lang="en-US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যায়- </a:t>
            </a:r>
            <a:r>
              <a:rPr lang="en-US" sz="32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en-US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r>
              <a:rPr lang="en-US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>
          <a:xfrm>
            <a:off x="1699924" y="2693557"/>
            <a:ext cx="10058400" cy="591270"/>
          </a:xfrm>
          <a:custGeom>
            <a:avLst/>
            <a:gdLst>
              <a:gd name="connsiteX0" fmla="*/ 0 w 7887674"/>
              <a:gd name="connsiteY0" fmla="*/ 98547 h 591270"/>
              <a:gd name="connsiteX1" fmla="*/ 98547 w 7887674"/>
              <a:gd name="connsiteY1" fmla="*/ 0 h 591270"/>
              <a:gd name="connsiteX2" fmla="*/ 7789127 w 7887674"/>
              <a:gd name="connsiteY2" fmla="*/ 0 h 591270"/>
              <a:gd name="connsiteX3" fmla="*/ 7887674 w 7887674"/>
              <a:gd name="connsiteY3" fmla="*/ 98547 h 591270"/>
              <a:gd name="connsiteX4" fmla="*/ 7887674 w 7887674"/>
              <a:gd name="connsiteY4" fmla="*/ 492723 h 591270"/>
              <a:gd name="connsiteX5" fmla="*/ 7789127 w 7887674"/>
              <a:gd name="connsiteY5" fmla="*/ 591270 h 591270"/>
              <a:gd name="connsiteX6" fmla="*/ 98547 w 7887674"/>
              <a:gd name="connsiteY6" fmla="*/ 591270 h 591270"/>
              <a:gd name="connsiteX7" fmla="*/ 0 w 7887674"/>
              <a:gd name="connsiteY7" fmla="*/ 492723 h 591270"/>
              <a:gd name="connsiteX8" fmla="*/ 0 w 7887674"/>
              <a:gd name="connsiteY8" fmla="*/ 98547 h 5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87674" h="591270">
                <a:moveTo>
                  <a:pt x="0" y="98547"/>
                </a:moveTo>
                <a:cubicBezTo>
                  <a:pt x="0" y="44121"/>
                  <a:pt x="44121" y="0"/>
                  <a:pt x="98547" y="0"/>
                </a:cubicBezTo>
                <a:lnTo>
                  <a:pt x="7789127" y="0"/>
                </a:lnTo>
                <a:cubicBezTo>
                  <a:pt x="7843553" y="0"/>
                  <a:pt x="7887674" y="44121"/>
                  <a:pt x="7887674" y="98547"/>
                </a:cubicBezTo>
                <a:lnTo>
                  <a:pt x="7887674" y="492723"/>
                </a:lnTo>
                <a:cubicBezTo>
                  <a:pt x="7887674" y="547149"/>
                  <a:pt x="7843553" y="591270"/>
                  <a:pt x="7789127" y="591270"/>
                </a:cubicBezTo>
                <a:lnTo>
                  <a:pt x="98547" y="591270"/>
                </a:lnTo>
                <a:cubicBezTo>
                  <a:pt x="44121" y="591270"/>
                  <a:pt x="0" y="547149"/>
                  <a:pt x="0" y="492723"/>
                </a:cubicBezTo>
                <a:lnTo>
                  <a:pt x="0" y="98547"/>
                </a:lnTo>
                <a:close/>
              </a:path>
            </a:pathLst>
          </a:custGeom>
          <a:gradFill rotWithShape="0">
            <a:gsLst>
              <a:gs pos="0">
                <a:srgbClr val="FF9900"/>
              </a:gs>
              <a:gs pos="65000">
                <a:schemeClr val="accent6">
                  <a:lumMod val="0"/>
                  <a:lumOff val="100000"/>
                </a:schemeClr>
              </a:gs>
              <a:gs pos="100000">
                <a:srgbClr val="66FFFF"/>
              </a:gs>
            </a:gsLst>
            <a:path path="circle">
              <a:fillToRect l="50000" t="-80000" r="50000" b="180000"/>
            </a:path>
          </a:grad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4">
              <a:hueOff val="3465231"/>
              <a:satOff val="-15989"/>
              <a:lumOff val="588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0783" tIns="150783" rIns="150783" bIns="150783" numCol="1" spcCol="1270" anchor="ctr" anchorCtr="0">
            <a:noAutofit/>
          </a:bodyPr>
          <a:lstStyle/>
          <a:p>
            <a:pPr lvl="0" algn="just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s-IN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পরিবহনে তথ্য </a:t>
            </a:r>
            <a:r>
              <a:rPr lang="en-US" sz="32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ক্ষয়</a:t>
            </a:r>
            <a:r>
              <a:rPr lang="as-IN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কম</a:t>
            </a:r>
            <a:r>
              <a:rPr lang="en-US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>
          <a:xfrm>
            <a:off x="1699924" y="3604431"/>
            <a:ext cx="10058400" cy="1188720"/>
          </a:xfrm>
          <a:custGeom>
            <a:avLst/>
            <a:gdLst>
              <a:gd name="connsiteX0" fmla="*/ 0 w 8142842"/>
              <a:gd name="connsiteY0" fmla="*/ 124993 h 749946"/>
              <a:gd name="connsiteX1" fmla="*/ 124993 w 8142842"/>
              <a:gd name="connsiteY1" fmla="*/ 0 h 749946"/>
              <a:gd name="connsiteX2" fmla="*/ 8017849 w 8142842"/>
              <a:gd name="connsiteY2" fmla="*/ 0 h 749946"/>
              <a:gd name="connsiteX3" fmla="*/ 8142842 w 8142842"/>
              <a:gd name="connsiteY3" fmla="*/ 124993 h 749946"/>
              <a:gd name="connsiteX4" fmla="*/ 8142842 w 8142842"/>
              <a:gd name="connsiteY4" fmla="*/ 624953 h 749946"/>
              <a:gd name="connsiteX5" fmla="*/ 8017849 w 8142842"/>
              <a:gd name="connsiteY5" fmla="*/ 749946 h 749946"/>
              <a:gd name="connsiteX6" fmla="*/ 124993 w 8142842"/>
              <a:gd name="connsiteY6" fmla="*/ 749946 h 749946"/>
              <a:gd name="connsiteX7" fmla="*/ 0 w 8142842"/>
              <a:gd name="connsiteY7" fmla="*/ 624953 h 749946"/>
              <a:gd name="connsiteX8" fmla="*/ 0 w 8142842"/>
              <a:gd name="connsiteY8" fmla="*/ 124993 h 749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42842" h="749946">
                <a:moveTo>
                  <a:pt x="0" y="124993"/>
                </a:moveTo>
                <a:cubicBezTo>
                  <a:pt x="0" y="55961"/>
                  <a:pt x="55961" y="0"/>
                  <a:pt x="124993" y="0"/>
                </a:cubicBezTo>
                <a:lnTo>
                  <a:pt x="8017849" y="0"/>
                </a:lnTo>
                <a:cubicBezTo>
                  <a:pt x="8086881" y="0"/>
                  <a:pt x="8142842" y="55961"/>
                  <a:pt x="8142842" y="124993"/>
                </a:cubicBezTo>
                <a:lnTo>
                  <a:pt x="8142842" y="624953"/>
                </a:lnTo>
                <a:cubicBezTo>
                  <a:pt x="8142842" y="693985"/>
                  <a:pt x="8086881" y="749946"/>
                  <a:pt x="8017849" y="749946"/>
                </a:cubicBezTo>
                <a:lnTo>
                  <a:pt x="124993" y="749946"/>
                </a:lnTo>
                <a:cubicBezTo>
                  <a:pt x="55961" y="749946"/>
                  <a:pt x="0" y="693985"/>
                  <a:pt x="0" y="624953"/>
                </a:cubicBezTo>
                <a:lnTo>
                  <a:pt x="0" y="124993"/>
                </a:lnTo>
                <a:close/>
              </a:path>
            </a:pathLst>
          </a:custGeom>
          <a:gradFill rotWithShape="0">
            <a:gsLst>
              <a:gs pos="0">
                <a:srgbClr val="FF9900"/>
              </a:gs>
              <a:gs pos="65000">
                <a:schemeClr val="accent6">
                  <a:lumMod val="0"/>
                  <a:lumOff val="100000"/>
                </a:schemeClr>
              </a:gs>
              <a:gs pos="100000">
                <a:srgbClr val="66FFFF"/>
              </a:gs>
            </a:gsLst>
            <a:path path="circle">
              <a:fillToRect l="50000" t="-80000" r="50000" b="180000"/>
            </a:path>
          </a:grad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4">
              <a:hueOff val="6930461"/>
              <a:satOff val="-31979"/>
              <a:lumOff val="1177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3769" tIns="173769" rIns="173769" bIns="173769" numCol="1" spcCol="1270" anchor="ctr" anchorCtr="0">
            <a:noAutofit/>
          </a:bodyPr>
          <a:lstStyle/>
          <a:p>
            <a:pPr lvl="0" algn="just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s-IN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 ফাইবার </a:t>
            </a:r>
            <a:r>
              <a:rPr lang="en-US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as-IN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লম্বা দুরত্বে অনেক কম </a:t>
            </a:r>
            <a:r>
              <a:rPr lang="en-US" sz="32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as-IN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বিপুল পরিমাণ তথ্য পরিবহন করা </a:t>
            </a:r>
            <a:r>
              <a:rPr lang="en-US" sz="32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Freeform 8"/>
          <p:cNvSpPr>
            <a:spLocks/>
          </p:cNvSpPr>
          <p:nvPr/>
        </p:nvSpPr>
        <p:spPr>
          <a:xfrm>
            <a:off x="1702255" y="5112756"/>
            <a:ext cx="10058400" cy="1188720"/>
          </a:xfrm>
          <a:custGeom>
            <a:avLst/>
            <a:gdLst>
              <a:gd name="connsiteX0" fmla="*/ 0 w 8781230"/>
              <a:gd name="connsiteY0" fmla="*/ 271835 h 1630977"/>
              <a:gd name="connsiteX1" fmla="*/ 271835 w 8781230"/>
              <a:gd name="connsiteY1" fmla="*/ 0 h 1630977"/>
              <a:gd name="connsiteX2" fmla="*/ 8509395 w 8781230"/>
              <a:gd name="connsiteY2" fmla="*/ 0 h 1630977"/>
              <a:gd name="connsiteX3" fmla="*/ 8781230 w 8781230"/>
              <a:gd name="connsiteY3" fmla="*/ 271835 h 1630977"/>
              <a:gd name="connsiteX4" fmla="*/ 8781230 w 8781230"/>
              <a:gd name="connsiteY4" fmla="*/ 1359142 h 1630977"/>
              <a:gd name="connsiteX5" fmla="*/ 8509395 w 8781230"/>
              <a:gd name="connsiteY5" fmla="*/ 1630977 h 1630977"/>
              <a:gd name="connsiteX6" fmla="*/ 271835 w 8781230"/>
              <a:gd name="connsiteY6" fmla="*/ 1630977 h 1630977"/>
              <a:gd name="connsiteX7" fmla="*/ 0 w 8781230"/>
              <a:gd name="connsiteY7" fmla="*/ 1359142 h 1630977"/>
              <a:gd name="connsiteX8" fmla="*/ 0 w 8781230"/>
              <a:gd name="connsiteY8" fmla="*/ 271835 h 1630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81230" h="1630977">
                <a:moveTo>
                  <a:pt x="0" y="271835"/>
                </a:moveTo>
                <a:cubicBezTo>
                  <a:pt x="0" y="121705"/>
                  <a:pt x="121705" y="0"/>
                  <a:pt x="271835" y="0"/>
                </a:cubicBezTo>
                <a:lnTo>
                  <a:pt x="8509395" y="0"/>
                </a:lnTo>
                <a:cubicBezTo>
                  <a:pt x="8659525" y="0"/>
                  <a:pt x="8781230" y="121705"/>
                  <a:pt x="8781230" y="271835"/>
                </a:cubicBezTo>
                <a:lnTo>
                  <a:pt x="8781230" y="1359142"/>
                </a:lnTo>
                <a:cubicBezTo>
                  <a:pt x="8781230" y="1509272"/>
                  <a:pt x="8659525" y="1630977"/>
                  <a:pt x="8509395" y="1630977"/>
                </a:cubicBezTo>
                <a:lnTo>
                  <a:pt x="271835" y="1630977"/>
                </a:lnTo>
                <a:cubicBezTo>
                  <a:pt x="121705" y="1630977"/>
                  <a:pt x="0" y="1509272"/>
                  <a:pt x="0" y="1359142"/>
                </a:cubicBezTo>
                <a:lnTo>
                  <a:pt x="0" y="271835"/>
                </a:lnTo>
                <a:close/>
              </a:path>
            </a:pathLst>
          </a:custGeom>
          <a:gradFill rotWithShape="0">
            <a:gsLst>
              <a:gs pos="0">
                <a:srgbClr val="FF9900"/>
              </a:gs>
              <a:gs pos="65000">
                <a:schemeClr val="accent6">
                  <a:lumMod val="0"/>
                  <a:lumOff val="100000"/>
                </a:schemeClr>
              </a:gs>
              <a:gs pos="100000">
                <a:srgbClr val="66FFFF"/>
              </a:gs>
            </a:gsLst>
            <a:path path="circle">
              <a:fillToRect l="50000" t="-80000" r="50000" b="180000"/>
            </a:path>
          </a:grad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4">
              <a:hueOff val="10395692"/>
              <a:satOff val="-47968"/>
              <a:lumOff val="1765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6778" tIns="216778" rIns="216778" bIns="216778" numCol="1" spcCol="1270" anchor="ctr" anchorCtr="0">
            <a:noAutofit/>
          </a:bodyPr>
          <a:lstStyle/>
          <a:p>
            <a:pPr lvl="0" algn="just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ফাইবারে</a:t>
            </a:r>
            <a:r>
              <a:rPr lang="en-US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সিগন্যাল</a:t>
            </a:r>
            <a:r>
              <a:rPr lang="en-US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কাঁচ</a:t>
            </a:r>
            <a:r>
              <a:rPr lang="en-US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</a:t>
            </a:r>
            <a:r>
              <a:rPr lang="en-US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তন্তুর</a:t>
            </a:r>
            <a:r>
              <a:rPr lang="en-US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ভেতর</a:t>
            </a:r>
            <a:r>
              <a:rPr lang="en-US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দিয়ে যায় </a:t>
            </a:r>
            <a:r>
              <a:rPr lang="en-US" sz="32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</a:t>
            </a:r>
            <a:r>
              <a:rPr lang="en-US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তৃতীয়াংশ</a:t>
            </a:r>
            <a:r>
              <a:rPr lang="en-US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তারপরেও</a:t>
            </a:r>
            <a:r>
              <a:rPr lang="en-US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সিগন্যাল</a:t>
            </a:r>
            <a:r>
              <a:rPr lang="en-US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তাড়াতাড়ি</a:t>
            </a:r>
            <a:r>
              <a:rPr lang="en-US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যায়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6860" y="118084"/>
            <a:ext cx="7243068" cy="769441"/>
          </a:xfrm>
          <a:prstGeom prst="rect">
            <a:avLst/>
          </a:prstGeom>
          <a:gradFill>
            <a:gsLst>
              <a:gs pos="0">
                <a:srgbClr val="71DAFF"/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FF8989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47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www.arthosuchak.com/wp-content/uploads/2019/01/Submerine-Cabl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636" y="957720"/>
            <a:ext cx="5108026" cy="281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31880" y="6408106"/>
            <a:ext cx="520261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https://www.jugantor.com/tech/203236/</a:t>
            </a:r>
            <a:r>
              <a:rPr lang="as-IN" sz="105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প্রাইভেট-খাতে-উন্মুক্ত-করে-দেয়া-হচ্ছে-স্যাটেলাইট-ও-সাবমেরিন-ক্যাবল</a:t>
            </a:r>
            <a:endParaRPr lang="en-US" sz="105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05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http://www.somoyerkonthosor.com/2017/02/21/98865.htm</a:t>
            </a:r>
          </a:p>
        </p:txBody>
      </p:sp>
      <p:pic>
        <p:nvPicPr>
          <p:cNvPr id="2054" name="Picture 6" descr="https://i.ytimg.com/vi/u96xHiBvOAg/hqdefault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75282" y="957720"/>
            <a:ext cx="4794172" cy="281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প্রাইভেট খাতে উন্মুক্ত করে দেয়া হচ্ছে স্যাটেলাইট ও সাবমেরিন ক্যাবল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637" y="3956145"/>
            <a:ext cx="5108026" cy="238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somoyerkonthosor.com/wp-content/uploads/2017/02/secound-submarin-cab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5282" y="3956145"/>
            <a:ext cx="4794172" cy="238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6408106"/>
            <a:ext cx="419362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   </a:t>
            </a:r>
            <a:r>
              <a:rPr lang="en-US" sz="105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https://www.arthosuchak.com/archives/478996</a:t>
            </a:r>
            <a:r>
              <a:rPr lang="as-IN" sz="1050" dirty="0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  <a:r>
              <a:rPr lang="as-IN" sz="105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তৃতীয়-সাবমেরিন-ক্যাবলে-য/</a:t>
            </a:r>
            <a:endParaRPr lang="en-US" sz="105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</a:t>
            </a:r>
            <a:r>
              <a:rPr lang="en-US" sz="105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http://awaazmamun.com/2017/09/</a:t>
            </a:r>
            <a:r>
              <a:rPr lang="as-IN" sz="105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আসছে-সাবমেরিন-ক্যাবল-বাং/</a:t>
            </a:r>
            <a:endParaRPr lang="en-US" sz="105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6860" y="118084"/>
            <a:ext cx="7243068" cy="769441"/>
          </a:xfrm>
          <a:prstGeom prst="rect">
            <a:avLst/>
          </a:prstGeom>
          <a:gradFill>
            <a:gsLst>
              <a:gs pos="0">
                <a:srgbClr val="71DAFF"/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FF8989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ক্যাবল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21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1813</TotalTime>
  <Words>671</Words>
  <Application>Microsoft Office PowerPoint</Application>
  <PresentationFormat>Widescreen</PresentationFormat>
  <Paragraphs>87</Paragraphs>
  <Slides>16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Linux Libertine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Akhtar Hossain Kutubi</dc:creator>
  <cp:lastModifiedBy>DILKHUSA KHANAM</cp:lastModifiedBy>
  <cp:revision>883</cp:revision>
  <dcterms:created xsi:type="dcterms:W3CDTF">2020-06-15T16:18:56Z</dcterms:created>
  <dcterms:modified xsi:type="dcterms:W3CDTF">2020-08-07T07:47:09Z</dcterms:modified>
</cp:coreProperties>
</file>