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5" r:id="rId2"/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02094-13A8-4ADE-AF8A-2B366E30B1C5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49A4-3CB2-4960-8D1B-BCC83CC8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3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49A4-3CB2-4960-8D1B-BCC83CC834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9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6.png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kowsarahmed1981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94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05" y="1194350"/>
            <a:ext cx="4865437" cy="1903523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IN" sz="1270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70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2845978" y="2774122"/>
            <a:ext cx="1309755" cy="1309755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</p:spTree>
    <p:extLst>
      <p:ext uri="{BB962C8B-B14F-4D97-AF65-F5344CB8AC3E}">
        <p14:creationId xmlns:p14="http://schemas.microsoft.com/office/powerpoint/2010/main" val="3693516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0"/>
                            </p:stCondLst>
                            <p:childTnLst>
                              <p:par>
                                <p:cTn id="15" presetID="27" presetClass="emph" presetSubtype="0" repeatCount="200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6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1.48148E-6 L 3.95833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6384" y="1127528"/>
            <a:ext cx="7661162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en-US" sz="508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ণ্যে</a:t>
            </a:r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র মত দেখতে আর কী কী আছে?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6067" y="2627502"/>
            <a:ext cx="1758036" cy="87408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7000" y="2627502"/>
            <a:ext cx="1758036" cy="87408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7932" y="2602654"/>
            <a:ext cx="1758036" cy="87408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58864" y="2627502"/>
            <a:ext cx="1758036" cy="87408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96067" y="3697519"/>
            <a:ext cx="1758036" cy="87408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7000" y="3697519"/>
            <a:ext cx="1758036" cy="87408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37932" y="3672671"/>
            <a:ext cx="1758036" cy="87408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58864" y="3697519"/>
            <a:ext cx="1758036" cy="87408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ফুঁচকা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96067" y="4734698"/>
            <a:ext cx="1758036" cy="874085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6999" y="4734698"/>
            <a:ext cx="1758035" cy="795924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/>
            <a:r>
              <a:rPr lang="bn-IN" sz="4572" dirty="0">
                <a:latin typeface="NikoshBAN" panose="02000000000000000000" pitchFamily="2" charset="0"/>
                <a:cs typeface="NikoshBAN" panose="02000000000000000000" pitchFamily="2" charset="0"/>
              </a:rPr>
              <a:t>রসগোল্লা</a:t>
            </a:r>
            <a:endParaRPr lang="en-US" sz="457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37932" y="4709850"/>
            <a:ext cx="1758036" cy="874085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58864" y="4734698"/>
            <a:ext cx="1758036" cy="874085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endParaRPr lang="en-US" sz="50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912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36549" y="890280"/>
            <a:ext cx="1401534" cy="3884251"/>
            <a:chOff x="1891862" y="1245476"/>
            <a:chExt cx="1655380" cy="4587766"/>
          </a:xfrm>
        </p:grpSpPr>
        <p:sp>
          <p:nvSpPr>
            <p:cNvPr id="3" name="Rounded Rectangle 2"/>
            <p:cNvSpPr/>
            <p:nvPr/>
          </p:nvSpPr>
          <p:spPr>
            <a:xfrm>
              <a:off x="1891862" y="4272456"/>
              <a:ext cx="1655380" cy="1560786"/>
            </a:xfrm>
            <a:prstGeom prst="round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632842" y="1245476"/>
              <a:ext cx="134007" cy="38073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</p:grpSp>
      <p:sp>
        <p:nvSpPr>
          <p:cNvPr id="5" name="Oval 4"/>
          <p:cNvSpPr/>
          <p:nvPr/>
        </p:nvSpPr>
        <p:spPr>
          <a:xfrm>
            <a:off x="2863573" y="3372996"/>
            <a:ext cx="714116" cy="7141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7" name="Oval 6"/>
          <p:cNvSpPr/>
          <p:nvPr/>
        </p:nvSpPr>
        <p:spPr>
          <a:xfrm>
            <a:off x="2863573" y="2665556"/>
            <a:ext cx="714116" cy="714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8" name="Oval 7"/>
          <p:cNvSpPr/>
          <p:nvPr/>
        </p:nvSpPr>
        <p:spPr>
          <a:xfrm>
            <a:off x="2863573" y="1971462"/>
            <a:ext cx="714116" cy="7141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grpSp>
        <p:nvGrpSpPr>
          <p:cNvPr id="9" name="Group 8"/>
          <p:cNvGrpSpPr/>
          <p:nvPr/>
        </p:nvGrpSpPr>
        <p:grpSpPr>
          <a:xfrm>
            <a:off x="4640301" y="890280"/>
            <a:ext cx="1401534" cy="3884251"/>
            <a:chOff x="1891862" y="1245476"/>
            <a:chExt cx="1655380" cy="4587766"/>
          </a:xfrm>
        </p:grpSpPr>
        <p:sp>
          <p:nvSpPr>
            <p:cNvPr id="10" name="Rounded Rectangle 9"/>
            <p:cNvSpPr/>
            <p:nvPr/>
          </p:nvSpPr>
          <p:spPr>
            <a:xfrm>
              <a:off x="1891862" y="4272456"/>
              <a:ext cx="1655380" cy="1560786"/>
            </a:xfrm>
            <a:prstGeom prst="round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32842" y="1245476"/>
              <a:ext cx="134007" cy="38073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</p:grpSp>
      <p:sp>
        <p:nvSpPr>
          <p:cNvPr id="12" name="Oval 11"/>
          <p:cNvSpPr/>
          <p:nvPr/>
        </p:nvSpPr>
        <p:spPr>
          <a:xfrm>
            <a:off x="4967325" y="3372996"/>
            <a:ext cx="714116" cy="7141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13" name="Oval 12"/>
          <p:cNvSpPr/>
          <p:nvPr/>
        </p:nvSpPr>
        <p:spPr>
          <a:xfrm>
            <a:off x="4967325" y="2665556"/>
            <a:ext cx="714116" cy="714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grpSp>
        <p:nvGrpSpPr>
          <p:cNvPr id="15" name="Group 14"/>
          <p:cNvGrpSpPr/>
          <p:nvPr/>
        </p:nvGrpSpPr>
        <p:grpSpPr>
          <a:xfrm>
            <a:off x="6744053" y="890280"/>
            <a:ext cx="1401534" cy="3884251"/>
            <a:chOff x="1891862" y="1245476"/>
            <a:chExt cx="1655380" cy="4587766"/>
          </a:xfrm>
        </p:grpSpPr>
        <p:sp>
          <p:nvSpPr>
            <p:cNvPr id="16" name="Rounded Rectangle 15"/>
            <p:cNvSpPr/>
            <p:nvPr/>
          </p:nvSpPr>
          <p:spPr>
            <a:xfrm>
              <a:off x="1891862" y="4272456"/>
              <a:ext cx="1655380" cy="1560786"/>
            </a:xfrm>
            <a:prstGeom prst="round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32842" y="1245476"/>
              <a:ext cx="134007" cy="38073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</p:grpSp>
      <p:sp>
        <p:nvSpPr>
          <p:cNvPr id="18" name="Oval 17"/>
          <p:cNvSpPr/>
          <p:nvPr/>
        </p:nvSpPr>
        <p:spPr>
          <a:xfrm>
            <a:off x="7071077" y="3372996"/>
            <a:ext cx="714116" cy="7141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grpSp>
        <p:nvGrpSpPr>
          <p:cNvPr id="21" name="Group 20"/>
          <p:cNvGrpSpPr/>
          <p:nvPr/>
        </p:nvGrpSpPr>
        <p:grpSpPr>
          <a:xfrm>
            <a:off x="8838811" y="890280"/>
            <a:ext cx="1401534" cy="3884251"/>
            <a:chOff x="1891862" y="1245476"/>
            <a:chExt cx="1655380" cy="4587766"/>
          </a:xfrm>
        </p:grpSpPr>
        <p:sp>
          <p:nvSpPr>
            <p:cNvPr id="22" name="Rounded Rectangle 21"/>
            <p:cNvSpPr/>
            <p:nvPr/>
          </p:nvSpPr>
          <p:spPr>
            <a:xfrm>
              <a:off x="1891862" y="4272456"/>
              <a:ext cx="1655380" cy="1560786"/>
            </a:xfrm>
            <a:prstGeom prst="round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32842" y="1245476"/>
              <a:ext cx="134007" cy="38073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</p:grpSp>
      <p:sp>
        <p:nvSpPr>
          <p:cNvPr id="27" name="Oval 26"/>
          <p:cNvSpPr/>
          <p:nvPr/>
        </p:nvSpPr>
        <p:spPr>
          <a:xfrm>
            <a:off x="2905360" y="4881316"/>
            <a:ext cx="744002" cy="74400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96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5009112" y="4881316"/>
            <a:ext cx="744002" cy="74400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96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96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72820" y="4881316"/>
            <a:ext cx="744002" cy="74400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96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96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094164" y="4881316"/>
            <a:ext cx="744002" cy="74400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96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96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3406189" y="1281819"/>
            <a:ext cx="4174099" cy="1046701"/>
          </a:xfrm>
          <a:prstGeom prst="wedgeEllipseCallout">
            <a:avLst>
              <a:gd name="adj1" fmla="val 95162"/>
              <a:gd name="adj2" fmla="val 10525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সংখ্যাটি</a:t>
            </a:r>
            <a:r>
              <a:rPr lang="en-US" sz="37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  <a:endParaRPr lang="en-US" sz="372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913862" y="3776880"/>
          <a:ext cx="1934107" cy="255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4" imgW="414360" imgH="548280" progId="">
                  <p:embed/>
                </p:oleObj>
              </mc:Choice>
              <mc:Fallback>
                <p:oleObj r:id="rId4" imgW="414360" imgH="548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3862" y="3776880"/>
                        <a:ext cx="1934107" cy="2556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2192840" y="1429033"/>
            <a:ext cx="2816272" cy="2347847"/>
          </a:xfrm>
          <a:prstGeom prst="wedgeEllipseCallout">
            <a:avLst>
              <a:gd name="adj1" fmla="val -36045"/>
              <a:gd name="adj2" fmla="val 80542"/>
            </a:avLst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572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en-US" sz="4572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4572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স্যার</a:t>
            </a:r>
            <a:endParaRPr lang="en-US" sz="4572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094164" y="4881315"/>
            <a:ext cx="744002" cy="744002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128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8128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49362" y="1439552"/>
            <a:ext cx="7186960" cy="7959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572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ইমাকে</a:t>
            </a:r>
            <a:r>
              <a:rPr lang="bn-IN" sz="457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সবাই হাত তালি দেই।</a:t>
            </a:r>
            <a:endParaRPr lang="en-US" sz="457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42" name="Picture 270" descr="Image result for à¦¹à¦¾à¦¤ à¦¤à¦¾à¦²à¦¿ 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" y="423956"/>
            <a:ext cx="2204075" cy="23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  <p:bldP spid="18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2" grpId="0" animBg="1"/>
      <p:bldP spid="32" grpId="1" animBg="1"/>
      <p:bldP spid="2" grpId="0" animBg="1"/>
      <p:bldP spid="2" grpId="1" animBg="1"/>
      <p:bldP spid="2" grpId="2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9276" y="1163780"/>
            <a:ext cx="8502102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যেভাবে দেখিয়েছি সেভাবে করে তোমরা খাতায় ৫টা করে শূ</a:t>
            </a:r>
            <a:r>
              <a:rPr lang="en-US" sz="50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rot="5175356">
            <a:off x="2846023" y="3235299"/>
            <a:ext cx="210183" cy="9536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 rot="1845410">
            <a:off x="2573048" y="3048735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20393518">
            <a:off x="2257164" y="3143811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rot="17968417">
            <a:off x="2107238" y="3429376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5515566">
            <a:off x="2180747" y="3762677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12413905">
            <a:off x="2462790" y="3934508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9217099">
            <a:off x="2763100" y="3816740"/>
            <a:ext cx="220430" cy="725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6894468">
            <a:off x="2946831" y="3560576"/>
            <a:ext cx="142257" cy="3870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5175356">
            <a:off x="4571800" y="3283685"/>
            <a:ext cx="210183" cy="9536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1845410">
            <a:off x="4298825" y="3097121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20393518">
            <a:off x="3982942" y="3192198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7968417">
            <a:off x="3833016" y="3477762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5515566">
            <a:off x="3906525" y="3811064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rot="12413905">
            <a:off x="4188568" y="3982895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9217099">
            <a:off x="4488878" y="3865126"/>
            <a:ext cx="220430" cy="725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 rot="6894468">
            <a:off x="4672608" y="3608963"/>
            <a:ext cx="142257" cy="3870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 rot="5175356">
            <a:off x="6329835" y="3315942"/>
            <a:ext cx="210183" cy="9536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 rot="1845410">
            <a:off x="6056860" y="3129378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 rot="20393518">
            <a:off x="5740977" y="3224455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 rot="17968417">
            <a:off x="5591051" y="3510020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 rot="15515566">
            <a:off x="5664560" y="3843321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 rot="12413905">
            <a:off x="5946603" y="4015152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 rot="9217099">
            <a:off x="6246913" y="3897384"/>
            <a:ext cx="220430" cy="725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 rot="6894468">
            <a:off x="6430643" y="3641220"/>
            <a:ext cx="142257" cy="3870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 rot="5175356">
            <a:off x="8071741" y="3332071"/>
            <a:ext cx="210183" cy="9536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 rot="1845410">
            <a:off x="7798767" y="3145507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 rot="20393518">
            <a:off x="7482883" y="3240584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 rot="17968417">
            <a:off x="7332957" y="3526148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 rot="15515566">
            <a:off x="7406466" y="3859450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 rot="12413905">
            <a:off x="7688509" y="4031281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 rot="9217099">
            <a:off x="7988819" y="3913512"/>
            <a:ext cx="220430" cy="725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 rot="6894468">
            <a:off x="8172550" y="3657349"/>
            <a:ext cx="142257" cy="3870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 rot="5175356">
            <a:off x="9765261" y="3315942"/>
            <a:ext cx="210183" cy="9536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Freeform 36"/>
          <p:cNvSpPr/>
          <p:nvPr/>
        </p:nvSpPr>
        <p:spPr>
          <a:xfrm rot="1845410">
            <a:off x="9492287" y="3129378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 rot="20393518">
            <a:off x="9176403" y="3224455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 rot="17968417">
            <a:off x="9026477" y="3510020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Freeform 39"/>
          <p:cNvSpPr/>
          <p:nvPr/>
        </p:nvSpPr>
        <p:spPr>
          <a:xfrm rot="15515566">
            <a:off x="9099986" y="3843321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 rot="12413905">
            <a:off x="9382029" y="4015152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reeform 41"/>
          <p:cNvSpPr/>
          <p:nvPr/>
        </p:nvSpPr>
        <p:spPr>
          <a:xfrm rot="9217099">
            <a:off x="9682339" y="3897384"/>
            <a:ext cx="220430" cy="725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 rot="6894468">
            <a:off x="9866070" y="3641220"/>
            <a:ext cx="142257" cy="3870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15243" y="4230424"/>
            <a:ext cx="625254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08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23770" y="4230424"/>
            <a:ext cx="625254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08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69650" y="4230424"/>
            <a:ext cx="625254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08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80972" y="4230424"/>
            <a:ext cx="625254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08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190652" y="4230424"/>
            <a:ext cx="625254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08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9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"/>
                            </p:stCondLst>
                            <p:childTnLst>
                              <p:par>
                                <p:cTn id="1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"/>
                            </p:stCondLst>
                            <p:childTnLst>
                              <p:par>
                                <p:cTn id="1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900"/>
                            </p:stCondLst>
                            <p:childTnLst>
                              <p:par>
                                <p:cTn id="1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100"/>
                            </p:stCondLst>
                            <p:childTnLst>
                              <p:par>
                                <p:cTn id="1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700"/>
                            </p:stCondLst>
                            <p:childTnLst>
                              <p:par>
                                <p:cTn id="2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900"/>
                            </p:stCondLst>
                            <p:childTnLst>
                              <p:par>
                                <p:cTn id="2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27" y="3261244"/>
            <a:ext cx="1548265" cy="1548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22" y="3299970"/>
            <a:ext cx="1548265" cy="1548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6" y="3299970"/>
            <a:ext cx="1548265" cy="1548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50" y="3299970"/>
            <a:ext cx="1548265" cy="15482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9934" y="850141"/>
            <a:ext cx="8469749" cy="8740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rgbClr val="22036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গণনা করি!</a:t>
            </a:r>
            <a:endParaRPr lang="en-US" sz="5080" dirty="0">
              <a:solidFill>
                <a:srgbClr val="22036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0905" y="2239968"/>
            <a:ext cx="6930478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কতগুলো বল আছে?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50" y="4411801"/>
            <a:ext cx="1827070" cy="68128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53876" y="1252467"/>
            <a:ext cx="1206411" cy="119199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7815" y="2029338"/>
            <a:ext cx="6930478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কয়টা বল আছে?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15174" y="1706138"/>
            <a:ext cx="1275477" cy="12602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34" y="4522642"/>
            <a:ext cx="1827070" cy="6812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20905" y="2035457"/>
            <a:ext cx="6930478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কয়টা বল আছে?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5317" y="2479923"/>
            <a:ext cx="1275477" cy="12602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15" y="4514622"/>
            <a:ext cx="1827070" cy="68128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49934" y="2136506"/>
            <a:ext cx="6930478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কয়টা বল আছে?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02682" y="2734247"/>
            <a:ext cx="1275477" cy="126023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97" y="4514622"/>
            <a:ext cx="1827070" cy="68128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14632" y="1930366"/>
            <a:ext cx="6930478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কয়টা বল আছে?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1623829" y="3775598"/>
          <a:ext cx="1934107" cy="255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5" imgW="414360" imgH="548280" progId="">
                  <p:embed/>
                </p:oleObj>
              </mc:Choice>
              <mc:Fallback>
                <p:oleObj r:id="rId5" imgW="414360" imgH="548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3829" y="3775598"/>
                        <a:ext cx="1934107" cy="2556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ular Callout 23"/>
          <p:cNvSpPr/>
          <p:nvPr/>
        </p:nvSpPr>
        <p:spPr>
          <a:xfrm>
            <a:off x="4117281" y="3368680"/>
            <a:ext cx="2266755" cy="1775458"/>
          </a:xfrm>
          <a:prstGeom prst="wedgeRoundRectCallout">
            <a:avLst>
              <a:gd name="adj1" fmla="val -83177"/>
              <a:gd name="adj2" fmla="val 3413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128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en-US" sz="8128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endParaRPr lang="en-US" sz="8128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2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4" grpId="0"/>
      <p:bldP spid="14" grpId="1"/>
      <p:bldP spid="15" grpId="0" animBg="1"/>
      <p:bldP spid="15" grpId="1" animBg="1"/>
      <p:bldP spid="18" grpId="0"/>
      <p:bldP spid="18" grpId="1"/>
      <p:bldP spid="19" grpId="0" animBg="1"/>
      <p:bldP spid="19" grpId="1" animBg="1"/>
      <p:bldP spid="21" grpId="0"/>
      <p:bldP spid="21" grpId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3396" y="1277382"/>
            <a:ext cx="8469749" cy="87408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en-US" sz="50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তা তোমরা এবার বুঝতে পেরেছ?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9791216" y="4421951"/>
          <a:ext cx="1465988" cy="191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r:id="rId3" imgW="838080" imgH="1091880" progId="">
                  <p:embed/>
                </p:oleObj>
              </mc:Choice>
              <mc:Fallback>
                <p:oleObj r:id="rId3" imgW="838080" imgH="1091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91216" y="4421951"/>
                        <a:ext cx="1465988" cy="1910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5945367" y="2556645"/>
            <a:ext cx="3715090" cy="2042722"/>
          </a:xfrm>
          <a:prstGeom prst="wedgeEllipseCallout">
            <a:avLst>
              <a:gd name="adj1" fmla="val 56820"/>
              <a:gd name="adj2" fmla="val 7863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725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7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কিছু </a:t>
            </a:r>
          </a:p>
          <a:p>
            <a:pPr algn="ctr"/>
            <a:r>
              <a:rPr lang="bn-IN" sz="37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থাকলেই শূ</a:t>
            </a:r>
            <a:r>
              <a:rPr lang="en-US" sz="372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endParaRPr lang="bn-IN" sz="37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725" dirty="0">
              <a:solidFill>
                <a:srgbClr val="FF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809889" y="3775598"/>
          <a:ext cx="1934107" cy="255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5" imgW="414360" imgH="548280" progId="">
                  <p:embed/>
                </p:oleObj>
              </mc:Choice>
              <mc:Fallback>
                <p:oleObj r:id="rId5" imgW="414360" imgH="548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9889" y="3775598"/>
                        <a:ext cx="1934107" cy="2556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8"/>
          <p:cNvSpPr/>
          <p:nvPr/>
        </p:nvSpPr>
        <p:spPr>
          <a:xfrm>
            <a:off x="3743996" y="2396760"/>
            <a:ext cx="1864876" cy="1378840"/>
          </a:xfrm>
          <a:prstGeom prst="wedgeEllipseCallout">
            <a:avLst>
              <a:gd name="adj1" fmla="val -66888"/>
              <a:gd name="adj2" fmla="val 8193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387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8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 স্যার</a:t>
            </a:r>
          </a:p>
          <a:p>
            <a:pPr algn="ctr"/>
            <a:endParaRPr lang="en-US" sz="3387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5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8645690">
            <a:off x="-1190342" y="546254"/>
            <a:ext cx="4374334" cy="2185067"/>
          </a:xfrm>
          <a:custGeom>
            <a:avLst/>
            <a:gdLst>
              <a:gd name="connsiteX0" fmla="*/ 0 w 5275178"/>
              <a:gd name="connsiteY0" fmla="*/ 2651384 h 2651384"/>
              <a:gd name="connsiteX1" fmla="*/ 2855085 w 5275178"/>
              <a:gd name="connsiteY1" fmla="*/ 0 h 2651384"/>
              <a:gd name="connsiteX2" fmla="*/ 5275178 w 5275178"/>
              <a:gd name="connsiteY2" fmla="*/ 2651384 h 2651384"/>
              <a:gd name="connsiteX3" fmla="*/ 0 w 5275178"/>
              <a:gd name="connsiteY3" fmla="*/ 2651384 h 2651384"/>
              <a:gd name="connsiteX0" fmla="*/ 0 w 5275178"/>
              <a:gd name="connsiteY0" fmla="*/ 2651384 h 2651384"/>
              <a:gd name="connsiteX1" fmla="*/ 2855085 w 5275178"/>
              <a:gd name="connsiteY1" fmla="*/ 0 h 2651384"/>
              <a:gd name="connsiteX2" fmla="*/ 5275178 w 5275178"/>
              <a:gd name="connsiteY2" fmla="*/ 2651384 h 2651384"/>
              <a:gd name="connsiteX3" fmla="*/ 0 w 5275178"/>
              <a:gd name="connsiteY3" fmla="*/ 2651384 h 2651384"/>
              <a:gd name="connsiteX0" fmla="*/ 0 w 5178156"/>
              <a:gd name="connsiteY0" fmla="*/ 2651384 h 2684716"/>
              <a:gd name="connsiteX1" fmla="*/ 2855085 w 5178156"/>
              <a:gd name="connsiteY1" fmla="*/ 0 h 2684716"/>
              <a:gd name="connsiteX2" fmla="*/ 5178156 w 5178156"/>
              <a:gd name="connsiteY2" fmla="*/ 2684716 h 2684716"/>
              <a:gd name="connsiteX3" fmla="*/ 0 w 5178156"/>
              <a:gd name="connsiteY3" fmla="*/ 2651384 h 2684716"/>
              <a:gd name="connsiteX0" fmla="*/ 0 w 5178156"/>
              <a:gd name="connsiteY0" fmla="*/ 1973537 h 2006869"/>
              <a:gd name="connsiteX1" fmla="*/ 2815655 w 5178156"/>
              <a:gd name="connsiteY1" fmla="*/ 0 h 2006869"/>
              <a:gd name="connsiteX2" fmla="*/ 5178156 w 5178156"/>
              <a:gd name="connsiteY2" fmla="*/ 2006869 h 2006869"/>
              <a:gd name="connsiteX3" fmla="*/ 0 w 5178156"/>
              <a:gd name="connsiteY3" fmla="*/ 1973537 h 2006869"/>
              <a:gd name="connsiteX0" fmla="*/ 0 w 5178156"/>
              <a:gd name="connsiteY0" fmla="*/ 2537544 h 2570876"/>
              <a:gd name="connsiteX1" fmla="*/ 2933095 w 5178156"/>
              <a:gd name="connsiteY1" fmla="*/ 0 h 2570876"/>
              <a:gd name="connsiteX2" fmla="*/ 5178156 w 5178156"/>
              <a:gd name="connsiteY2" fmla="*/ 2570876 h 2570876"/>
              <a:gd name="connsiteX3" fmla="*/ 0 w 5178156"/>
              <a:gd name="connsiteY3" fmla="*/ 2537544 h 2570876"/>
              <a:gd name="connsiteX0" fmla="*/ 0 w 4981920"/>
              <a:gd name="connsiteY0" fmla="*/ 2537544 h 2740032"/>
              <a:gd name="connsiteX1" fmla="*/ 2933095 w 4981920"/>
              <a:gd name="connsiteY1" fmla="*/ 0 h 2740032"/>
              <a:gd name="connsiteX2" fmla="*/ 4981920 w 4981920"/>
              <a:gd name="connsiteY2" fmla="*/ 2740032 h 2740032"/>
              <a:gd name="connsiteX3" fmla="*/ 0 w 4981920"/>
              <a:gd name="connsiteY3" fmla="*/ 2537544 h 2740032"/>
              <a:gd name="connsiteX0" fmla="*/ 0 w 5166613"/>
              <a:gd name="connsiteY0" fmla="*/ 2537544 h 2580826"/>
              <a:gd name="connsiteX1" fmla="*/ 2933095 w 5166613"/>
              <a:gd name="connsiteY1" fmla="*/ 0 h 2580826"/>
              <a:gd name="connsiteX2" fmla="*/ 5166613 w 5166613"/>
              <a:gd name="connsiteY2" fmla="*/ 2580826 h 2580826"/>
              <a:gd name="connsiteX3" fmla="*/ 0 w 5166613"/>
              <a:gd name="connsiteY3" fmla="*/ 2537544 h 258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6613" h="2580826">
                <a:moveTo>
                  <a:pt x="0" y="2537544"/>
                </a:moveTo>
                <a:lnTo>
                  <a:pt x="2933095" y="0"/>
                </a:lnTo>
                <a:lnTo>
                  <a:pt x="5166613" y="2580826"/>
                </a:lnTo>
                <a:lnTo>
                  <a:pt x="0" y="2537544"/>
                </a:lnTo>
                <a:close/>
              </a:path>
            </a:pathLst>
          </a:custGeom>
          <a:solidFill>
            <a:srgbClr val="C4C26E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3" name="Rectangle 2"/>
          <p:cNvSpPr/>
          <p:nvPr/>
        </p:nvSpPr>
        <p:spPr>
          <a:xfrm>
            <a:off x="3399602" y="1115668"/>
            <a:ext cx="8343036" cy="71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6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প্লেটে কয়টা করে মিষ্টি গণনা করি এবং সংখ্যা লিখি</a:t>
            </a:r>
            <a:r>
              <a:rPr lang="en-US" sz="406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779573" y="2978653"/>
          <a:ext cx="2579312" cy="174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r:id="rId3" imgW="3510360" imgH="2376720" progId="">
                  <p:embed/>
                </p:oleObj>
              </mc:Choice>
              <mc:Fallback>
                <p:oleObj r:id="rId3" imgW="3510360" imgH="2376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9573" y="2978653"/>
                        <a:ext cx="2579312" cy="1746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37" y="2901950"/>
            <a:ext cx="1089613" cy="915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61" y="3363965"/>
            <a:ext cx="1089613" cy="915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55" y="3363964"/>
            <a:ext cx="1089613" cy="915578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848150" y="2978653"/>
          <a:ext cx="2579312" cy="174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r:id="rId6" imgW="3510360" imgH="2376720" progId="">
                  <p:embed/>
                </p:oleObj>
              </mc:Choice>
              <mc:Fallback>
                <p:oleObj r:id="rId6" imgW="3510360" imgH="2376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48150" y="2978653"/>
                        <a:ext cx="2579312" cy="1746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10" y="3178862"/>
            <a:ext cx="1089613" cy="915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85" y="3363965"/>
            <a:ext cx="1089613" cy="915578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866398" y="2901950"/>
          <a:ext cx="2579312" cy="174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r:id="rId7" imgW="3510360" imgH="2376720" progId="">
                  <p:embed/>
                </p:oleObj>
              </mc:Choice>
              <mc:Fallback>
                <p:oleObj r:id="rId7" imgW="3510360" imgH="2376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6398" y="2901950"/>
                        <a:ext cx="2579312" cy="1746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lowchart: Alternate Process 15"/>
          <p:cNvSpPr/>
          <p:nvPr/>
        </p:nvSpPr>
        <p:spPr>
          <a:xfrm>
            <a:off x="2368992" y="4677123"/>
            <a:ext cx="1510901" cy="911535"/>
          </a:xfrm>
          <a:prstGeom prst="flowChartAlternateProcess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5400603" y="4677123"/>
            <a:ext cx="1510901" cy="911535"/>
          </a:xfrm>
          <a:prstGeom prst="flowChartAlternateProcess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8382354" y="4677123"/>
            <a:ext cx="1510901" cy="911535"/>
          </a:xfrm>
          <a:prstGeom prst="flowChartAlternateProcess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07424" y="4517607"/>
            <a:ext cx="1189326" cy="1238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45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745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43140" y="4520528"/>
            <a:ext cx="1189326" cy="1238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45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745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8661187">
            <a:off x="444804" y="1421272"/>
            <a:ext cx="2134511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572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US" sz="457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1389" y="4506310"/>
            <a:ext cx="1189326" cy="1238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45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745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6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004953" y="1961233"/>
          <a:ext cx="1548361" cy="180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r:id="rId4" imgW="1828440" imgH="2133000" progId="">
                  <p:embed/>
                </p:oleObj>
              </mc:Choice>
              <mc:Fallback>
                <p:oleObj r:id="rId4" imgW="1828440" imgH="2133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4953" y="1961233"/>
                        <a:ext cx="1548361" cy="1806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869544" y="1954356"/>
          <a:ext cx="2180820" cy="1764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r:id="rId6" imgW="1828440" imgH="1282320" progId="">
                  <p:embed/>
                </p:oleObj>
              </mc:Choice>
              <mc:Fallback>
                <p:oleObj r:id="rId6" imgW="1828440" imgH="1282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9544" y="1954356"/>
                        <a:ext cx="2180820" cy="1764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8627691" y="2839697"/>
          <a:ext cx="1385340" cy="86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r:id="rId8" imgW="1828440" imgH="1142640" progId="">
                  <p:embed/>
                </p:oleObj>
              </mc:Choice>
              <mc:Fallback>
                <p:oleObj r:id="rId8" imgW="1828440" imgH="1142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27691" y="2839697"/>
                        <a:ext cx="1385340" cy="86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520120" y="1989059"/>
          <a:ext cx="1385340" cy="86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r:id="rId10" imgW="1828440" imgH="1142640" progId="">
                  <p:embed/>
                </p:oleObj>
              </mc:Choice>
              <mc:Fallback>
                <p:oleObj r:id="rId10" imgW="1828440" imgH="1142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20120" y="1989059"/>
                        <a:ext cx="1385340" cy="86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69544" y="1954356"/>
            <a:ext cx="2180820" cy="17641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11" name="Rectangle 10"/>
          <p:cNvSpPr/>
          <p:nvPr/>
        </p:nvSpPr>
        <p:spPr>
          <a:xfrm>
            <a:off x="1688723" y="1954356"/>
            <a:ext cx="2180820" cy="17641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12" name="Rectangle 11"/>
          <p:cNvSpPr/>
          <p:nvPr/>
        </p:nvSpPr>
        <p:spPr>
          <a:xfrm>
            <a:off x="6041593" y="1954356"/>
            <a:ext cx="2180820" cy="17641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13" name="Rectangle 12"/>
          <p:cNvSpPr/>
          <p:nvPr/>
        </p:nvSpPr>
        <p:spPr>
          <a:xfrm>
            <a:off x="8231184" y="1954356"/>
            <a:ext cx="2180820" cy="17641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14" name="Rectangle 13"/>
          <p:cNvSpPr/>
          <p:nvPr/>
        </p:nvSpPr>
        <p:spPr>
          <a:xfrm>
            <a:off x="4131994" y="910229"/>
            <a:ext cx="5400048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 টেনে মিল কর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1175" y="4946845"/>
            <a:ext cx="1655919" cy="8740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31995" y="4946845"/>
            <a:ext cx="1655919" cy="8740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4044" y="4946845"/>
            <a:ext cx="1655919" cy="8740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4831" y="4946845"/>
            <a:ext cx="1655919" cy="8740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30042" y="836656"/>
            <a:ext cx="1777051" cy="8740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508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08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779132" y="3295028"/>
            <a:ext cx="1940547" cy="178986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23149" y="3313463"/>
            <a:ext cx="1940547" cy="178986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58429" y="3368759"/>
            <a:ext cx="1709341" cy="1695767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232696" y="3313461"/>
            <a:ext cx="1721454" cy="1806362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93" y="663048"/>
            <a:ext cx="2395769" cy="22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52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337"/>
            <a:ext cx="12192000" cy="60953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26591" y="2559411"/>
            <a:ext cx="8502102" cy="134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128" dirty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128" dirty="0">
              <a:solidFill>
                <a:srgbClr val="FF0000"/>
              </a:solidFill>
              <a:effectLst>
                <a:reflection blurRad="6350" stA="50000" endA="300" endPos="5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7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5">
            <a:extLst>
              <a:ext uri="{FF2B5EF4-FFF2-40B4-BE49-F238E27FC236}">
                <a16:creationId xmlns="" xmlns:a16="http://schemas.microsoft.com/office/drawing/2014/main" id="{ADD3E425-AB92-4E65-9A97-4D960442496F}"/>
              </a:ext>
            </a:extLst>
          </p:cNvPr>
          <p:cNvSpPr/>
          <p:nvPr/>
        </p:nvSpPr>
        <p:spPr>
          <a:xfrm>
            <a:off x="2219447" y="277323"/>
            <a:ext cx="3725744" cy="1736312"/>
          </a:xfrm>
          <a:prstGeom prst="wedgeEllipseCallout">
            <a:avLst>
              <a:gd name="adj1" fmla="val 114731"/>
              <a:gd name="adj2" fmla="val 9216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387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725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725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25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3725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387" dirty="0">
              <a:solidFill>
                <a:schemeClr val="bg1"/>
              </a:solidFill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1673536" y="3666120"/>
            <a:ext cx="5739424" cy="216281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9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</a:t>
            </a:r>
            <a:r>
              <a:rPr lang="en-US" sz="270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9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270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70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70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709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ফজু</a:t>
            </a:r>
            <a:r>
              <a:rPr lang="en-US" sz="270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9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70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9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কান্দি</a:t>
            </a:r>
            <a:r>
              <a:rPr lang="en-US" sz="270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70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IN" sz="270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</a:t>
            </a:r>
            <a:r>
              <a:rPr lang="bn-IN" sz="270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709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2"/>
              </a:rPr>
              <a:t>nargisat1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2"/>
              </a:rPr>
              <a:t>981@gmail.com</a:t>
            </a:r>
            <a:r>
              <a:rPr lang="en-US" sz="270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76" y="502511"/>
            <a:ext cx="3235694" cy="45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9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72143" y="2628891"/>
            <a:ext cx="7047713" cy="2856460"/>
          </a:xfrm>
          <a:prstGeom prst="rect">
            <a:avLst/>
          </a:prstGeom>
        </p:spPr>
        <p:txBody>
          <a:bodyPr vert="horz" lIns="77418" tIns="38709" rIns="77418" bIns="3870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338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IN" sz="338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endParaRPr lang="en-US" sz="338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38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5">
            <a:extLst>
              <a:ext uri="{FF2B5EF4-FFF2-40B4-BE49-F238E27FC236}">
                <a16:creationId xmlns="" xmlns:a16="http://schemas.microsoft.com/office/drawing/2014/main" id="{ADD3E425-AB92-4E65-9A97-4D960442496F}"/>
              </a:ext>
            </a:extLst>
          </p:cNvPr>
          <p:cNvSpPr/>
          <p:nvPr/>
        </p:nvSpPr>
        <p:spPr>
          <a:xfrm>
            <a:off x="4233127" y="685040"/>
            <a:ext cx="3725744" cy="1736312"/>
          </a:xfrm>
          <a:prstGeom prst="wedgeEllipseCallout">
            <a:avLst>
              <a:gd name="adj1" fmla="val 84902"/>
              <a:gd name="adj2" fmla="val 4922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387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725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725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25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3725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387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A286553-0EFE-4715-A0EC-6B272EF9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770" y="1167593"/>
            <a:ext cx="1941326" cy="25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29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0" y="381336"/>
          <a:ext cx="12192000" cy="6095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6399720" imgH="3580920" progId="">
                  <p:embed/>
                </p:oleObj>
              </mc:Choice>
              <mc:Fallback>
                <p:oleObj r:id="rId3" imgW="6399720" imgH="3580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81336"/>
                        <a:ext cx="12192000" cy="6095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0285">
            <a:off x="3746437" y="2264435"/>
            <a:ext cx="1282883" cy="1382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2092" flipH="1" flipV="1">
            <a:off x="5548589" y="1933938"/>
            <a:ext cx="1435525" cy="1546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93752">
            <a:off x="4880619" y="3262258"/>
            <a:ext cx="1138285" cy="122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3643">
            <a:off x="4370471" y="846175"/>
            <a:ext cx="1675746" cy="1805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3449">
            <a:off x="3926190" y="4111077"/>
            <a:ext cx="923375" cy="9950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49275" y="886176"/>
            <a:ext cx="4995229" cy="61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387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 ডালে কয়টা পাতা আছে?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8604" y="3210698"/>
            <a:ext cx="4189225" cy="71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64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পাতা আছে?</a:t>
            </a:r>
          </a:p>
        </p:txBody>
      </p:sp>
      <p:sp>
        <p:nvSpPr>
          <p:cNvPr id="11" name="Oval 10"/>
          <p:cNvSpPr/>
          <p:nvPr/>
        </p:nvSpPr>
        <p:spPr>
          <a:xfrm>
            <a:off x="7887949" y="1583928"/>
            <a:ext cx="1730545" cy="15644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45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745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75783" y="2506495"/>
            <a:ext cx="1730545" cy="15644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45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745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9530" y="2748192"/>
            <a:ext cx="4189225" cy="71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64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পাতা আছে?</a:t>
            </a:r>
          </a:p>
        </p:txBody>
      </p:sp>
      <p:sp>
        <p:nvSpPr>
          <p:cNvPr id="14" name="Oval 13"/>
          <p:cNvSpPr/>
          <p:nvPr/>
        </p:nvSpPr>
        <p:spPr>
          <a:xfrm>
            <a:off x="9108211" y="1770591"/>
            <a:ext cx="1730545" cy="15644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45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745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3466" y="2900111"/>
            <a:ext cx="4189225" cy="71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64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পাতা আছে?</a:t>
            </a:r>
          </a:p>
        </p:txBody>
      </p:sp>
      <p:sp>
        <p:nvSpPr>
          <p:cNvPr id="16" name="Oval 15"/>
          <p:cNvSpPr/>
          <p:nvPr/>
        </p:nvSpPr>
        <p:spPr>
          <a:xfrm>
            <a:off x="8697096" y="2347806"/>
            <a:ext cx="1730545" cy="15644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45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745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67416" y="2533097"/>
            <a:ext cx="4189225" cy="71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64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পাতা আছে?</a:t>
            </a:r>
          </a:p>
        </p:txBody>
      </p:sp>
      <p:sp>
        <p:nvSpPr>
          <p:cNvPr id="18" name="Oval 17"/>
          <p:cNvSpPr/>
          <p:nvPr/>
        </p:nvSpPr>
        <p:spPr>
          <a:xfrm>
            <a:off x="8066567" y="1925144"/>
            <a:ext cx="1730545" cy="15644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128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8128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15529" y="3917007"/>
            <a:ext cx="4617381" cy="18121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IN" sz="5588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দেখ তো, গাছে কয়টা পাতা আছে?</a:t>
            </a:r>
          </a:p>
        </p:txBody>
      </p:sp>
      <p:sp>
        <p:nvSpPr>
          <p:cNvPr id="20" name="Oval 19"/>
          <p:cNvSpPr/>
          <p:nvPr/>
        </p:nvSpPr>
        <p:spPr>
          <a:xfrm>
            <a:off x="7969491" y="2059198"/>
            <a:ext cx="1730545" cy="15644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314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314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0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1.25E-6 7.40741E-7 C 0.00612 0.00671 0.01276 0.01412 0.01927 0.02106 C 0.0211 0.02315 0.02305 0.02315 0.02474 0.02477 C 0.02891 0.02917 0.03281 0.03495 0.03724 0.03935 C 0.03998 0.04213 0.0431 0.04352 0.04596 0.04653 C 0.04805 0.04861 0.04948 0.05185 0.0513 0.0537 C 0.05807 0.06065 0.06068 0.06134 0.06745 0.06458 C 0.06862 0.06667 0.07695 0.07477 0.07461 0.0831 C 0.07214 0.0912 0.05729 0.11898 0.0513 0.12292 L 0.04596 0.12662 C 0.04375 0.13009 0.04128 0.1338 0.0388 0.1375 C 0.03724 0.13981 0.03503 0.1419 0.03373 0.14468 C 0.03203 0.14792 0.03112 0.15208 0.03008 0.15555 C 0.04596 0.18796 0.02695 0.15393 0.04792 0.17731 C 0.04987 0.18009 0.05078 0.18657 0.053 0.18866 C 0.05807 0.19167 0.0638 0.19074 0.06914 0.19167 C 0.07383 0.19583 0.07839 0.2 0.08333 0.20278 C 0.08568 0.20463 0.08815 0.20486 0.0905 0.20648 C 0.11224 0.21968 0.09193 0.2088 0.10833 0.21736 C 0.10938 0.22106 0.11224 0.22407 0.11198 0.22801 C 0.11081 0.23958 0.103 0.24051 0.09948 0.24329 C 0.09779 0.24352 0.0957 0.24444 0.09414 0.24653 C 0.08373 0.25694 0.09414 0.25139 0.08164 0.26111 C 0.07878 0.26343 0.06797 0.26736 0.06563 0.26829 C 0.05117 0.29051 0.06693 0.26991 0.04792 0.28287 C 0.04583 0.28403 0.0444 0.28819 0.04232 0.29005 C 0.04063 0.2919 0.0388 0.29236 0.03724 0.29375 C 0.03542 0.29606 0.03386 0.29907 0.03177 0.30116 C 0.03008 0.30278 0.02787 0.30208 0.0263 0.3044 C 0.02435 0.30741 0.02279 0.31204 0.0211 0.31551 C 0.02279 0.31782 0.02474 0.31991 0.0263 0.32268 C 0.02839 0.32593 0.02956 0.33079 0.03177 0.3338 C 0.03333 0.33611 0.03542 0.33611 0.03724 0.33704 C 0.05365 0.35185 0.03386 0.33843 0.053 0.34838 C 0.05495 0.3493 0.05677 0.35069 0.05846 0.35185 C 0.06185 0.3544 0.06862 0.36088 0.07266 0.36273 C 0.08294 0.36782 0.07956 0.36458 0.0888 0.36991 C 0.09219 0.37222 0.09948 0.37731 0.09948 0.37778 C 0.1013 0.3794 0.10287 0.38264 0.10482 0.38472 C 0.10638 0.38634 0.1086 0.38565 0.11016 0.38843 C 0.11172 0.39097 0.11237 0.3956 0.11393 0.39907 C 0.11016 0.40972 0.1099 0.41204 0.10482 0.42106 C 0.103 0.42407 0.10117 0.42523 0.09948 0.42824 C 0.0957 0.43518 0.09349 0.44653 0.0888 0.44977 C 0.08711 0.45116 0.08516 0.45185 0.08333 0.45347 C 0.08333 0.4537 0.07005 0.47199 0.06745 0.47523 C 0.06563 0.47778 0.06406 0.48125 0.06211 0.48264 L 0.05677 0.48657 C 0.05599 0.48981 0.05365 0.49444 0.05495 0.49699 C 0.05755 0.50255 0.06563 0.50463 0.06563 0.50486 C 0.06797 0.5081 0.07005 0.51227 0.07266 0.51551 C 0.07487 0.51782 0.08333 0.52153 0.08516 0.52292 C 0.0888 0.52477 0.09583 0.53009 0.09583 0.53009 C 0.10195 0.53796 0.09974 0.53403 0.10287 0.54143 " pathEditMode="relative" rAng="0" ptsTypes="AAAAAAAA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1.85185E-6 L -0.00521 0.00023 C -0.00469 0.07662 -0.00469 0.15324 -0.00351 0.22986 C -0.00325 0.23866 -0.0013 0.2456 0.00183 0.25231 C 0.00339 0.25579 0.00547 0.2581 0.00703 0.2618 C 0.00834 0.26481 0.00912 0.26852 0.01055 0.27153 C 0.02071 0.28981 0.01107 0.26366 0.0211 0.2875 C 0.02357 0.29329 0.02683 0.29907 0.02813 0.30671 L 0.03164 0.32569 C 0.03099 0.35139 0.03125 0.37685 0.02982 0.40254 C 0.02956 0.40625 0.02709 0.40833 0.0263 0.41204 C 0.02526 0.41597 0.02552 0.4206 0.02461 0.42477 C 0.0237 0.42824 0.02201 0.43102 0.0211 0.43449 C 0.02018 0.43727 0.02005 0.44074 0.01927 0.44398 C 0.01042 0.47592 0.02149 0.42685 0.01237 0.46643 C 0.01159 0.46921 0.01159 0.47291 0.01055 0.47592 C 0.00912 0.47963 0.00703 0.48241 0.00534 0.48541 C -0.00117 0.52037 0.00912 0.46736 -2.29167E-6 0.50463 C -0.00156 0.51088 -0.00234 0.51759 -0.00351 0.52384 C -0.00403 0.52708 -0.00442 0.53032 -0.00521 0.53356 L -0.00872 0.54629 C -0.01133 0.56991 -0.01276 0.57546 -0.00872 0.60694 C -0.00807 0.61111 -0.00508 0.61273 -0.00351 0.61643 C -0.00208 0.61944 -0.00143 0.62315 -2.29167E-6 0.62616 C 0.00156 0.6287 0.00365 0.62986 0.00534 0.63241 C 0.01875 0.65278 0.00274 0.63241 0.01589 0.64838 C 0.02826 0.68264 0.00886 0.63055 0.02461 0.66759 C 0.02709 0.67361 0.03034 0.6794 0.03164 0.6868 C 0.03399 0.69977 0.03229 0.69352 0.03685 0.70602 C 0.0375 0.71018 0.03763 0.71458 0.03867 0.71875 C 0.03933 0.72222 0.04193 0.7243 0.04219 0.72824 C 0.04258 0.75278 0.04128 0.77731 0.04037 0.80185 C 0.03959 0.81736 0.03841 0.81157 0.03516 0.8243 C 0.03425 0.82708 0.03412 0.83055 0.03334 0.83379 C 0.03229 0.83704 0.03073 0.83981 0.02982 0.84329 C 0.02904 0.84629 0.02878 0.84977 0.02813 0.85301 C 0.02435 0.86643 0.02474 0.85926 0.01927 0.87222 C 0.01667 0.87801 0.01472 0.88495 0.01237 0.8912 C 0.0112 0.89444 0.01029 0.89791 0.00886 0.90092 C 0.00703 0.90416 0.00521 0.90671 0.00352 0.91041 C -0.01028 0.94051 0.00886 0.90069 -0.00169 0.92963 C -0.00312 0.93333 -0.00521 0.93611 -0.0069 0.93912 C -0.00885 0.94907 -0.01067 0.96157 -0.01575 0.96805 L -0.02096 0.9743 C -0.02656 0.98912 -0.02448 0.97986 -0.02448 1.00324 " pathEditMode="relative" rAng="0" ptsTypes="AAAAAAAAAAAAAAAAAAAAAAAAAAAAAAAAAAAAAAAAAAAAA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5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7.40741E-7 L -0.00456 7.40741E-7 C -0.00222 0.04167 -0.00482 0.00463 -0.00235 0.02847 C -0.0017 0.03403 -0.00157 0.04259 4.79167E-6 0.04838 C 0.00065 0.05069 0.00169 0.05255 0.00234 0.05509 C 0.00286 0.05694 0.00286 0.05949 0.00351 0.06157 C 0.00481 0.0662 0.00716 0.06968 0.00807 0.07477 L 0.01263 0.10139 L 0.0138 0.10787 L 0.01497 0.11458 C 0.01458 0.12477 0.01471 0.13518 0.0138 0.14537 C 0.01315 0.15231 0.01015 0.15208 0.00807 0.15648 C 0.00664 0.15903 0.00585 0.16227 0.00468 0.16528 C 0.00351 0.16736 0.00234 0.16968 0.00117 0.17176 C -0.00105 0.18426 0.00169 0.17384 -0.00339 0.18055 C -0.00482 0.18241 -0.0056 0.18518 -0.00691 0.18727 C -0.00808 0.18889 -0.00925 0.19028 -0.01029 0.19167 C -0.01693 0.21065 -0.00912 0.18657 -0.01381 0.20486 C -0.01836 0.22199 -0.01433 0.20139 -0.01719 0.21805 C -0.01706 0.22546 -0.01719 0.24653 -0.01498 0.25787 C -0.01433 0.26065 -0.01355 0.26366 -0.01263 0.26667 C -0.01198 0.26875 -0.01094 0.2706 -0.01029 0.27315 C -0.00404 0.30231 -0.01029 0.28426 -0.00339 0.30185 C -0.003 0.30417 -0.00287 0.30625 -0.00235 0.30856 C -0.0017 0.31065 -0.00053 0.3125 4.79167E-6 0.31505 C 0.00442 0.33495 -0.00235 0.31389 0.00351 0.33055 C 0.0052 0.34444 0.00364 0.3368 0.00924 0.35255 L 0.0138 0.36574 C 0.01458 0.36805 0.0151 0.37037 0.01614 0.37245 L 0.01953 0.37917 C 0.02044 0.38449 0.0207 0.38796 0.02304 0.39236 C 0.02395 0.39421 0.02656 0.39676 0.02656 0.39699 " pathEditMode="relative" rAng="0" ptsTypes="AAAAAAAAAAAAAAAAAAAAAAAAAAAAAAAA">
                                      <p:cBhvr>
                                        <p:cTn id="7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3.125E-6 -2.96296E-6 C 0.00364 0.01482 0.00664 0.03009 0.01094 0.04445 C 0.01289 0.05139 0.0164 0.05695 0.01875 0.06389 C 0.01953 0.0662 0.01953 0.06945 0.02031 0.07222 C 0.02591 0.09445 0.02461 0.09005 0.03125 0.10556 C 0.03177 0.10833 0.03203 0.11111 0.03281 0.11389 C 0.03359 0.11667 0.0358 0.11875 0.03594 0.12222 C 0.03633 0.14445 0.03567 0.16667 0.03437 0.18889 C 0.03411 0.19213 0.03203 0.19421 0.03125 0.19722 C 0.03047 0.19977 0.03034 0.20278 0.02969 0.20556 C 0.02877 0.20833 0.02734 0.21088 0.02656 0.21389 C 0.02578 0.21644 0.02565 0.21945 0.025 0.22222 C 0.02304 0.22963 0.02018 0.23658 0.01875 0.24445 C 0.01692 0.2537 0.01692 0.25324 0.01562 0.26389 C 0.01224 0.29051 0.01588 0.26412 0.0125 0.29445 C 0.01198 0.29815 0.01146 0.30185 0.01094 0.30556 C 0.01146 0.32037 0.01159 0.33519 0.0125 0.35 C 0.01263 0.35463 0.01302 0.35926 0.01406 0.36389 C 0.01471 0.3669 0.01627 0.36921 0.01719 0.37222 C 0.0207 0.38357 0.02278 0.39607 0.02812 0.40556 C 0.02942 0.40787 0.03125 0.40926 0.03281 0.41111 C 0.03385 0.41574 0.03437 0.4206 0.03594 0.425 C 0.03698 0.42824 0.03919 0.43009 0.04062 0.43333 C 0.0444 0.44144 0.04817 0.44954 0.05156 0.45833 C 0.0526 0.46111 0.05377 0.46366 0.05469 0.46667 C 0.05534 0.46921 0.05521 0.47245 0.05625 0.475 C 0.06341 0.49421 0.06562 0.49722 0.07344 0.51111 C 0.075 0.51759 0.07695 0.52361 0.07812 0.53056 C 0.07903 0.53588 0.07864 0.54167 0.07969 0.54722 C 0.08021 0.55023 0.0819 0.55255 0.08281 0.55556 C 0.08346 0.5581 0.08385 0.56111 0.08437 0.56389 C 0.08385 0.59074 0.08372 0.61759 0.08281 0.64445 C 0.08229 0.65671 0.08034 0.65625 0.07656 0.66667 C 0.07487 0.67107 0.0733 0.6757 0.07187 0.68056 C 0.06966 0.68773 0.06836 0.69607 0.06562 0.70278 L 0.06094 0.71389 C 0.06041 0.71759 0.06015 0.7213 0.05937 0.725 C 0.05729 0.73287 0.05 0.75347 0.04687 0.76111 C 0.0444 0.76667 0.04127 0.77176 0.03906 0.77778 C 0.03763 0.78102 0.03737 0.78565 0.03594 0.78889 C 0.03216 0.79676 0.02669 0.80232 0.02344 0.81111 C 0.01901 0.82269 0.01797 0.82616 0.01094 0.83889 C 0.00846 0.84306 0.00547 0.8456 0.00312 0.85 C 0.00169 0.85232 0.00104 0.85556 3.125E-6 0.85833 C -0.00482 0.87014 -0.00469 0.86736 -0.00781 0.88056 C -0.00847 0.8831 -0.00847 0.88634 -0.00938 0.88889 C -0.01068 0.89213 -0.0125 0.89445 -0.01406 0.89722 C -0.01459 0.90556 -0.01563 0.91366 -0.01563 0.92222 C -0.01563 0.93426 -0.01406 0.95833 -0.01406 0.95833 " pathEditMode="relative" ptsTypes="AAAAAAAAAAAAAAAAAAAAAAAAAAAAAAAAAAAAAAAAAAAAAAAAAA">
                                      <p:cBhvr>
                                        <p:cTn id="9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1.48148E-6 L 0.0039 1.48148E-6 C 0.00351 0.05579 0.00338 0.1118 0.00247 0.16759 C 0.00221 0.18171 0.00065 0.1912 -0.0004 0.20417 C -0.00248 0.22754 0.00039 0.21805 -0.00482 0.23102 C -0.00521 0.23588 -0.0056 0.24097 -0.00625 0.2456 C -0.00665 0.24815 -0.0073 0.25046 -0.00769 0.25278 C -0.00834 0.25694 -0.0086 0.26088 -0.00912 0.26504 C -0.0086 0.27315 -0.0086 0.28148 -0.00769 0.28935 C -0.00717 0.2956 -0.00547 0.29907 -0.00326 0.30393 C -0.00053 0.31065 0.00169 0.31597 0.00546 0.32106 C 0.00677 0.32315 0.00833 0.3243 0.00976 0.32592 C 0.01289 0.33379 0.01341 0.33634 0.01848 0.34305 C 0.02122 0.34653 0.02434 0.34954 0.02721 0.35278 C 0.02864 0.3544 0.03033 0.35555 0.03164 0.35764 C 0.03502 0.36319 0.03906 0.36805 0.04179 0.37454 C 0.0457 0.38426 0.04322 0.38032 0.04908 0.3868 C 0.05559 0.40856 0.05351 0.39954 0.05638 0.41366 C 0.05833 0.43819 0.05924 0.43981 0.05638 0.47199 C 0.05612 0.475 0.05442 0.47708 0.05338 0.47917 C 0.05195 0.48264 0.05026 0.48565 0.04908 0.48912 C 0.04427 0.50185 0.04895 0.49722 0.04179 0.50116 C 0.03125 0.52778 0.047 0.49028 0.0345 0.51342 C 0.03125 0.51944 0.02916 0.52708 0.02578 0.53287 L 0.01562 0.54977 L 0.00976 0.55972 C 0.00729 0.57176 0.00976 0.56296 0.0039 0.5743 C -0.0017 0.58495 -0.003 0.58912 -0.00769 0.60092 C -0.01159 0.61042 -0.01016 0.60555 -0.01198 0.61551 C -0.01159 0.62361 -0.01198 0.63217 -0.01055 0.64004 C -0.01003 0.64398 -0.00769 0.64653 -0.00625 0.64977 C -0.00521 0.65208 -0.00443 0.65486 -0.00326 0.65694 C -0.00053 0.66366 0.0026 0.66967 0.00546 0.67639 C 0.00963 0.68727 0.00729 0.68148 0.01263 0.69352 C 0.01432 0.70162 0.0125 0.70092 0.01562 0.70092 " pathEditMode="relative" rAng="0" ptsTypes="AAAAAAAAAAAAAAAAAAAAAAAAAAAAAAAAAAA">
                                      <p:cBhvr>
                                        <p:cTn id="1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3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0358" y="525823"/>
          <a:ext cx="10374741" cy="5806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3" imgW="6399720" imgH="3580920" progId="">
                  <p:embed/>
                </p:oleObj>
              </mc:Choice>
              <mc:Fallback>
                <p:oleObj r:id="rId3" imgW="6399720" imgH="3580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0358" y="525823"/>
                        <a:ext cx="10374741" cy="5806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791216" y="4421951"/>
          <a:ext cx="1465988" cy="191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r:id="rId5" imgW="838080" imgH="1091880" progId="">
                  <p:embed/>
                </p:oleObj>
              </mc:Choice>
              <mc:Fallback>
                <p:oleObj r:id="rId5" imgW="838080" imgH="1091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91216" y="4421951"/>
                        <a:ext cx="1465988" cy="1910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Callout 5"/>
          <p:cNvSpPr/>
          <p:nvPr/>
        </p:nvSpPr>
        <p:spPr>
          <a:xfrm>
            <a:off x="6418575" y="1267747"/>
            <a:ext cx="3725744" cy="1736312"/>
          </a:xfrm>
          <a:prstGeom prst="wedgeEllipseCallout">
            <a:avLst>
              <a:gd name="adj1" fmla="val 44684"/>
              <a:gd name="adj2" fmla="val 12977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387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87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 কোন পাতা নাই। স্যার।</a:t>
            </a:r>
          </a:p>
          <a:p>
            <a:pPr algn="ctr"/>
            <a:endParaRPr lang="en-US" sz="3387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910358" y="3775598"/>
          <a:ext cx="1934107" cy="255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r:id="rId7" imgW="414360" imgH="548280" progId="">
                  <p:embed/>
                </p:oleObj>
              </mc:Choice>
              <mc:Fallback>
                <p:oleObj r:id="rId7" imgW="414360" imgH="548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0358" y="3775598"/>
                        <a:ext cx="1934107" cy="2556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015390" y="4687043"/>
            <a:ext cx="3790259" cy="1451589"/>
            <a:chOff x="3638550" y="4914900"/>
            <a:chExt cx="4476750" cy="1714500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3638550" y="4914900"/>
              <a:ext cx="4476750" cy="1714500"/>
            </a:xfrm>
            <a:prstGeom prst="wedgeRoundRectCallout">
              <a:avLst>
                <a:gd name="adj1" fmla="val -88152"/>
                <a:gd name="adj2" fmla="val -27803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08388" y="5124093"/>
              <a:ext cx="3179308" cy="1217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6096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শূন্য স্যার</a:t>
              </a:r>
              <a:r>
                <a:rPr lang="en-US" sz="6096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6096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241176" y="3628770"/>
            <a:ext cx="5608227" cy="134318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64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হ্যা। ইমা ঠিক বলেছে। গাছের ডাল পাতা শূ</a:t>
            </a:r>
            <a:r>
              <a:rPr lang="en-US" sz="4064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4064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237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355" y="1300002"/>
            <a:ext cx="4580568" cy="95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5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পড়ব..</a:t>
            </a:r>
            <a:endParaRPr lang="en-US" sz="558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6042" y="2850457"/>
            <a:ext cx="4290251" cy="1786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 (০)</a:t>
            </a:r>
            <a:endParaRPr lang="en-US" sz="1100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6293" y="687641"/>
            <a:ext cx="3177366" cy="217726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38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</a:t>
            </a:r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8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শূ</a:t>
            </a:r>
            <a:r>
              <a:rPr lang="en-US" sz="338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endParaRPr lang="bn-IN" sz="338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  <a:r>
              <a:rPr lang="en-US" sz="338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02" y="3283906"/>
            <a:ext cx="2127440" cy="30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96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-0.00718 L -0.00768 -0.00694 C -0.00143 -0.00625 0.00521 -0.0088 0.01107 -0.0044 C 0.01445 -0.00162 0.01523 0.00671 0.01732 0.01227 C 0.02135 0.02315 0.01979 0.01759 0.02201 0.02894 C 0.02096 0.03634 0.02096 0.04468 0.01888 0.05116 C 0.01797 0.05394 0.01562 0.05509 0.01419 0.05394 C 0.01237 0.05278 0.01211 0.04838 0.01107 0.0456 C 0.01133 0.03981 0.00872 0.01412 0.01732 0.01227 C 0.02044 0.01181 0.02357 0.01412 0.02669 0.01505 C 0.03112 0.03125 0.03281 0.03218 0.02826 0.05671 C 0.02773 0.05949 0.02513 0.05856 0.02357 0.05949 C 0.02201 0.05486 0.01914 0.05116 0.01888 0.0456 C 0.01849 0.04097 0.0168 0.00787 0.02357 -0.00162 C 0.02474 -0.00324 0.02669 -0.00347 0.02826 -0.0044 C 0.03346 -0.00347 0.0388 -0.0044 0.04388 -0.00162 C 0.04557 -0.00046 0.04622 0.0037 0.04701 0.00671 C 0.05091 0.02292 0.04987 0.02801 0.05326 0.0456 L 0.05482 0.05394 C 0.05586 0.04745 0.05742 0.0412 0.05794 0.03449 C 0.06341 -0.04352 0.05638 0.00926 0.06107 -0.02384 C 0.06159 0.00856 0.0612 0.0412 0.06263 0.07338 C 0.06276 0.07755 0.06523 0.08056 0.06576 0.08449 C 0.0668 0.09468 0.0668 0.10486 0.06732 0.11505 L 0.05951 0.11782 C 0.0543 0.11968 0.0474 0.1213 0.04232 0.12338 C 0.04062 0.12431 0.03919 0.12523 0.03763 0.12616 C 0.03659 0.12894 0.03451 0.13125 0.03451 0.13449 C 0.03451 0.13796 0.03659 0.14005 0.03763 0.14282 C 0.04596 0.16921 0.03503 0.14028 0.04544 0.16227 C 0.04987 0.17199 0.04661 0.17037 0.05326 0.17616 C 0.06615 0.18773 0.04909 0.16875 0.06263 0.18449 C 0.07096 0.18356 0.0806 0.18981 0.08763 0.18171 C 0.09193 0.17685 0.08633 0.16204 0.08919 0.15394 C 0.09036 0.15046 0.09349 0.15718 0.09544 0.15949 C 0.11419 0.18264 0.1026 0.17593 0.11576 0.18171 C 0.11914 0.18796 0.1207 0.1919 0.12513 0.1956 C 0.12656 0.19699 0.12826 0.19745 0.12982 0.19861 C 0.12773 0.1956 0.12539 0.19352 0.12357 0.19005 C 0.12018 0.18426 0.12031 0.18079 0.11888 0.17338 C 0.11693 0.16481 0.1151 0.15648 0.11263 0.14838 C 0.11159 0.1456 0.11029 0.14306 0.10951 0.14005 C 0.10872 0.1375 0.10885 0.13426 0.10794 0.13171 C 0.09792 0.10532 0.10768 0.14005 0.10013 0.11505 C 0.09779 0.10787 0.09531 0.10069 0.09388 0.09282 C 0.09154 0.08079 0.09297 0.08727 0.08919 0.07338 C 0.08763 0.07431 0.08594 0.07731 0.08451 0.07616 C 0.08216 0.07454 0.08047 0.06319 0.07982 0.05949 C 0.08034 0.05579 0.0793 0.04954 0.08138 0.04838 C 0.09388 0.04236 0.09948 0.05278 0.10638 0.06782 C 0.1099 0.07569 0.11576 0.09282 0.11576 0.09306 C 0.1168 0.09931 0.11745 0.10602 0.11888 0.11227 C 0.11953 0.11551 0.12201 0.12407 0.12201 0.1206 C 0.12201 0.11574 0.11992 0.11134 0.11888 0.10671 C 0.11836 0.08819 0.11784 0.06968 0.11732 0.05116 C 0.11576 0.00069 0.11706 0.01875 0.11419 -0.01273 C 0.05742 -0.00394 0.06615 -0.00764 0.14076 -0.0044 C 0.13685 0.00949 0.13372 0.01551 0.13919 0.03449 C 0.14036 0.03912 0.1444 0.03819 0.14701 0.04005 C 0.14805 0.04282 0.14883 0.04583 0.15013 0.04838 C 0.15951 0.06852 0.15807 0.04653 0.15169 0.09838 C 0.15091 0.1044 0.14115 0.11991 0.14076 0.1206 C 0.1388 0.12384 0.13672 0.12685 0.13451 0.12894 C 0.13307 0.13056 0.12812 0.13171 0.12982 0.13171 C 0.1319 0.13171 0.13398 0.12986 0.13607 0.12894 C 0.14492 0.1081 0.13724 0.12315 0.15638 0.10116 C 0.16263 0.09398 0.18581 0.06273 0.18763 0.05949 L 0.20013 0.03727 C 0.20169 0.03449 0.20339 0.03218 0.20482 0.02894 C 0.2069 0.02431 0.20859 0.01944 0.21107 0.01505 C 0.21237 0.01273 0.21432 0.01181 0.21576 0.00949 C 0.21953 0.00347 0.22253 -0.0044 0.22669 -0.00995 C 0.23437 -0.02014 0.23073 -0.01551 0.23763 -0.02384 C 0.23867 -0.02662 0.24206 -0.02963 0.24076 -0.03218 C 0.23919 -0.03472 0.23646 -0.03079 0.23451 -0.0294 C 0.23164 -0.02708 0.22917 -0.02384 0.22669 -0.02106 C 0.22448 -0.01829 0.22227 -0.01597 0.22044 -0.01273 C 0.21901 -0.01019 0.21836 -0.00694 0.21732 -0.0044 C 0.21523 0.00046 0.21315 0.00486 0.21107 0.00949 L 0.20794 0.02616 L 0.20638 0.03449 C 0.2069 0.05486 0.20651 0.07546 0.20794 0.0956 C 0.20807 0.09907 0.20964 0.10185 0.21107 0.10394 C 0.22786 0.13032 0.21419 0.10718 0.22513 0.11782 C 0.22839 0.1213 0.23802 0.13125 0.23451 0.12894 C 0.23294 0.12801 0.23138 0.12662 0.22982 0.12616 C 0.22409 0.12477 0.21836 0.12431 0.21263 0.12338 C 0.21549 0.08657 0.21146 0.11968 0.21888 0.09005 C 0.21966 0.08657 0.21914 0.08218 0.22044 0.07894 C 0.22187 0.07523 0.22474 0.07384 0.22669 0.0706 C 0.22943 0.06644 0.23164 0.06111 0.23451 0.05671 C 0.23698 0.05278 0.23971 0.04954 0.24232 0.0456 C 0.25378 0.02778 0.23867 0.04722 0.25482 0.02894 C 0.25794 0.02546 0.26771 0.0162 0.26419 0.01782 L 0.25326 0.02338 C 0.25169 0.02616 0.25026 0.0294 0.24857 0.03171 C 0.24701 0.03403 0.24505 0.03472 0.24388 0.03727 C 0.24297 0.03912 0.24076 0.05602 0.24076 0.05671 C 0.24128 0.06412 0.24076 0.07222 0.24232 0.07894 C 0.24297 0.08218 0.24505 0.08449 0.24701 0.08449 L 0.27669 0.08171 C 0.27826 0.08079 0.28008 0.08102 0.28138 0.07894 C 0.28568 0.07269 0.28607 0.06782 0.28763 0.05949 C 0.28659 0.05208 0.28802 0.04167 0.28451 0.03727 C 0.27826 0.02986 0.26263 0.02894 0.26263 0.02917 C 0.26003 0.02986 0.25208 0.03171 0.25482 0.03171 C 0.25846 0.03171 0.26211 0.03009 0.26576 0.02894 C 0.26875 0.02824 0.27773 0.02593 0.28138 0.02338 C 0.28346 0.02199 0.28542 0.01944 0.28763 0.01782 C 0.30456 0.00648 0.28268 0.025 0.30013 0.00949 C 0.30065 0.00671 0.30169 0.00417 0.30169 0.00116 C 0.30169 -0.00532 0.29844 -0.01227 0.30013 -0.01829 C 0.30104 -0.02176 0.30326 -0.01273 0.30482 -0.00995 C 0.30651 -0.00625 0.30794 -0.00255 0.30951 0.00116 C 0.31354 0.01157 0.31615 0.01806 0.31888 0.02894 C 0.3194 0.03171 0.31992 0.03449 0.32044 0.03727 C 0.32148 0.04468 0.32357 0.05949 0.32357 0.05972 C 0.32305 0.06875 0.32305 0.07824 0.32201 0.08727 C 0.32044 0.09931 0.31797 0.09815 0.31419 0.10671 C 0.31185 0.11204 0.31107 0.11968 0.30794 0.12338 C 0.30195 0.13056 0.30456 0.12662 0.30013 0.13449 " pathEditMode="relative" rAng="0" ptsTypes="AAAAAAAAAAAAAAAAAAAAAAAAAAAAAAAAAAAAAAAAAAAAAAAAAAAAAAAAAAAAAAAAA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1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3658" y="2695663"/>
            <a:ext cx="3406443" cy="665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7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শেষে...</a:t>
            </a:r>
            <a:endParaRPr lang="en-US" sz="37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2964" y="3579165"/>
            <a:ext cx="7432812" cy="11347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3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৪.২.১</a:t>
            </a:r>
            <a:r>
              <a:rPr lang="en-US" sz="33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33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en-US" sz="33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ণ্যে</a:t>
            </a:r>
            <a:r>
              <a:rPr lang="bn-IN" sz="33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দলগত ধারণা বলতে পারবে।</a:t>
            </a:r>
            <a:endParaRPr lang="en-US" sz="338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3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৪.২.২</a:t>
            </a:r>
            <a:r>
              <a:rPr lang="en-US" sz="33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33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 (০) সংখ্যা প্রতীকটি শনাক্ত করতে পারবে।</a:t>
            </a:r>
            <a:endParaRPr lang="en-US" sz="338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5">
            <a:extLst>
              <a:ext uri="{FF2B5EF4-FFF2-40B4-BE49-F238E27FC236}">
                <a16:creationId xmlns="" xmlns:a16="http://schemas.microsoft.com/office/drawing/2014/main" id="{BB84FD33-8BE2-4D27-9E0E-4BECF669E0D5}"/>
              </a:ext>
            </a:extLst>
          </p:cNvPr>
          <p:cNvSpPr/>
          <p:nvPr/>
        </p:nvSpPr>
        <p:spPr>
          <a:xfrm>
            <a:off x="4037133" y="464024"/>
            <a:ext cx="3725744" cy="1008659"/>
          </a:xfrm>
          <a:prstGeom prst="wedgeEllipseCallout">
            <a:avLst>
              <a:gd name="adj1" fmla="val -65533"/>
              <a:gd name="adj2" fmla="val 16903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387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725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3725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38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24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6437" y="2710139"/>
            <a:ext cx="8502102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জান, কীভাবে শূ</a:t>
            </a:r>
            <a:r>
              <a:rPr lang="en-US" sz="50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লিখতে হয়?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728930" y="4531901"/>
          <a:ext cx="1381608" cy="180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3" imgW="838080" imgH="1091880" progId="">
                  <p:embed/>
                </p:oleObj>
              </mc:Choice>
              <mc:Fallback>
                <p:oleObj r:id="rId3" imgW="838080" imgH="1091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8930" y="4531901"/>
                        <a:ext cx="1381608" cy="1800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751953" y="2332102"/>
            <a:ext cx="3725744" cy="1736312"/>
          </a:xfrm>
          <a:prstGeom prst="wedgeEllipseCallout">
            <a:avLst>
              <a:gd name="adj1" fmla="val -45359"/>
              <a:gd name="adj2" fmla="val 9297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50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0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 স্যার!</a:t>
            </a:r>
          </a:p>
          <a:p>
            <a:pPr algn="ctr"/>
            <a:endParaRPr lang="en-US" sz="508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1625" y="2074693"/>
            <a:ext cx="8502102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হ্যা। আমি জানি।</a:t>
            </a:r>
          </a:p>
          <a:p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অনেকেই শূ</a:t>
            </a:r>
            <a:r>
              <a:rPr lang="en-US" sz="50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লিখতে পার।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7072" y="3948092"/>
            <a:ext cx="7921466" cy="7959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sz="457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বোর্ডে শূ</a:t>
            </a:r>
            <a:r>
              <a:rPr lang="en-US" sz="4572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457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লেখার নিয়ম লিখে দিচ্ছি...</a:t>
            </a:r>
          </a:p>
        </p:txBody>
      </p:sp>
    </p:spTree>
    <p:extLst>
      <p:ext uri="{BB962C8B-B14F-4D97-AF65-F5344CB8AC3E}">
        <p14:creationId xmlns:p14="http://schemas.microsoft.com/office/powerpoint/2010/main" val="16336683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9991" y="934992"/>
            <a:ext cx="6824710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এইভাবে শূ</a:t>
            </a:r>
            <a:r>
              <a:rPr lang="en-US" sz="50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50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লিখতে হয়...</a:t>
            </a:r>
            <a:endParaRPr lang="en-US" sz="50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3340" y="2673419"/>
            <a:ext cx="5328879" cy="2682242"/>
          </a:xfrm>
          <a:prstGeom prst="rect">
            <a:avLst/>
          </a:prstGeom>
          <a:solidFill>
            <a:schemeClr val="tx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25" name="Freeform 24"/>
          <p:cNvSpPr/>
          <p:nvPr/>
        </p:nvSpPr>
        <p:spPr>
          <a:xfrm rot="5175356">
            <a:off x="5910487" y="3670775"/>
            <a:ext cx="210183" cy="9536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 rot="1845410">
            <a:off x="5637513" y="3484211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 rot="20393518">
            <a:off x="5321629" y="3579288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 rot="17968417">
            <a:off x="5171703" y="3864852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 rot="15515566">
            <a:off x="5245212" y="4198154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 rot="12413905">
            <a:off x="5527255" y="4369985"/>
            <a:ext cx="210183" cy="780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 rot="9217099">
            <a:off x="5827565" y="4252216"/>
            <a:ext cx="220430" cy="7250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 rot="6894468">
            <a:off x="6011295" y="3996053"/>
            <a:ext cx="142257" cy="3870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4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71597" y="1317618"/>
            <a:ext cx="6962529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57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বোর্ডে আমার দিকে খেয়াল কর!</a:t>
            </a:r>
            <a:endParaRPr lang="en-US" sz="457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/>
      <p:bldP spid="35" grpId="1"/>
      <p:bldP spid="35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</TotalTime>
  <Words>320</Words>
  <Application>Microsoft Office PowerPoint</Application>
  <PresentationFormat>Widescreen</PresentationFormat>
  <Paragraphs>106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Mohammad Kowsar Miah</cp:lastModifiedBy>
  <cp:revision>35</cp:revision>
  <dcterms:created xsi:type="dcterms:W3CDTF">2019-11-01T16:25:23Z</dcterms:created>
  <dcterms:modified xsi:type="dcterms:W3CDTF">2020-08-07T04:46:40Z</dcterms:modified>
</cp:coreProperties>
</file>