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8"/>
  </p:notesMasterIdLst>
  <p:sldIdLst>
    <p:sldId id="294" r:id="rId2"/>
    <p:sldId id="264" r:id="rId3"/>
    <p:sldId id="256" r:id="rId4"/>
    <p:sldId id="289" r:id="rId5"/>
    <p:sldId id="277" r:id="rId6"/>
    <p:sldId id="267" r:id="rId7"/>
    <p:sldId id="286" r:id="rId8"/>
    <p:sldId id="284" r:id="rId9"/>
    <p:sldId id="282" r:id="rId10"/>
    <p:sldId id="291" r:id="rId11"/>
    <p:sldId id="292" r:id="rId12"/>
    <p:sldId id="290" r:id="rId13"/>
    <p:sldId id="263" r:id="rId14"/>
    <p:sldId id="295" r:id="rId15"/>
    <p:sldId id="280" r:id="rId16"/>
    <p:sldId id="28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67" autoAdjust="0"/>
  </p:normalViewPr>
  <p:slideViewPr>
    <p:cSldViewPr>
      <p:cViewPr varScale="1">
        <p:scale>
          <a:sx n="82" d="100"/>
          <a:sy n="82" d="100"/>
        </p:scale>
        <p:origin x="864" y="8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6C9FD-3233-4115-804F-55DC7A3FA910}" type="datetimeFigureOut">
              <a:rPr lang="en-US" smtClean="0"/>
              <a:pPr/>
              <a:t>8/8/2020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03C2A-452F-419B-98CD-9DDA2D0375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পাঠ শিরোনাম বের করার জন্য প্রথমে</a:t>
            </a:r>
            <a:r>
              <a:rPr lang="bn-BD" sz="1200" baseline="0" dirty="0">
                <a:latin typeface="NikoshBAN" pitchFamily="2" charset="0"/>
                <a:cs typeface="NikoshBAN" pitchFamily="2" charset="0"/>
              </a:rPr>
              <a:t> ভিডিওটি  দেখিয়ে </a:t>
            </a:r>
            <a:r>
              <a:rPr lang="bn-BD" sz="1200" dirty="0">
                <a:latin typeface="NikoshBAN" pitchFamily="2" charset="0"/>
                <a:cs typeface="NikoshBAN" pitchFamily="2" charset="0"/>
              </a:rPr>
              <a:t>শিক্ষার্থীদের উঠা-নামার</a:t>
            </a:r>
            <a:r>
              <a:rPr lang="bn-BD" sz="1200" baseline="0" dirty="0">
                <a:latin typeface="NikoshBAN" pitchFamily="2" charset="0"/>
                <a:cs typeface="NikoshBAN" pitchFamily="2" charset="0"/>
              </a:rPr>
              <a:t> তলটি সম্পর্কে</a:t>
            </a:r>
            <a:r>
              <a:rPr lang="bn-BD" sz="1200" dirty="0">
                <a:latin typeface="NikoshBAN" pitchFamily="2" charset="0"/>
                <a:cs typeface="NikoshBAN" pitchFamily="2" charset="0"/>
              </a:rPr>
              <a:t> প্রাসঙ্গিক</a:t>
            </a:r>
            <a:r>
              <a:rPr lang="bn-BD" sz="1200" baseline="0" dirty="0">
                <a:latin typeface="NikoshBAN" pitchFamily="2" charset="0"/>
                <a:cs typeface="NikoshBAN" pitchFamily="2" charset="0"/>
              </a:rPr>
              <a:t> </a:t>
            </a:r>
            <a:r>
              <a:rPr lang="bn-BD" sz="1200" dirty="0">
                <a:latin typeface="NikoshBAN" pitchFamily="2" charset="0"/>
                <a:cs typeface="NikoshBAN" pitchFamily="2" charset="0"/>
              </a:rPr>
              <a:t>প্রশ্ন </a:t>
            </a:r>
            <a:r>
              <a:rPr lang="bn-BD" sz="1200" baseline="0" dirty="0">
                <a:latin typeface="NikoshBAN" pitchFamily="2" charset="0"/>
                <a:cs typeface="NikoshBAN" pitchFamily="2" charset="0"/>
              </a:rPr>
              <a:t>করতে পারেন। তবে বিশেষক্ষেত্রে আপনি শিক্ষার্থীদের সাহায্য করতে পারেন।</a:t>
            </a:r>
            <a:endParaRPr lang="en-US" sz="1200"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সামগ্রিকভাবে পাঠটি</a:t>
            </a:r>
            <a:r>
              <a:rPr lang="bn-BD" baseline="0" dirty="0"/>
              <a:t> মূল্যায়ন করার উদ্দেশ্যে স্লাইডে প্রদর্শিত ছবির মাধ্যমে মৌখিক ও  বহুনির্বাচনি প্রশ্ন করেতে পারেন।</a:t>
            </a:r>
            <a:endParaRPr lang="en-US" dirty="0"/>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আজকের পাঠের</a:t>
            </a:r>
            <a:r>
              <a:rPr lang="bn-BD" baseline="0" dirty="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latin typeface="NikoshBAN" pitchFamily="2" charset="0"/>
                <a:cs typeface="NikoshBAN" pitchFamily="2" charset="0"/>
              </a:rPr>
              <a:t>এই</a:t>
            </a:r>
            <a:r>
              <a:rPr lang="bn-BD" baseline="0" dirty="0">
                <a:latin typeface="NikoshBAN" pitchFamily="2" charset="0"/>
                <a:cs typeface="NikoshBAN" pitchFamily="2" charset="0"/>
              </a:rPr>
              <a:t>  স্লাইডে আজকের পাঠের মূল বিষয়বস্তু শিক্ষার্থীদের পূনরায় মনে করিয়ে দেবার চেষ্টা করা হয়েছে।</a:t>
            </a:r>
            <a:r>
              <a:rPr lang="en-US" baseline="0" dirty="0">
                <a:latin typeface="NikoshBAN" pitchFamily="2" charset="0"/>
                <a:cs typeface="NikoshBAN" pitchFamily="2" charset="0"/>
              </a:rPr>
              <a:t> </a:t>
            </a:r>
            <a:r>
              <a:rPr lang="bn-BD" dirty="0"/>
              <a:t>স্লাইডে</a:t>
            </a:r>
            <a:r>
              <a:rPr lang="bn-BD" baseline="0" dirty="0"/>
              <a:t> উল্লেখিত কী</a:t>
            </a:r>
            <a:r>
              <a:rPr lang="en-US" baseline="0" dirty="0"/>
              <a:t>-</a:t>
            </a:r>
            <a:r>
              <a:rPr lang="bn-BD" baseline="0" dirty="0"/>
              <a:t>নোটসমূহের আলোকে শিক্ষার্থীদের কোনো জিজ্ঞাসা আছে কি-না তা জানার চেষ্টা করলে ভালো হয়</a:t>
            </a:r>
            <a:r>
              <a:rPr lang="en-US" baseline="0" dirty="0"/>
              <a:t> </a:t>
            </a:r>
            <a:r>
              <a:rPr lang="bn-BD" baseline="0" dirty="0"/>
              <a:t>এবং কী-নোটগুলো শিক্ষার্থীদের লিখে নিতে বলতে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স্লাইডটি শিরোনাম</a:t>
            </a:r>
            <a:r>
              <a:rPr lang="bn-BD" baseline="0" dirty="0"/>
              <a:t> লেখাসহ </a:t>
            </a:r>
            <a:r>
              <a:rPr lang="bn-BD" dirty="0"/>
              <a:t>পাঠ</a:t>
            </a:r>
            <a:r>
              <a:rPr lang="bn-BD" baseline="0" dirty="0"/>
              <a:t> ঘোষণার জন্য রাখা হয়েছে।</a:t>
            </a:r>
            <a:endParaRPr lang="en-US" dirty="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t>এই পাঠ শেষে অর্জিতব্য শিখনফলকে সামনে রেখে </a:t>
            </a:r>
            <a:r>
              <a:rPr lang="bn-BD" dirty="0"/>
              <a:t>পাঠকে</a:t>
            </a:r>
            <a:r>
              <a:rPr lang="bn-BD" baseline="0" dirty="0"/>
              <a:t> ধারাবাহিকভাবে পরিচালনার উদ্দেশ্যে </a:t>
            </a:r>
            <a:r>
              <a:rPr lang="bn-BD" dirty="0"/>
              <a:t>এই স্লাইডটি </a:t>
            </a:r>
            <a:r>
              <a:rPr lang="bn-BD" baseline="0" dirty="0"/>
              <a:t>রাখা হয়েছে।</a:t>
            </a:r>
            <a:endParaRPr lang="en-US" dirty="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bn-BD" sz="1200" dirty="0">
                <a:latin typeface="AdarshaLipiCon" pitchFamily="2" charset="0"/>
                <a:cs typeface="NikoshBAN" pitchFamily="2" charset="0"/>
              </a:rPr>
              <a:t>এই স্লাইড থেকে শুরু</a:t>
            </a:r>
            <a:r>
              <a:rPr lang="bn-BD" sz="1200" baseline="0" dirty="0">
                <a:latin typeface="AdarshaLipiCon" pitchFamily="2" charset="0"/>
                <a:cs typeface="NikoshBAN" pitchFamily="2" charset="0"/>
              </a:rPr>
              <a:t> করে</a:t>
            </a:r>
            <a:r>
              <a:rPr lang="bn-BD" sz="1200" dirty="0">
                <a:latin typeface="AdarshaLipiCon" pitchFamily="2" charset="0"/>
                <a:cs typeface="NikoshBAN" pitchFamily="2" charset="0"/>
              </a:rPr>
              <a:t> প্রথম</a:t>
            </a:r>
            <a:r>
              <a:rPr lang="bn-BD" sz="1200" baseline="0" dirty="0">
                <a:latin typeface="AdarshaLipiCon" pitchFamily="2" charset="0"/>
                <a:cs typeface="NikoshBAN" pitchFamily="2" charset="0"/>
              </a:rPr>
              <a:t>  শিখনফল অর্জনের উদ্দেশ্যে পাঠ উপস্থাপন শুরু করা হয়েছে।</a:t>
            </a:r>
          </a:p>
          <a:p>
            <a:r>
              <a:rPr lang="bn-BD" sz="1200" dirty="0">
                <a:latin typeface="AdarshaLipiCon" pitchFamily="2" charset="0"/>
                <a:cs typeface="NikoshBAN" pitchFamily="2" charset="0"/>
              </a:rPr>
              <a:t>আমাদের চারপাশে ঘটে এমন  ঘটনা</a:t>
            </a:r>
            <a:r>
              <a:rPr lang="bn-BD" sz="1200" baseline="0" dirty="0">
                <a:latin typeface="AdarshaLipiCon" pitchFamily="2" charset="0"/>
                <a:cs typeface="NikoshBAN" pitchFamily="2" charset="0"/>
              </a:rPr>
              <a:t> দেখানোর জন্য এবং  শিক্ষার্থীদের মনোযোগ আকর্ষণের উদ্দেশ্যে প্রথমে ভিডিওটি দেখাতে পারেন।</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a:latin typeface="AdarshaLipiCon" pitchFamily="2" charset="0"/>
                <a:cs typeface="NikoshBAN" pitchFamily="2" charset="0"/>
              </a:rPr>
              <a:t>তারপর ধারাবাহিকভাবে স্লাইডে উল্লেখিত প্রশ্নোত্তরের মাধ্যমে শিক্ষার্থীদের কাছ থেকে যথার্থ উত্তর গ্রহণ করে হেলানো তলের বর্ণনা করতে পারেন  যাতে শিক্ষার্থীরা পাঠে সক্রিয় থাকে</a:t>
            </a:r>
            <a:r>
              <a:rPr lang="bn-BD" sz="1200" baseline="0" dirty="0">
                <a:latin typeface="NikoshBAN" pitchFamily="2" charset="0"/>
                <a:cs typeface="NikoshBAN" pitchFamily="2" charset="0"/>
              </a:rPr>
              <a:t>। এই স্লাইডে শিক্ষার্থীরা হেলানো তলের যান্ত্রিক সুবিধা সম্পর্কে কিছুটা ইঙ্গিত পাবে। স্লাইডে উল্লেখিত প্রশ্নোত্তর মুছে দিয়ে শিক্ষার্থীদের সহায়তায় বোর্ডের মাধ্যমে কাজটি সম্পন্ন করলে ভালো হয়।</a:t>
            </a:r>
            <a:endParaRPr lang="en-US" dirty="0">
              <a:latin typeface="NikoshBAN" pitchFamily="2" charset="0"/>
              <a:cs typeface="NikoshBAN" pitchFamily="2" charset="0"/>
            </a:endParaRPr>
          </a:p>
          <a:p>
            <a:endParaRPr lang="bn-BD" sz="1200" baseline="0" dirty="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bn-BD" sz="1200" dirty="0">
                <a:latin typeface="AdarshaLipiCon" pitchFamily="2" charset="0"/>
                <a:cs typeface="NikoshBAN" pitchFamily="2" charset="0"/>
              </a:rPr>
              <a:t>এই স্লাইড থেকে </a:t>
            </a:r>
            <a:r>
              <a:rPr lang="bn-BD" sz="1200" baseline="0" dirty="0">
                <a:latin typeface="AdarshaLipiCon" pitchFamily="2" charset="0"/>
                <a:cs typeface="NikoshBAN" pitchFamily="2" charset="0"/>
              </a:rPr>
              <a:t> দ্বিতীয় শিখনফল অর্জনের উদ্দেশ্যে পাঠ উপস্থাপন শুরু করা হয়েছে।</a:t>
            </a:r>
          </a:p>
          <a:p>
            <a:pPr marL="0" marR="0" indent="0" algn="l" defTabSz="914400" rtl="0" eaLnBrk="1" fontAlgn="auto" latinLnBrk="0" hangingPunct="1">
              <a:lnSpc>
                <a:spcPct val="100000"/>
              </a:lnSpc>
              <a:spcBef>
                <a:spcPts val="0"/>
              </a:spcBef>
              <a:spcAft>
                <a:spcPts val="0"/>
              </a:spcAft>
              <a:buClrTx/>
              <a:buSzTx/>
              <a:buFontTx/>
              <a:buNone/>
              <a:tabLst/>
              <a:defRPr/>
            </a:pPr>
            <a:r>
              <a:rPr lang="bn-BD" sz="1200" baseline="0" dirty="0">
                <a:latin typeface="AdarshaLipiCon" pitchFamily="2" charset="0"/>
                <a:cs typeface="NikoshBAN" pitchFamily="2" charset="0"/>
              </a:rPr>
              <a:t>ধারাবাহিকভাবে ক্লিক করে  স্লাইডে উল্লেখিত গাণিতিক যুক্তি উপস্থাপন করে  প্রশ্নোত্তরের মাধ্যমে শিক্ষার্থীদের কাছ থেকে যথার্থ উত্তর গ্রহন  করে হেলানো তলের যান্ত্রিক সুবিধার ব্যাখ্যা করতে পারেন। </a:t>
            </a:r>
            <a:r>
              <a:rPr lang="bn-BD" sz="1200" baseline="0" dirty="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a:latin typeface="NikoshBAN" pitchFamily="2" charset="0"/>
              <a:cs typeface="NikoshBAN" pitchFamily="2" charset="0"/>
            </a:endParaRPr>
          </a:p>
          <a:p>
            <a:endParaRPr lang="bn-BD" sz="1200" baseline="0" dirty="0">
              <a:latin typeface="NikoshBAN" pitchFamily="2" charset="0"/>
              <a:cs typeface="NikoshBAN" pitchFamily="2" charset="0"/>
            </a:endParaRPr>
          </a:p>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bn-BD" dirty="0">
                <a:latin typeface="NikoshBAN" pitchFamily="2" charset="0"/>
                <a:cs typeface="NikoshBAN" pitchFamily="2" charset="0"/>
              </a:rPr>
              <a:t>এখানে</a:t>
            </a:r>
            <a:r>
              <a:rPr lang="bn-BD" baseline="0" dirty="0">
                <a:latin typeface="NikoshBAN" pitchFamily="2" charset="0"/>
                <a:cs typeface="NikoshBAN" pitchFamily="2" charset="0"/>
              </a:rPr>
              <a:t> প্রথম ও দ্বিতীয় শিখনফল অর্জন হয়েছে কি-না তা যাচাই করার জন্য স্লাইডে উল্লেখিত কাজটি শিক্ষার্থীদের করতে দিতে পারেন। তবে সরাসরি কোনো কিছু বলে না দিয়ে তাদেরকে সহায়তা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AdarshaLipiCon" pitchFamily="2" charset="0"/>
                <a:cs typeface="NikoshBAN" pitchFamily="2" charset="0"/>
              </a:rPr>
              <a:t>এই স্লাইড থেকে </a:t>
            </a:r>
            <a:r>
              <a:rPr lang="bn-BD" sz="1200" baseline="0" dirty="0">
                <a:latin typeface="AdarshaLipiCon" pitchFamily="2" charset="0"/>
                <a:cs typeface="NikoshBAN" pitchFamily="2" charset="0"/>
              </a:rPr>
              <a:t> তৃতীয় শিখনফল অর্জনের উদ্দেশ্যে পাঠ উপস্থাপন শুরু করা হয়েছে।</a:t>
            </a:r>
          </a:p>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এখানে</a:t>
            </a:r>
            <a:r>
              <a:rPr lang="bn-BD" baseline="0" dirty="0"/>
              <a:t> জ্যাক স্ক্রু কী  এবং কীভাবে কাজ করে তা শিক্ষার্থীদের সামনে প্রদর্শন করার ব্যবস্থা করতে পারেন। তবে এ ধরনের বাস্তব উপকরণ (নাট-ভোল্ট) ব্যবহার করেও এ কাজটি সম্পন্ন করতে পারেন। </a:t>
            </a:r>
            <a:r>
              <a:rPr lang="bn-BD" sz="1200" baseline="0" dirty="0">
                <a:latin typeface="NikoshBAN" pitchFamily="2" charset="0"/>
                <a:cs typeface="NikoshBAN" pitchFamily="2" charset="0"/>
              </a:rPr>
              <a:t>স্লাইডে উল্লেখিত প্রশ্নোত্তর মুছে নিজের মত প্রশ্ন করতে পারেন।</a:t>
            </a:r>
            <a:endParaRPr lang="en-US" dirty="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AdarshaLipiCon" pitchFamily="2" charset="0"/>
                <a:cs typeface="NikoshBAN" pitchFamily="2" charset="0"/>
              </a:rPr>
              <a:t>এই স্লাইড থেকে </a:t>
            </a:r>
            <a:r>
              <a:rPr lang="bn-BD" sz="1200" baseline="0" dirty="0">
                <a:latin typeface="AdarshaLipiCon" pitchFamily="2" charset="0"/>
                <a:cs typeface="NikoshBAN" pitchFamily="2" charset="0"/>
              </a:rPr>
              <a:t> তৃতীয় শিখনফল অর্জনের উদ্দেশ্যে পাঠ উপস্থাপন চলমান থাকবে।</a:t>
            </a:r>
          </a:p>
          <a:p>
            <a:r>
              <a:rPr lang="bn-BD" dirty="0"/>
              <a:t>এখানে</a:t>
            </a:r>
            <a:r>
              <a:rPr lang="bn-BD" baseline="0" dirty="0"/>
              <a:t> জ্যাক স্ক্রু কোন কোন সরল যন্ত্রের নীতি মেনে চলে তা প্রশ্নোত্তরের মাধ্যমে  শিক্ষার্থীদের কাছ থেকে  যথার্থ উত্তর নিয়ে  কার্যক্রম পরিচালনা করতে পারেন। । </a:t>
            </a:r>
            <a:r>
              <a:rPr lang="bn-BD" sz="1200" baseline="0" dirty="0">
                <a:latin typeface="NikoshBAN" pitchFamily="2" charset="0"/>
                <a:cs typeface="NikoshBAN" pitchFamily="2" charset="0"/>
              </a:rPr>
              <a:t>স্লাইডে উল্লেখিত প্রশ্নোত্তর মুছে নিজের মত প্রশ্ন করতে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AdarshaLipiCon" pitchFamily="2" charset="0"/>
                <a:cs typeface="NikoshBAN" pitchFamily="2" charset="0"/>
              </a:rPr>
              <a:t>এই স্লাইড থেকে </a:t>
            </a:r>
            <a:r>
              <a:rPr lang="bn-BD" sz="1200" baseline="0" dirty="0">
                <a:latin typeface="AdarshaLipiCon" pitchFamily="2" charset="0"/>
                <a:cs typeface="NikoshBAN" pitchFamily="2" charset="0"/>
              </a:rPr>
              <a:t> তৃতীয় শিখনফল অর্জনের উদ্দেশ্যে পাঠ উপস্থাপন চলমান থাকবে।(মোট সময় </a:t>
            </a:r>
            <a:r>
              <a:rPr lang="en-US" sz="1200" baseline="0" dirty="0">
                <a:latin typeface="AdarshaLipiCon" pitchFamily="2" charset="0"/>
                <a:cs typeface="NikoshBAN" pitchFamily="2" charset="0"/>
              </a:rPr>
              <a:t>: </a:t>
            </a:r>
            <a:r>
              <a:rPr lang="bn-BD" sz="1200" baseline="0" dirty="0">
                <a:latin typeface="AdarshaLipiCon" pitchFamily="2" charset="0"/>
                <a:cs typeface="NikoshBAN" pitchFamily="2" charset="0"/>
              </a:rPr>
              <a:t>৩ মিনিট)</a:t>
            </a:r>
          </a:p>
          <a:p>
            <a:r>
              <a:rPr lang="bn-BD" dirty="0"/>
              <a:t>এখানে</a:t>
            </a:r>
            <a:r>
              <a:rPr lang="bn-BD" baseline="0" dirty="0"/>
              <a:t> জ্যাক স্ক্রু কীভাবে </a:t>
            </a:r>
            <a:r>
              <a:rPr lang="bn-BD" sz="1200" spc="-150" dirty="0">
                <a:latin typeface="NikoshBAN" pitchFamily="2" charset="0"/>
                <a:cs typeface="NikoshBAN" pitchFamily="2" charset="0"/>
              </a:rPr>
              <a:t>একই  সাথে  বল বৃদ্ধি  ও  বলের  দিক পরিবর্তন  করে  কাজ  করে</a:t>
            </a:r>
            <a:r>
              <a:rPr lang="bn-BD" sz="1200" spc="0" baseline="0" dirty="0">
                <a:latin typeface="+mn-lt"/>
                <a:cs typeface="+mn-cs"/>
              </a:rPr>
              <a:t> </a:t>
            </a:r>
            <a:r>
              <a:rPr lang="bn-BD" baseline="0" dirty="0"/>
              <a:t>তা শিক্ষার্থীদের সক্রিয় অংশ গ্রহণে  পরিচালনা করতে পারেন। । </a:t>
            </a:r>
            <a:r>
              <a:rPr lang="bn-BD" sz="1200" baseline="0" dirty="0">
                <a:latin typeface="NikoshBAN" pitchFamily="2" charset="0"/>
                <a:cs typeface="NikoshBAN" pitchFamily="2" charset="0"/>
              </a:rPr>
              <a:t>স্লাইডে উল্লেখিত প্রশ্নোত্তর মুছে নিজের মত প্রশ্ন করতে পারেন।</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E4D9E5-56EE-48E7-827D-E6661F492703}"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145329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4D9E5-56EE-48E7-827D-E6661F492703}"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129790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4D9E5-56EE-48E7-827D-E6661F492703}"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273417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4D9E5-56EE-48E7-827D-E6661F492703}"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397305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4D9E5-56EE-48E7-827D-E6661F492703}" type="datetimeFigureOut">
              <a:rPr lang="en-US" smtClean="0"/>
              <a:pPr/>
              <a:t>8/8/2020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383601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4D9E5-56EE-48E7-827D-E6661F492703}"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245049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4D9E5-56EE-48E7-827D-E6661F492703}" type="datetimeFigureOut">
              <a:rPr lang="en-US" smtClean="0"/>
              <a:pPr/>
              <a:t>8/8/2020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59958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4D9E5-56EE-48E7-827D-E6661F492703}" type="datetimeFigureOut">
              <a:rPr lang="en-US" smtClean="0"/>
              <a:pPr/>
              <a:t>8/8/2020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6195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D9E5-56EE-48E7-827D-E6661F492703}" type="datetimeFigureOut">
              <a:rPr lang="en-US" smtClean="0"/>
              <a:pPr/>
              <a:t>8/8/2020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8018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8392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8/8/2020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extLst>
      <p:ext uri="{BB962C8B-B14F-4D97-AF65-F5344CB8AC3E}">
        <p14:creationId xmlns:p14="http://schemas.microsoft.com/office/powerpoint/2010/main" val="3903552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4D9E5-56EE-48E7-827D-E6661F492703}" type="datetimeFigureOut">
              <a:rPr lang="en-US" smtClean="0"/>
              <a:pPr/>
              <a:t>8/8/2020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D6D1-5CD8-4800-8227-F7D6F56E9302}" type="slidenum">
              <a:rPr lang="en-US" smtClean="0"/>
              <a:pPr/>
              <a:t>‹#›</a:t>
            </a:fld>
            <a:endParaRPr lang="en-US"/>
          </a:p>
        </p:txBody>
      </p:sp>
    </p:spTree>
    <p:extLst>
      <p:ext uri="{BB962C8B-B14F-4D97-AF65-F5344CB8AC3E}">
        <p14:creationId xmlns:p14="http://schemas.microsoft.com/office/powerpoint/2010/main" val="37310238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gif"/><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FD52740-6BFB-480A-9FCF-6B11A5CCC06E}"/>
              </a:ext>
            </a:extLst>
          </p:cNvPr>
          <p:cNvGrpSpPr/>
          <p:nvPr/>
        </p:nvGrpSpPr>
        <p:grpSpPr>
          <a:xfrm>
            <a:off x="152400" y="228600"/>
            <a:ext cx="11582400" cy="6400800"/>
            <a:chOff x="381000" y="1371600"/>
            <a:chExt cx="2438400" cy="3886200"/>
          </a:xfrm>
        </p:grpSpPr>
        <p:pic>
          <p:nvPicPr>
            <p:cNvPr id="3" name="Picture 2" descr="Screw-Jack.gif">
              <a:extLst>
                <a:ext uri="{FF2B5EF4-FFF2-40B4-BE49-F238E27FC236}">
                  <a16:creationId xmlns:a16="http://schemas.microsoft.com/office/drawing/2014/main" id="{A4A21E7C-5602-47F3-9D81-D5D7EAFBDD5A}"/>
                </a:ext>
              </a:extLst>
            </p:cNvPr>
            <p:cNvPicPr>
              <a:picLocks noChangeAspect="1"/>
            </p:cNvPicPr>
            <p:nvPr/>
          </p:nvPicPr>
          <p:blipFill>
            <a:blip r:embed="rId2" cstate="print"/>
            <a:stretch>
              <a:fillRect/>
            </a:stretch>
          </p:blipFill>
          <p:spPr>
            <a:xfrm>
              <a:off x="381000" y="1371600"/>
              <a:ext cx="2438400" cy="3760716"/>
            </a:xfrm>
            <a:prstGeom prst="rect">
              <a:avLst/>
            </a:prstGeom>
          </p:spPr>
        </p:pic>
        <p:sp>
          <p:nvSpPr>
            <p:cNvPr id="4" name="Rectangle 3">
              <a:extLst>
                <a:ext uri="{FF2B5EF4-FFF2-40B4-BE49-F238E27FC236}">
                  <a16:creationId xmlns:a16="http://schemas.microsoft.com/office/drawing/2014/main" id="{01E18642-E96E-41C8-94D9-4B5A76CA52AC}"/>
                </a:ext>
              </a:extLst>
            </p:cNvPr>
            <p:cNvSpPr/>
            <p:nvPr/>
          </p:nvSpPr>
          <p:spPr>
            <a:xfrm>
              <a:off x="381000" y="4572000"/>
              <a:ext cx="24384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ame 5">
            <a:extLst>
              <a:ext uri="{FF2B5EF4-FFF2-40B4-BE49-F238E27FC236}">
                <a16:creationId xmlns:a16="http://schemas.microsoft.com/office/drawing/2014/main" id="{FA34B611-C8EC-4F35-9DEE-6A8A146832E2}"/>
              </a:ext>
            </a:extLst>
          </p:cNvPr>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E0BC78F6-B7F1-4637-B70D-E6FD3CBB7C21}"/>
              </a:ext>
            </a:extLst>
          </p:cNvPr>
          <p:cNvSpPr txBox="1"/>
          <p:nvPr/>
        </p:nvSpPr>
        <p:spPr>
          <a:xfrm>
            <a:off x="747132" y="997731"/>
            <a:ext cx="10203366" cy="1700850"/>
          </a:xfrm>
          <a:prstGeom prst="rect">
            <a:avLst/>
          </a:prstGeom>
          <a:noFill/>
        </p:spPr>
        <p:txBody>
          <a:bodyPr wrap="square" rtlCol="0">
            <a:spAutoFit/>
          </a:bodyPr>
          <a:lstStyle/>
          <a:p>
            <a:pPr marL="0" lvl="1" algn="ctr" defTabSz="1056781">
              <a:lnSpc>
                <a:spcPct val="90000"/>
              </a:lnSpc>
              <a:spcBef>
                <a:spcPct val="0"/>
              </a:spcBef>
              <a:spcAft>
                <a:spcPct val="15000"/>
              </a:spcAft>
            </a:pPr>
            <a:r>
              <a:rPr lang="en-US" sz="11300" b="1" dirty="0" err="1">
                <a:ln w="0"/>
                <a:solidFill>
                  <a:schemeClr val="bg1"/>
                </a:solidFill>
                <a:latin typeface="NikoshBAN" panose="02000000000000000000" pitchFamily="2" charset="0"/>
                <a:cs typeface="NikoshBAN" panose="02000000000000000000" pitchFamily="2" charset="0"/>
              </a:rPr>
              <a:t>আজকের</a:t>
            </a:r>
            <a:r>
              <a:rPr lang="en-US" sz="11300" b="1" dirty="0">
                <a:ln w="0"/>
                <a:solidFill>
                  <a:schemeClr val="bg1"/>
                </a:solidFill>
                <a:latin typeface="NikoshBAN" panose="02000000000000000000" pitchFamily="2" charset="0"/>
                <a:cs typeface="NikoshBAN" panose="02000000000000000000" pitchFamily="2" charset="0"/>
              </a:rPr>
              <a:t> </a:t>
            </a:r>
            <a:r>
              <a:rPr lang="en-US" sz="11300" b="1" dirty="0" err="1">
                <a:ln w="0"/>
                <a:solidFill>
                  <a:schemeClr val="bg1"/>
                </a:solidFill>
                <a:latin typeface="NikoshBAN" panose="02000000000000000000" pitchFamily="2" charset="0"/>
                <a:cs typeface="NikoshBAN" panose="02000000000000000000" pitchFamily="2" charset="0"/>
              </a:rPr>
              <a:t>ক্লাসে</a:t>
            </a:r>
            <a:r>
              <a:rPr lang="en-US" sz="11300" b="1" dirty="0">
                <a:ln w="0"/>
                <a:solidFill>
                  <a:schemeClr val="bg1"/>
                </a:solidFill>
                <a:latin typeface="NikoshBAN" panose="02000000000000000000" pitchFamily="2" charset="0"/>
                <a:cs typeface="NikoshBAN" panose="02000000000000000000" pitchFamily="2" charset="0"/>
              </a:rPr>
              <a:t> </a:t>
            </a:r>
            <a:r>
              <a:rPr lang="en-US" sz="11300" b="1" dirty="0" err="1">
                <a:ln w="0"/>
                <a:solidFill>
                  <a:schemeClr val="bg1"/>
                </a:solidFill>
                <a:latin typeface="NikoshBAN" panose="02000000000000000000" pitchFamily="2" charset="0"/>
                <a:cs typeface="NikoshBAN" panose="02000000000000000000" pitchFamily="2" charset="0"/>
              </a:rPr>
              <a:t>স্বাগত</a:t>
            </a:r>
            <a:r>
              <a:rPr lang="en-US" sz="11300" b="1" dirty="0">
                <a:ln w="0"/>
                <a:solidFill>
                  <a:schemeClr val="bg1"/>
                </a:solidFill>
                <a:latin typeface="NikoshBAN" panose="02000000000000000000" pitchFamily="2" charset="0"/>
                <a:cs typeface="NikoshBAN" panose="02000000000000000000" pitchFamily="2" charset="0"/>
              </a:rPr>
              <a:t>  </a:t>
            </a:r>
            <a:r>
              <a:rPr lang="bn-IN" sz="11300" b="1" dirty="0">
                <a:ln w="0"/>
                <a:solidFill>
                  <a:schemeClr val="bg1"/>
                </a:solidFill>
                <a:latin typeface="NikoshBAN" panose="02000000000000000000" pitchFamily="2" charset="0"/>
                <a:cs typeface="NikoshBAN" panose="02000000000000000000" pitchFamily="2" charset="0"/>
              </a:rPr>
              <a:t> </a:t>
            </a:r>
            <a:endParaRPr lang="en-US" sz="11300" b="1" dirty="0">
              <a:ln w="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26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2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extBox 7"/>
          <p:cNvSpPr txBox="1"/>
          <p:nvPr/>
        </p:nvSpPr>
        <p:spPr>
          <a:xfrm>
            <a:off x="3114442" y="177226"/>
            <a:ext cx="5572359"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bn-BD" sz="3200" dirty="0">
                <a:latin typeface="NikoshBAN" pitchFamily="2" charset="0"/>
                <a:cs typeface="NikoshBAN" pitchFamily="2" charset="0"/>
              </a:rPr>
              <a:t>এখন দেখি জ্যাক স্ক্রু কোন নীতি মেনে চলে </a:t>
            </a:r>
            <a:endParaRPr lang="en-US" sz="3200" dirty="0">
              <a:latin typeface="NikoshBAN" pitchFamily="2" charset="0"/>
              <a:cs typeface="NikoshBAN" pitchFamily="2" charset="0"/>
            </a:endParaRPr>
          </a:p>
        </p:txBody>
      </p:sp>
      <p:pic>
        <p:nvPicPr>
          <p:cNvPr id="20" name="Picture 19" descr="vlcsnap-00002.png"/>
          <p:cNvPicPr>
            <a:picLocks noChangeAspect="1"/>
          </p:cNvPicPr>
          <p:nvPr/>
        </p:nvPicPr>
        <p:blipFill>
          <a:blip r:embed="rId3" cstate="print"/>
          <a:stretch>
            <a:fillRect/>
          </a:stretch>
        </p:blipFill>
        <p:spPr>
          <a:xfrm>
            <a:off x="1752906" y="787788"/>
            <a:ext cx="2438095" cy="3098413"/>
          </a:xfrm>
          <a:prstGeom prst="rect">
            <a:avLst/>
          </a:prstGeom>
        </p:spPr>
      </p:pic>
      <p:grpSp>
        <p:nvGrpSpPr>
          <p:cNvPr id="10" name="Group 9"/>
          <p:cNvGrpSpPr/>
          <p:nvPr/>
        </p:nvGrpSpPr>
        <p:grpSpPr>
          <a:xfrm>
            <a:off x="4178666" y="990601"/>
            <a:ext cx="5498735" cy="584775"/>
            <a:chOff x="2743200" y="1324302"/>
            <a:chExt cx="5498735" cy="584775"/>
          </a:xfrm>
        </p:grpSpPr>
        <p:sp>
          <p:nvSpPr>
            <p:cNvPr id="9" name="Left Arrow 8"/>
            <p:cNvSpPr/>
            <p:nvPr/>
          </p:nvSpPr>
          <p:spPr>
            <a:xfrm>
              <a:off x="2743200" y="1371600"/>
              <a:ext cx="5410200" cy="457200"/>
            </a:xfrm>
            <a:prstGeom prst="leftArrow">
              <a:avLst>
                <a:gd name="adj1" fmla="val 91379"/>
                <a:gd name="adj2"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895600" y="1324302"/>
              <a:ext cx="5346335" cy="584775"/>
            </a:xfrm>
            <a:prstGeom prst="rect">
              <a:avLst/>
            </a:prstGeom>
            <a:noFill/>
          </p:spPr>
          <p:txBody>
            <a:bodyPr wrap="none" rtlCol="0">
              <a:spAutoFit/>
            </a:bodyPr>
            <a:lstStyle/>
            <a:p>
              <a:r>
                <a:rPr lang="bn-BD" sz="3200" dirty="0">
                  <a:latin typeface="NikoshBAN" pitchFamily="2" charset="0"/>
                  <a:cs typeface="NikoshBAN" pitchFamily="2" charset="0"/>
                </a:rPr>
                <a:t>হাতলটি দেখতে কোন সরল যন্ত্রের মতো? </a:t>
              </a:r>
              <a:endParaRPr lang="en-US" sz="3200" dirty="0">
                <a:latin typeface="NikoshBAN" pitchFamily="2" charset="0"/>
                <a:cs typeface="NikoshBAN" pitchFamily="2" charset="0"/>
              </a:endParaRPr>
            </a:p>
          </p:txBody>
        </p:sp>
      </p:grpSp>
      <p:sp>
        <p:nvSpPr>
          <p:cNvPr id="13" name="TextBox 12"/>
          <p:cNvSpPr txBox="1"/>
          <p:nvPr/>
        </p:nvSpPr>
        <p:spPr>
          <a:xfrm>
            <a:off x="4656959" y="3023176"/>
            <a:ext cx="184731" cy="584775"/>
          </a:xfrm>
          <a:prstGeom prst="rect">
            <a:avLst/>
          </a:prstGeom>
          <a:noFill/>
        </p:spPr>
        <p:txBody>
          <a:bodyPr wrap="none" rtlCol="0">
            <a:spAutoFit/>
          </a:bodyPr>
          <a:lstStyle/>
          <a:p>
            <a:endParaRPr lang="en-US" sz="3200" dirty="0">
              <a:latin typeface="NikoshBAN" pitchFamily="2" charset="0"/>
              <a:cs typeface="NikoshBAN" pitchFamily="2" charset="0"/>
            </a:endParaRPr>
          </a:p>
        </p:txBody>
      </p:sp>
      <p:grpSp>
        <p:nvGrpSpPr>
          <p:cNvPr id="15" name="Group 14"/>
          <p:cNvGrpSpPr/>
          <p:nvPr/>
        </p:nvGrpSpPr>
        <p:grpSpPr>
          <a:xfrm>
            <a:off x="5715000" y="1447801"/>
            <a:ext cx="1371600" cy="584775"/>
            <a:chOff x="3200400" y="1692166"/>
            <a:chExt cx="1371600" cy="584775"/>
          </a:xfrm>
        </p:grpSpPr>
        <p:sp>
          <p:nvSpPr>
            <p:cNvPr id="12" name="Left Arrow 11"/>
            <p:cNvSpPr/>
            <p:nvPr/>
          </p:nvSpPr>
          <p:spPr>
            <a:xfrm>
              <a:off x="3200400" y="1752600"/>
              <a:ext cx="1371600" cy="457200"/>
            </a:xfrm>
            <a:prstGeom prst="leftArrow">
              <a:avLst>
                <a:gd name="adj1" fmla="val 91379"/>
                <a:gd name="adj2"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442136" y="1692166"/>
              <a:ext cx="986167" cy="584775"/>
            </a:xfrm>
            <a:prstGeom prst="rect">
              <a:avLst/>
            </a:prstGeom>
            <a:noFill/>
          </p:spPr>
          <p:txBody>
            <a:bodyPr wrap="none" rtlCol="0">
              <a:spAutoFit/>
            </a:bodyPr>
            <a:lstStyle/>
            <a:p>
              <a:r>
                <a:rPr lang="bn-BD" sz="3200" dirty="0">
                  <a:latin typeface="NikoshBAN" pitchFamily="2" charset="0"/>
                  <a:cs typeface="NikoshBAN" pitchFamily="2" charset="0"/>
                </a:rPr>
                <a:t>লিভার</a:t>
              </a:r>
              <a:endParaRPr lang="en-US" sz="3200" dirty="0">
                <a:latin typeface="NikoshBAN" pitchFamily="2" charset="0"/>
                <a:cs typeface="NikoshBAN" pitchFamily="2" charset="0"/>
              </a:endParaRPr>
            </a:p>
          </p:txBody>
        </p:sp>
      </p:grpSp>
      <p:sp>
        <p:nvSpPr>
          <p:cNvPr id="22" name="Right Brace 21"/>
          <p:cNvSpPr/>
          <p:nvPr/>
        </p:nvSpPr>
        <p:spPr>
          <a:xfrm>
            <a:off x="3962400" y="2622332"/>
            <a:ext cx="838200" cy="12192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3" name="Group 22"/>
          <p:cNvGrpSpPr/>
          <p:nvPr/>
        </p:nvGrpSpPr>
        <p:grpSpPr>
          <a:xfrm>
            <a:off x="4800600" y="3003333"/>
            <a:ext cx="1295400" cy="584775"/>
            <a:chOff x="3200400" y="1739464"/>
            <a:chExt cx="1295400" cy="584775"/>
          </a:xfrm>
        </p:grpSpPr>
        <p:sp>
          <p:nvSpPr>
            <p:cNvPr id="24" name="Left Arrow 23"/>
            <p:cNvSpPr/>
            <p:nvPr/>
          </p:nvSpPr>
          <p:spPr>
            <a:xfrm>
              <a:off x="3200400" y="1752600"/>
              <a:ext cx="1295400" cy="457200"/>
            </a:xfrm>
            <a:prstGeom prst="leftArrow">
              <a:avLst>
                <a:gd name="adj1" fmla="val 91379"/>
                <a:gd name="adj2"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42136" y="1739464"/>
              <a:ext cx="946093" cy="584775"/>
            </a:xfrm>
            <a:prstGeom prst="rect">
              <a:avLst/>
            </a:prstGeom>
            <a:noFill/>
          </p:spPr>
          <p:txBody>
            <a:bodyPr wrap="none" rtlCol="0">
              <a:spAutoFit/>
            </a:bodyPr>
            <a:lstStyle/>
            <a:p>
              <a:r>
                <a:rPr lang="bn-BD" sz="3200" dirty="0">
                  <a:latin typeface="NikoshBAN" pitchFamily="2" charset="0"/>
                  <a:cs typeface="NikoshBAN" pitchFamily="2" charset="0"/>
                </a:rPr>
                <a:t>উচ্চতা</a:t>
              </a:r>
              <a:endParaRPr lang="en-US" sz="3200" dirty="0">
                <a:latin typeface="NikoshBAN" pitchFamily="2" charset="0"/>
                <a:cs typeface="NikoshBAN" pitchFamily="2" charset="0"/>
              </a:endParaRPr>
            </a:p>
          </p:txBody>
        </p:sp>
      </p:grpSp>
      <p:sp>
        <p:nvSpPr>
          <p:cNvPr id="26" name="TextBox 25"/>
          <p:cNvSpPr txBox="1"/>
          <p:nvPr/>
        </p:nvSpPr>
        <p:spPr>
          <a:xfrm>
            <a:off x="4419600" y="2362201"/>
            <a:ext cx="466794" cy="769441"/>
          </a:xfrm>
          <a:prstGeom prst="rect">
            <a:avLst/>
          </a:prstGeom>
          <a:noFill/>
        </p:spPr>
        <p:txBody>
          <a:bodyPr wrap="none" rtlCol="0">
            <a:spAutoFit/>
          </a:bodyPr>
          <a:lstStyle/>
          <a:p>
            <a:r>
              <a:rPr lang="bn-BD" sz="4400" b="1" dirty="0">
                <a:solidFill>
                  <a:srgbClr val="002060"/>
                </a:solidFill>
              </a:rPr>
              <a:t>?</a:t>
            </a:r>
            <a:endParaRPr lang="en-US" sz="4400" b="1" dirty="0">
              <a:solidFill>
                <a:srgbClr val="002060"/>
              </a:solidFill>
            </a:endParaRPr>
          </a:p>
        </p:txBody>
      </p:sp>
      <p:pic>
        <p:nvPicPr>
          <p:cNvPr id="27" name="Picture 26" descr="suta.jpg"/>
          <p:cNvPicPr>
            <a:picLocks noChangeAspect="1"/>
          </p:cNvPicPr>
          <p:nvPr/>
        </p:nvPicPr>
        <p:blipFill>
          <a:blip r:embed="rId4" cstate="print"/>
          <a:stretch>
            <a:fillRect/>
          </a:stretch>
        </p:blipFill>
        <p:spPr>
          <a:xfrm>
            <a:off x="2192282" y="3886200"/>
            <a:ext cx="3623442" cy="2649646"/>
          </a:xfrm>
          <a:prstGeom prst="rect">
            <a:avLst/>
          </a:prstGeom>
        </p:spPr>
      </p:pic>
      <p:pic>
        <p:nvPicPr>
          <p:cNvPr id="28" name="Picture 27" descr="wood screw-1.png"/>
          <p:cNvPicPr>
            <a:picLocks noChangeAspect="1"/>
          </p:cNvPicPr>
          <p:nvPr/>
        </p:nvPicPr>
        <p:blipFill>
          <a:blip r:embed="rId5" cstate="print"/>
          <a:stretch>
            <a:fillRect/>
          </a:stretch>
        </p:blipFill>
        <p:spPr>
          <a:xfrm rot="13577060">
            <a:off x="3554089" y="4535507"/>
            <a:ext cx="1897946" cy="1976504"/>
          </a:xfrm>
          <a:prstGeom prst="rect">
            <a:avLst/>
          </a:prstGeom>
        </p:spPr>
      </p:pic>
      <p:pic>
        <p:nvPicPr>
          <p:cNvPr id="31" name="Picture 30" descr="Suta-1.jpg"/>
          <p:cNvPicPr>
            <a:picLocks noChangeAspect="1"/>
          </p:cNvPicPr>
          <p:nvPr/>
        </p:nvPicPr>
        <p:blipFill>
          <a:blip r:embed="rId6" cstate="print"/>
          <a:stretch>
            <a:fillRect/>
          </a:stretch>
        </p:blipFill>
        <p:spPr>
          <a:xfrm>
            <a:off x="5799958" y="3915102"/>
            <a:ext cx="3953642" cy="2594578"/>
          </a:xfrm>
          <a:prstGeom prst="rect">
            <a:avLst/>
          </a:prstGeom>
        </p:spPr>
      </p:pic>
      <p:sp>
        <p:nvSpPr>
          <p:cNvPr id="35" name="TextBox 34"/>
          <p:cNvSpPr txBox="1"/>
          <p:nvPr/>
        </p:nvSpPr>
        <p:spPr>
          <a:xfrm>
            <a:off x="7400158" y="5097960"/>
            <a:ext cx="466794" cy="769441"/>
          </a:xfrm>
          <a:prstGeom prst="rect">
            <a:avLst/>
          </a:prstGeom>
          <a:noFill/>
        </p:spPr>
        <p:txBody>
          <a:bodyPr wrap="none" rtlCol="0">
            <a:spAutoFit/>
          </a:bodyPr>
          <a:lstStyle/>
          <a:p>
            <a:r>
              <a:rPr lang="bn-BD" sz="4400" b="1" dirty="0">
                <a:solidFill>
                  <a:srgbClr val="C00000"/>
                </a:solidFill>
              </a:rPr>
              <a:t>?</a:t>
            </a:r>
            <a:endParaRPr lang="en-US" sz="4400" b="1" dirty="0">
              <a:solidFill>
                <a:srgbClr val="C00000"/>
              </a:solidFill>
            </a:endParaRPr>
          </a:p>
        </p:txBody>
      </p:sp>
      <p:sp>
        <p:nvSpPr>
          <p:cNvPr id="37" name="Freeform 36"/>
          <p:cNvSpPr/>
          <p:nvPr/>
        </p:nvSpPr>
        <p:spPr>
          <a:xfrm>
            <a:off x="6127533" y="2819400"/>
            <a:ext cx="3689131" cy="851338"/>
          </a:xfrm>
          <a:custGeom>
            <a:avLst/>
            <a:gdLst>
              <a:gd name="connsiteX0" fmla="*/ 0 w 3689131"/>
              <a:gd name="connsiteY0" fmla="*/ 804042 h 851338"/>
              <a:gd name="connsiteX1" fmla="*/ 15766 w 3689131"/>
              <a:gd name="connsiteY1" fmla="*/ 0 h 851338"/>
              <a:gd name="connsiteX2" fmla="*/ 3689131 w 3689131"/>
              <a:gd name="connsiteY2" fmla="*/ 851338 h 851338"/>
            </a:gdLst>
            <a:ahLst/>
            <a:cxnLst>
              <a:cxn ang="0">
                <a:pos x="connsiteX0" y="connsiteY0"/>
              </a:cxn>
              <a:cxn ang="0">
                <a:pos x="connsiteX1" y="connsiteY1"/>
              </a:cxn>
              <a:cxn ang="0">
                <a:pos x="connsiteX2" y="connsiteY2"/>
              </a:cxn>
            </a:cxnLst>
            <a:rect l="l" t="t" r="r" b="b"/>
            <a:pathLst>
              <a:path w="3689131" h="851338">
                <a:moveTo>
                  <a:pt x="0" y="804042"/>
                </a:moveTo>
                <a:lnTo>
                  <a:pt x="15766" y="0"/>
                </a:lnTo>
                <a:lnTo>
                  <a:pt x="3689131" y="851338"/>
                </a:ln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flipV="1">
            <a:off x="8458200" y="3352800"/>
            <a:ext cx="0" cy="2362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rot="804266">
            <a:off x="7190195" y="2701419"/>
            <a:ext cx="2706190" cy="584775"/>
            <a:chOff x="2773571" y="1695447"/>
            <a:chExt cx="2706190" cy="584775"/>
          </a:xfrm>
        </p:grpSpPr>
        <p:sp>
          <p:nvSpPr>
            <p:cNvPr id="41" name="Left Arrow 40"/>
            <p:cNvSpPr/>
            <p:nvPr/>
          </p:nvSpPr>
          <p:spPr>
            <a:xfrm>
              <a:off x="2783230" y="1752601"/>
              <a:ext cx="2678941" cy="457200"/>
            </a:xfrm>
            <a:prstGeom prst="leftArrow">
              <a:avLst>
                <a:gd name="adj1" fmla="val 91379"/>
                <a:gd name="adj2" fmla="val 1724"/>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2773571" y="1695447"/>
              <a:ext cx="2706190" cy="584775"/>
            </a:xfrm>
            <a:prstGeom prst="rect">
              <a:avLst/>
            </a:prstGeom>
            <a:noFill/>
          </p:spPr>
          <p:txBody>
            <a:bodyPr wrap="none" rtlCol="0">
              <a:spAutoFit/>
            </a:bodyPr>
            <a:lstStyle/>
            <a:p>
              <a:r>
                <a:rPr lang="bn-BD" sz="3200" dirty="0">
                  <a:latin typeface="NikoshBAN" pitchFamily="2" charset="0"/>
                  <a:cs typeface="NikoshBAN" pitchFamily="2" charset="0"/>
                </a:rPr>
                <a:t>হেলানো তলের দৈর্ঘ্য</a:t>
              </a:r>
              <a:endParaRPr lang="en-US" sz="3200" dirty="0">
                <a:latin typeface="NikoshBAN" pitchFamily="2" charset="0"/>
                <a:cs typeface="NikoshBAN" pitchFamily="2" charset="0"/>
              </a:endParaRPr>
            </a:p>
          </p:txBody>
        </p:sp>
      </p:grpSp>
      <p:sp>
        <p:nvSpPr>
          <p:cNvPr id="30" name="Frame 29"/>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2" name="Group 31"/>
          <p:cNvGrpSpPr/>
          <p:nvPr/>
        </p:nvGrpSpPr>
        <p:grpSpPr>
          <a:xfrm>
            <a:off x="2590800" y="1828800"/>
            <a:ext cx="2273652" cy="1808194"/>
            <a:chOff x="9601200" y="990600"/>
            <a:chExt cx="2273652" cy="1808194"/>
          </a:xfrm>
        </p:grpSpPr>
        <p:grpSp>
          <p:nvGrpSpPr>
            <p:cNvPr id="19" name="Group 18"/>
            <p:cNvGrpSpPr/>
            <p:nvPr/>
          </p:nvGrpSpPr>
          <p:grpSpPr>
            <a:xfrm>
              <a:off x="9601200" y="990600"/>
              <a:ext cx="2273652" cy="1808194"/>
              <a:chOff x="990600" y="1796955"/>
              <a:chExt cx="2273652" cy="1808194"/>
            </a:xfrm>
          </p:grpSpPr>
          <p:pic>
            <p:nvPicPr>
              <p:cNvPr id="16" name="Picture 15" descr="wood screw-1.png"/>
              <p:cNvPicPr>
                <a:picLocks noChangeAspect="1"/>
              </p:cNvPicPr>
              <p:nvPr/>
            </p:nvPicPr>
            <p:blipFill>
              <a:blip r:embed="rId5" cstate="print"/>
              <a:stretch>
                <a:fillRect/>
              </a:stretch>
            </p:blipFill>
            <p:spPr>
              <a:xfrm rot="18911005">
                <a:off x="1527926" y="1796955"/>
                <a:ext cx="1736326" cy="1808194"/>
              </a:xfrm>
              <a:prstGeom prst="rect">
                <a:avLst/>
              </a:prstGeom>
            </p:spPr>
          </p:pic>
          <p:cxnSp>
            <p:nvCxnSpPr>
              <p:cNvPr id="18" name="Straight Arrow Connector 17"/>
              <p:cNvCxnSpPr/>
              <p:nvPr/>
            </p:nvCxnSpPr>
            <p:spPr>
              <a:xfrm>
                <a:off x="990600" y="1828800"/>
                <a:ext cx="1295400" cy="1143000"/>
              </a:xfrm>
              <a:prstGeom prst="straightConnector1">
                <a:avLst/>
              </a:prstGeom>
              <a:ln w="571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rot="2004123">
              <a:off x="10009615" y="1310654"/>
              <a:ext cx="489236" cy="523220"/>
            </a:xfrm>
            <a:prstGeom prst="rect">
              <a:avLst/>
            </a:prstGeom>
            <a:solidFill>
              <a:schemeClr val="accent6">
                <a:lumMod val="60000"/>
                <a:lumOff val="40000"/>
              </a:schemeClr>
            </a:solidFill>
          </p:spPr>
          <p:txBody>
            <a:bodyPr wrap="none" rtlCol="0">
              <a:spAutoFit/>
            </a:bodyPr>
            <a:lstStyle/>
            <a:p>
              <a:r>
                <a:rPr lang="bn-BD" sz="2800" dirty="0">
                  <a:latin typeface="NikoshBAN" pitchFamily="2" charset="0"/>
                  <a:cs typeface="NikoshBAN" pitchFamily="2" charset="0"/>
                </a:rPr>
                <a:t>স্ক্রু</a:t>
              </a:r>
              <a:endParaRPr lang="en-US" sz="2800" dirty="0">
                <a:latin typeface="NikoshBAN" pitchFamily="2" charset="0"/>
                <a:cs typeface="NikoshBAN" pitchFamily="2" charset="0"/>
              </a:endParaRPr>
            </a:p>
          </p:txBody>
        </p:sp>
      </p:grpSp>
      <p:sp>
        <p:nvSpPr>
          <p:cNvPr id="34" name="TextBox 33"/>
          <p:cNvSpPr txBox="1"/>
          <p:nvPr/>
        </p:nvSpPr>
        <p:spPr>
          <a:xfrm>
            <a:off x="2133600" y="4495801"/>
            <a:ext cx="7670690" cy="584775"/>
          </a:xfrm>
          <a:prstGeom prst="rect">
            <a:avLst/>
          </a:prstGeom>
          <a:solidFill>
            <a:schemeClr val="tx2">
              <a:lumMod val="40000"/>
              <a:lumOff val="60000"/>
            </a:schemeClr>
          </a:solidFill>
        </p:spPr>
        <p:txBody>
          <a:bodyPr wrap="none" rtlCol="0">
            <a:spAutoFit/>
          </a:bodyPr>
          <a:lstStyle/>
          <a:p>
            <a:r>
              <a:rPr lang="bn-BD" sz="3200" dirty="0">
                <a:latin typeface="NikoshBAN" pitchFamily="2" charset="0"/>
                <a:cs typeface="NikoshBAN" pitchFamily="2" charset="0"/>
              </a:rPr>
              <a:t>জ্যাক স্ত্রু এক সাথে লিভার ও </a:t>
            </a:r>
            <a:r>
              <a:rPr lang="bn-BD" sz="3200" dirty="0">
                <a:solidFill>
                  <a:srgbClr val="FF0000"/>
                </a:solidFill>
                <a:latin typeface="NikoshBAN" pitchFamily="2" charset="0"/>
                <a:cs typeface="NikoshBAN" pitchFamily="2" charset="0"/>
              </a:rPr>
              <a:t>হেলানো তলের</a:t>
            </a:r>
            <a:r>
              <a:rPr lang="bn-BD" sz="3200" dirty="0">
                <a:latin typeface="NikoshBAN" pitchFamily="2" charset="0"/>
                <a:cs typeface="NikoshBAN" pitchFamily="2" charset="0"/>
              </a:rPr>
              <a:t> নীতি মেনে চলে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lide(from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strips(downRigh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lide(fromLeft)">
                                      <p:cBhvr>
                                        <p:cTn id="22" dur="1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childTnLst>
                          </p:cTn>
                        </p:par>
                        <p:par>
                          <p:cTn id="30" fill="hold">
                            <p:stCondLst>
                              <p:cond delay="500"/>
                            </p:stCondLst>
                            <p:childTnLst>
                              <p:par>
                                <p:cTn id="31" presetID="35" presetClass="emph" presetSubtype="0" repeatCount="3000" fill="hold" grpId="1" nodeType="afterEffect">
                                  <p:stCondLst>
                                    <p:cond delay="0"/>
                                  </p:stCondLst>
                                  <p:childTnLst>
                                    <p:anim calcmode="discrete" valueType="str">
                                      <p:cBhvr>
                                        <p:cTn id="32" dur="1000" fill="hold"/>
                                        <p:tgtEl>
                                          <p:spTgt spid="26"/>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slide(fromRight)">
                                      <p:cBhvr>
                                        <p:cTn id="37" dur="1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childTnLst>
                    </p:cTn>
                  </p:par>
                  <p:par>
                    <p:cTn id="45" fill="hold">
                      <p:stCondLst>
                        <p:cond delay="indefinite"/>
                      </p:stCondLst>
                      <p:childTnLst>
                        <p:par>
                          <p:cTn id="46" fill="hold">
                            <p:stCondLst>
                              <p:cond delay="0"/>
                            </p:stCondLst>
                            <p:childTnLst>
                              <p:par>
                                <p:cTn id="47" presetID="15"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1000" fill="hold"/>
                                        <p:tgtEl>
                                          <p:spTgt spid="28"/>
                                        </p:tgtEl>
                                        <p:attrNameLst>
                                          <p:attrName>ppt_w</p:attrName>
                                        </p:attrNameLst>
                                      </p:cBhvr>
                                      <p:tavLst>
                                        <p:tav tm="0">
                                          <p:val>
                                            <p:fltVal val="0"/>
                                          </p:val>
                                        </p:tav>
                                        <p:tav tm="100000">
                                          <p:val>
                                            <p:strVal val="#ppt_w"/>
                                          </p:val>
                                        </p:tav>
                                      </p:tavLst>
                                    </p:anim>
                                    <p:anim calcmode="lin" valueType="num">
                                      <p:cBhvr>
                                        <p:cTn id="50" dur="1000" fill="hold"/>
                                        <p:tgtEl>
                                          <p:spTgt spid="28"/>
                                        </p:tgtEl>
                                        <p:attrNameLst>
                                          <p:attrName>ppt_h</p:attrName>
                                        </p:attrNameLst>
                                      </p:cBhvr>
                                      <p:tavLst>
                                        <p:tav tm="0">
                                          <p:val>
                                            <p:fltVal val="0"/>
                                          </p:val>
                                        </p:tav>
                                        <p:tav tm="100000">
                                          <p:val>
                                            <p:strVal val="#ppt_h"/>
                                          </p:val>
                                        </p:tav>
                                      </p:tavLst>
                                    </p:anim>
                                    <p:anim calcmode="lin" valueType="num">
                                      <p:cBhvr>
                                        <p:cTn id="5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52"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5"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randombar(vertical)">
                                      <p:cBhvr>
                                        <p:cTn id="57" dur="1000"/>
                                        <p:tgtEl>
                                          <p:spTgt spid="31"/>
                                        </p:tgtEl>
                                      </p:cBhvr>
                                    </p:animEffect>
                                  </p:childTnLst>
                                </p:cTn>
                              </p:par>
                            </p:childTnLst>
                          </p:cTn>
                        </p:par>
                        <p:par>
                          <p:cTn id="58" fill="hold">
                            <p:stCondLst>
                              <p:cond delay="100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1500"/>
                            </p:stCondLst>
                            <p:childTnLst>
                              <p:par>
                                <p:cTn id="65" presetID="35" presetClass="emph" presetSubtype="0" repeatCount="3000" fill="hold" grpId="1" nodeType="afterEffect">
                                  <p:stCondLst>
                                    <p:cond delay="0"/>
                                  </p:stCondLst>
                                  <p:childTnLst>
                                    <p:anim calcmode="discrete" valueType="str">
                                      <p:cBhvr>
                                        <p:cTn id="66" dur="1000" fill="hold"/>
                                        <p:tgtEl>
                                          <p:spTgt spid="35"/>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35"/>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down)">
                                      <p:cBhvr>
                                        <p:cTn id="71" dur="10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8" presetClass="entr" presetSubtype="6" fill="hold" grpId="0"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strips(downRight)">
                                      <p:cBhvr>
                                        <p:cTn id="76" dur="1000"/>
                                        <p:tgtEl>
                                          <p:spTgt spid="37"/>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2" fill="hold"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slide(fromRight)">
                                      <p:cBhvr>
                                        <p:cTn id="81" dur="10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0" fill="hold" nodeType="clickEffect">
                                  <p:stCondLst>
                                    <p:cond delay="0"/>
                                  </p:stCondLst>
                                  <p:childTnLst>
                                    <p:set>
                                      <p:cBhvr>
                                        <p:cTn id="85" dur="1" fill="hold">
                                          <p:stCondLst>
                                            <p:cond delay="0"/>
                                          </p:stCondLst>
                                        </p:cTn>
                                        <p:tgtEl>
                                          <p:spTgt spid="40"/>
                                        </p:tgtEl>
                                        <p:attrNameLst>
                                          <p:attrName>style.visibility</p:attrName>
                                        </p:attrNameLst>
                                      </p:cBhvr>
                                      <p:to>
                                        <p:strVal val="visible"/>
                                      </p:to>
                                    </p:set>
                                    <p:anim calcmode="lin" valueType="num">
                                      <p:cBhvr>
                                        <p:cTn id="86" dur="500" fill="hold"/>
                                        <p:tgtEl>
                                          <p:spTgt spid="40"/>
                                        </p:tgtEl>
                                        <p:attrNameLst>
                                          <p:attrName>ppt_w</p:attrName>
                                        </p:attrNameLst>
                                      </p:cBhvr>
                                      <p:tavLst>
                                        <p:tav tm="0">
                                          <p:val>
                                            <p:fltVal val="0"/>
                                          </p:val>
                                        </p:tav>
                                        <p:tav tm="100000">
                                          <p:val>
                                            <p:strVal val="#ppt_w"/>
                                          </p:val>
                                        </p:tav>
                                      </p:tavLst>
                                    </p:anim>
                                    <p:anim calcmode="lin" valueType="num">
                                      <p:cBhvr>
                                        <p:cTn id="87" dur="500" fill="hold"/>
                                        <p:tgtEl>
                                          <p:spTgt spid="40"/>
                                        </p:tgtEl>
                                        <p:attrNameLst>
                                          <p:attrName>ppt_h</p:attrName>
                                        </p:attrNameLst>
                                      </p:cBhvr>
                                      <p:tavLst>
                                        <p:tav tm="0">
                                          <p:val>
                                            <p:fltVal val="0"/>
                                          </p:val>
                                        </p:tav>
                                        <p:tav tm="100000">
                                          <p:val>
                                            <p:strVal val="#ppt_h"/>
                                          </p:val>
                                        </p:tav>
                                      </p:tavLst>
                                    </p:anim>
                                    <p:animEffect transition="in" filter="fade">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p:bldP spid="26" grpId="1"/>
      <p:bldP spid="35" grpId="0"/>
      <p:bldP spid="35" grpId="1"/>
      <p:bldP spid="37"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extBox 7"/>
          <p:cNvSpPr txBox="1"/>
          <p:nvPr/>
        </p:nvSpPr>
        <p:spPr>
          <a:xfrm>
            <a:off x="2438401" y="304801"/>
            <a:ext cx="7665881" cy="584775"/>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bn-BD" sz="3200" dirty="0">
                <a:latin typeface="NikoshBAN" pitchFamily="2" charset="0"/>
                <a:cs typeface="NikoshBAN" pitchFamily="2" charset="0"/>
              </a:rPr>
              <a:t>দেখি জ্যাক স্ক্রু কীভাবে বলের দিক পরিবর্তন করে কাজ করে</a:t>
            </a:r>
            <a:endParaRPr lang="en-US" sz="3200" dirty="0">
              <a:latin typeface="NikoshBAN" pitchFamily="2" charset="0"/>
              <a:cs typeface="NikoshBAN" pitchFamily="2" charset="0"/>
            </a:endParaRPr>
          </a:p>
        </p:txBody>
      </p:sp>
      <p:sp>
        <p:nvSpPr>
          <p:cNvPr id="13" name="TextBox 12"/>
          <p:cNvSpPr txBox="1"/>
          <p:nvPr/>
        </p:nvSpPr>
        <p:spPr>
          <a:xfrm>
            <a:off x="4656959" y="2946976"/>
            <a:ext cx="184731" cy="584775"/>
          </a:xfrm>
          <a:prstGeom prst="rect">
            <a:avLst/>
          </a:prstGeom>
          <a:noFill/>
        </p:spPr>
        <p:txBody>
          <a:bodyPr wrap="none" rtlCol="0">
            <a:spAutoFit/>
          </a:bodyPr>
          <a:lstStyle/>
          <a:p>
            <a:endParaRPr lang="en-US" sz="3200" dirty="0">
              <a:latin typeface="NikoshBAN" pitchFamily="2" charset="0"/>
              <a:cs typeface="NikoshBAN" pitchFamily="2" charset="0"/>
            </a:endParaRPr>
          </a:p>
        </p:txBody>
      </p:sp>
      <p:sp>
        <p:nvSpPr>
          <p:cNvPr id="30" name="Frame 29"/>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32"/>
          <p:cNvGrpSpPr/>
          <p:nvPr/>
        </p:nvGrpSpPr>
        <p:grpSpPr>
          <a:xfrm>
            <a:off x="2133600" y="1143000"/>
            <a:ext cx="2438400" cy="3886200"/>
            <a:chOff x="381000" y="1371600"/>
            <a:chExt cx="2438400" cy="3886200"/>
          </a:xfrm>
        </p:grpSpPr>
        <p:pic>
          <p:nvPicPr>
            <p:cNvPr id="29" name="Picture 28" descr="Screw-Jack.gif"/>
            <p:cNvPicPr>
              <a:picLocks noChangeAspect="1"/>
            </p:cNvPicPr>
            <p:nvPr/>
          </p:nvPicPr>
          <p:blipFill>
            <a:blip r:embed="rId3" cstate="print"/>
            <a:stretch>
              <a:fillRect/>
            </a:stretch>
          </p:blipFill>
          <p:spPr>
            <a:xfrm>
              <a:off x="381000" y="1371600"/>
              <a:ext cx="2438400" cy="3760716"/>
            </a:xfrm>
            <a:prstGeom prst="rect">
              <a:avLst/>
            </a:prstGeom>
          </p:spPr>
        </p:pic>
        <p:sp>
          <p:nvSpPr>
            <p:cNvPr id="32" name="Rectangle 31"/>
            <p:cNvSpPr/>
            <p:nvPr/>
          </p:nvSpPr>
          <p:spPr>
            <a:xfrm>
              <a:off x="381000" y="4572000"/>
              <a:ext cx="24384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3" name="Picture 42" descr="Right hand rule.png"/>
          <p:cNvPicPr>
            <a:picLocks noChangeAspect="1"/>
          </p:cNvPicPr>
          <p:nvPr/>
        </p:nvPicPr>
        <p:blipFill>
          <a:blip r:embed="rId4" cstate="print"/>
          <a:stretch>
            <a:fillRect/>
          </a:stretch>
        </p:blipFill>
        <p:spPr>
          <a:xfrm>
            <a:off x="5486400" y="1371600"/>
            <a:ext cx="3581400" cy="2648651"/>
          </a:xfrm>
          <a:prstGeom prst="rect">
            <a:avLst/>
          </a:prstGeom>
        </p:spPr>
      </p:pic>
      <p:grpSp>
        <p:nvGrpSpPr>
          <p:cNvPr id="46" name="Group 45"/>
          <p:cNvGrpSpPr/>
          <p:nvPr/>
        </p:nvGrpSpPr>
        <p:grpSpPr>
          <a:xfrm rot="1629567">
            <a:off x="7307387" y="3710660"/>
            <a:ext cx="2667000" cy="523220"/>
            <a:chOff x="5715000" y="4458682"/>
            <a:chExt cx="2667000" cy="523220"/>
          </a:xfrm>
        </p:grpSpPr>
        <p:sp>
          <p:nvSpPr>
            <p:cNvPr id="45" name="Left Arrow 44"/>
            <p:cNvSpPr/>
            <p:nvPr/>
          </p:nvSpPr>
          <p:spPr>
            <a:xfrm>
              <a:off x="5715000" y="4495800"/>
              <a:ext cx="2667000" cy="457200"/>
            </a:xfrm>
            <a:prstGeom prst="leftArrow">
              <a:avLst>
                <a:gd name="adj1" fmla="val 100000"/>
                <a:gd name="adj2" fmla="val 98276"/>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5925204" y="4458682"/>
              <a:ext cx="2430474" cy="523220"/>
            </a:xfrm>
            <a:prstGeom prst="rect">
              <a:avLst/>
            </a:prstGeom>
            <a:noFill/>
          </p:spPr>
          <p:txBody>
            <a:bodyPr wrap="none" rtlCol="0">
              <a:spAutoFit/>
            </a:bodyPr>
            <a:lstStyle/>
            <a:p>
              <a:r>
                <a:rPr lang="bn-BD" sz="2800" dirty="0">
                  <a:latin typeface="NikoshBAN" pitchFamily="2" charset="0"/>
                  <a:cs typeface="NikoshBAN" pitchFamily="2" charset="0"/>
                </a:rPr>
                <a:t>বল প্রয়োগ করা হচ্ছে</a:t>
              </a:r>
              <a:endParaRPr lang="en-US" sz="2800" dirty="0">
                <a:latin typeface="NikoshBAN" pitchFamily="2" charset="0"/>
                <a:cs typeface="NikoshBAN" pitchFamily="2" charset="0"/>
              </a:endParaRPr>
            </a:p>
          </p:txBody>
        </p:sp>
      </p:grpSp>
      <p:grpSp>
        <p:nvGrpSpPr>
          <p:cNvPr id="47" name="Group 46"/>
          <p:cNvGrpSpPr/>
          <p:nvPr/>
        </p:nvGrpSpPr>
        <p:grpSpPr>
          <a:xfrm flipH="1">
            <a:off x="4648201" y="1447800"/>
            <a:ext cx="2161215" cy="523220"/>
            <a:chOff x="5715000" y="4459524"/>
            <a:chExt cx="2161215" cy="523220"/>
          </a:xfrm>
        </p:grpSpPr>
        <p:sp>
          <p:nvSpPr>
            <p:cNvPr id="48" name="Left Arrow 47"/>
            <p:cNvSpPr/>
            <p:nvPr/>
          </p:nvSpPr>
          <p:spPr>
            <a:xfrm>
              <a:off x="5715000" y="4495800"/>
              <a:ext cx="2161215" cy="457200"/>
            </a:xfrm>
            <a:prstGeom prst="leftArrow">
              <a:avLst>
                <a:gd name="adj1" fmla="val 100000"/>
                <a:gd name="adj2" fmla="val 98276"/>
              </a:avLst>
            </a:pr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5934658" y="4459524"/>
              <a:ext cx="1941557" cy="523220"/>
            </a:xfrm>
            <a:prstGeom prst="rect">
              <a:avLst/>
            </a:prstGeom>
            <a:noFill/>
          </p:spPr>
          <p:txBody>
            <a:bodyPr wrap="none" rtlCol="0">
              <a:spAutoFit/>
            </a:bodyPr>
            <a:lstStyle/>
            <a:p>
              <a:r>
                <a:rPr lang="bn-BD" sz="2800" dirty="0">
                  <a:latin typeface="NikoshBAN" pitchFamily="2" charset="0"/>
                  <a:cs typeface="NikoshBAN" pitchFamily="2" charset="0"/>
                </a:rPr>
                <a:t>ভার কাজ করছে</a:t>
              </a:r>
              <a:endParaRPr lang="en-US" sz="2800" dirty="0">
                <a:latin typeface="NikoshBAN" pitchFamily="2" charset="0"/>
                <a:cs typeface="NikoshBAN" pitchFamily="2" charset="0"/>
              </a:endParaRPr>
            </a:p>
          </p:txBody>
        </p:sp>
      </p:grpSp>
      <p:sp>
        <p:nvSpPr>
          <p:cNvPr id="50" name="TextBox 49"/>
          <p:cNvSpPr txBox="1"/>
          <p:nvPr/>
        </p:nvSpPr>
        <p:spPr>
          <a:xfrm>
            <a:off x="2133600" y="5754328"/>
            <a:ext cx="8036174" cy="584775"/>
          </a:xfrm>
          <a:prstGeom prst="rect">
            <a:avLst/>
          </a:prstGeom>
          <a:solidFill>
            <a:schemeClr val="tx2">
              <a:lumMod val="40000"/>
              <a:lumOff val="60000"/>
            </a:schemeClr>
          </a:solidFill>
        </p:spPr>
        <p:txBody>
          <a:bodyPr wrap="none" rtlCol="0">
            <a:spAutoFit/>
          </a:bodyPr>
          <a:lstStyle/>
          <a:p>
            <a:r>
              <a:rPr lang="bn-BD" sz="3200" spc="-150" dirty="0">
                <a:latin typeface="NikoshBAN" pitchFamily="2" charset="0"/>
                <a:cs typeface="NikoshBAN" pitchFamily="2" charset="0"/>
              </a:rPr>
              <a:t>জ্যাক স্ক্রু একই সাথে </a:t>
            </a:r>
            <a:r>
              <a:rPr lang="bn-BD" sz="3200" spc="-150" dirty="0">
                <a:solidFill>
                  <a:srgbClr val="FF0000"/>
                </a:solidFill>
                <a:latin typeface="NikoshBAN" pitchFamily="2" charset="0"/>
                <a:cs typeface="NikoshBAN" pitchFamily="2" charset="0"/>
              </a:rPr>
              <a:t>বল বৃদ্ধি ও বলের দিক </a:t>
            </a:r>
            <a:r>
              <a:rPr lang="bn-BD" sz="3200" spc="-150" dirty="0">
                <a:latin typeface="NikoshBAN" pitchFamily="2" charset="0"/>
                <a:cs typeface="NikoshBAN" pitchFamily="2" charset="0"/>
              </a:rPr>
              <a:t>পরিবর্তন করে কাজ করে</a:t>
            </a:r>
            <a:endParaRPr lang="en-US" sz="3200" spc="-15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strips(upLeft)">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10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left)">
                                      <p:cBhvr>
                                        <p:cTn id="22"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5257801" y="228601"/>
            <a:ext cx="1279517" cy="646331"/>
          </a:xfrm>
          <a:prstGeom prst="rect">
            <a:avLst/>
          </a:prstGeom>
          <a:gradFill>
            <a:gsLst>
              <a:gs pos="0">
                <a:srgbClr val="5E9EFF"/>
              </a:gs>
              <a:gs pos="39999">
                <a:srgbClr val="85C2FF"/>
              </a:gs>
              <a:gs pos="70000">
                <a:srgbClr val="C4D6EB"/>
              </a:gs>
              <a:gs pos="100000">
                <a:srgbClr val="FFEBFA"/>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a:solidFill>
                  <a:schemeClr val="tx1"/>
                </a:solidFill>
                <a:latin typeface="NikoshBAN" pitchFamily="2" charset="0"/>
                <a:cs typeface="NikoshBAN" pitchFamily="2" charset="0"/>
              </a:rPr>
              <a:t>মূল্যায়ন</a:t>
            </a:r>
            <a:endParaRPr lang="en-US" sz="3600" dirty="0">
              <a:solidFill>
                <a:schemeClr val="tx1"/>
              </a:solidFill>
              <a:latin typeface="NikoshBAN" pitchFamily="2" charset="0"/>
              <a:cs typeface="NikoshBAN" pitchFamily="2" charset="0"/>
            </a:endParaRPr>
          </a:p>
        </p:txBody>
      </p:sp>
      <p:sp>
        <p:nvSpPr>
          <p:cNvPr id="6" name="TextBox 5"/>
          <p:cNvSpPr txBox="1"/>
          <p:nvPr/>
        </p:nvSpPr>
        <p:spPr>
          <a:xfrm>
            <a:off x="1905001" y="3505201"/>
            <a:ext cx="8473795" cy="1138773"/>
          </a:xfrm>
          <a:prstGeom prst="rect">
            <a:avLst/>
          </a:prstGeom>
          <a:solidFill>
            <a:schemeClr val="accent2">
              <a:lumMod val="20000"/>
              <a:lumOff val="80000"/>
            </a:schemeClr>
          </a:solidFill>
        </p:spPr>
        <p:txBody>
          <a:bodyPr wrap="none" rtlCol="0">
            <a:spAutoFit/>
          </a:bodyPr>
          <a:lstStyle/>
          <a:p>
            <a:r>
              <a:rPr lang="bn-BD" sz="2800" dirty="0">
                <a:latin typeface="NikoshBAN" pitchFamily="2" charset="0"/>
                <a:cs typeface="NikoshBAN" pitchFamily="2" charset="0"/>
              </a:rPr>
              <a:t>হেলানো তলের যান্ত্রিক সুবিধা কিভাবে বাড়ানো যায়?</a:t>
            </a:r>
          </a:p>
          <a:p>
            <a:endParaRPr lang="bn-BD" sz="1200" dirty="0">
              <a:latin typeface="NikoshBAN" pitchFamily="2" charset="0"/>
              <a:cs typeface="NikoshBAN" pitchFamily="2" charset="0"/>
            </a:endParaRPr>
          </a:p>
          <a:p>
            <a:r>
              <a:rPr lang="bn-BD" sz="2800" dirty="0">
                <a:latin typeface="NikoshBAN" pitchFamily="2" charset="0"/>
                <a:cs typeface="NikoshBAN" pitchFamily="2" charset="0"/>
              </a:rPr>
              <a:t>(ক) দৈর্ঘ্য বাড়িয়ে   (খ) দৈর্ঘ্য কমিয়ে  (গ) উচ্চতা বাড়িয়ে  (ঘ) উচ্চতা কমিয়ে</a:t>
            </a:r>
            <a:endParaRPr lang="en-US" sz="2800" dirty="0">
              <a:latin typeface="NikoshBAN" pitchFamily="2" charset="0"/>
              <a:cs typeface="NikoshBAN" pitchFamily="2" charset="0"/>
            </a:endParaRPr>
          </a:p>
        </p:txBody>
      </p:sp>
      <p:pic>
        <p:nvPicPr>
          <p:cNvPr id="8" name="Picture 7" descr="vlcsnap-00002.png"/>
          <p:cNvPicPr>
            <a:picLocks noChangeAspect="1"/>
          </p:cNvPicPr>
          <p:nvPr/>
        </p:nvPicPr>
        <p:blipFill>
          <a:blip r:embed="rId3" cstate="print"/>
          <a:stretch>
            <a:fillRect/>
          </a:stretch>
        </p:blipFill>
        <p:spPr>
          <a:xfrm>
            <a:off x="2209800" y="914400"/>
            <a:ext cx="2007782" cy="2551556"/>
          </a:xfrm>
          <a:prstGeom prst="rect">
            <a:avLst/>
          </a:prstGeom>
        </p:spPr>
      </p:pic>
      <p:sp>
        <p:nvSpPr>
          <p:cNvPr id="9" name="Left Arrow 8"/>
          <p:cNvSpPr/>
          <p:nvPr/>
        </p:nvSpPr>
        <p:spPr>
          <a:xfrm>
            <a:off x="4127936" y="974834"/>
            <a:ext cx="5854264" cy="609600"/>
          </a:xfrm>
          <a:prstGeom prst="leftArrow">
            <a:avLst>
              <a:gd name="adj1" fmla="val 91379"/>
              <a:gd name="adj2" fmla="val 50000"/>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এই অংশটি কোন সরল যন্ত্রের নীতিতে কাজ করে?</a:t>
            </a:r>
            <a:endParaRPr lang="en-US" sz="2800" dirty="0">
              <a:solidFill>
                <a:schemeClr val="tx1"/>
              </a:solidFill>
              <a:latin typeface="NikoshBAN" pitchFamily="2" charset="0"/>
              <a:cs typeface="NikoshBAN" pitchFamily="2" charset="0"/>
            </a:endParaRPr>
          </a:p>
        </p:txBody>
      </p:sp>
      <p:sp>
        <p:nvSpPr>
          <p:cNvPr id="11" name="Left Arrow 10"/>
          <p:cNvSpPr/>
          <p:nvPr/>
        </p:nvSpPr>
        <p:spPr>
          <a:xfrm>
            <a:off x="2895600" y="1676400"/>
            <a:ext cx="5854264" cy="609600"/>
          </a:xfrm>
          <a:prstGeom prst="leftArrow">
            <a:avLst>
              <a:gd name="adj1" fmla="val 91379"/>
              <a:gd name="adj2" fmla="val 50000"/>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এই অংশটি কোন সরল যন্ত্রের নীতিতে কাজ করে?</a:t>
            </a:r>
            <a:endParaRPr lang="en-US" sz="2800" dirty="0">
              <a:solidFill>
                <a:schemeClr val="tx1"/>
              </a:solidFill>
              <a:latin typeface="NikoshBAN" pitchFamily="2" charset="0"/>
              <a:cs typeface="NikoshBAN" pitchFamily="2" charset="0"/>
            </a:endParaRPr>
          </a:p>
        </p:txBody>
      </p:sp>
      <p:sp>
        <p:nvSpPr>
          <p:cNvPr id="13" name="Freeform 12"/>
          <p:cNvSpPr/>
          <p:nvPr/>
        </p:nvSpPr>
        <p:spPr>
          <a:xfrm>
            <a:off x="1905000" y="4267200"/>
            <a:ext cx="609600" cy="304800"/>
          </a:xfrm>
          <a:custGeom>
            <a:avLst/>
            <a:gdLst>
              <a:gd name="connsiteX0" fmla="*/ 0 w 551793"/>
              <a:gd name="connsiteY0" fmla="*/ 47296 h 204952"/>
              <a:gd name="connsiteX1" fmla="*/ 141889 w 551793"/>
              <a:gd name="connsiteY1" fmla="*/ 204952 h 204952"/>
              <a:gd name="connsiteX2" fmla="*/ 551793 w 551793"/>
              <a:gd name="connsiteY2" fmla="*/ 0 h 204952"/>
            </a:gdLst>
            <a:ahLst/>
            <a:cxnLst>
              <a:cxn ang="0">
                <a:pos x="connsiteX0" y="connsiteY0"/>
              </a:cxn>
              <a:cxn ang="0">
                <a:pos x="connsiteX1" y="connsiteY1"/>
              </a:cxn>
              <a:cxn ang="0">
                <a:pos x="connsiteX2" y="connsiteY2"/>
              </a:cxn>
            </a:cxnLst>
            <a:rect l="l" t="t" r="r" b="b"/>
            <a:pathLst>
              <a:path w="551793" h="204952">
                <a:moveTo>
                  <a:pt x="0" y="47296"/>
                </a:moveTo>
                <a:lnTo>
                  <a:pt x="141889" y="204952"/>
                </a:lnTo>
                <a:lnTo>
                  <a:pt x="551793"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p:cNvSpPr txBox="1"/>
          <p:nvPr/>
        </p:nvSpPr>
        <p:spPr>
          <a:xfrm>
            <a:off x="1905002" y="3429000"/>
            <a:ext cx="8486733" cy="1600438"/>
          </a:xfrm>
          <a:prstGeom prst="rect">
            <a:avLst/>
          </a:prstGeom>
          <a:solidFill>
            <a:schemeClr val="bg2">
              <a:lumMod val="75000"/>
            </a:schemeClr>
          </a:solidFill>
        </p:spPr>
        <p:txBody>
          <a:bodyPr wrap="square" rtlCol="0">
            <a:spAutoFit/>
          </a:bodyPr>
          <a:lstStyle/>
          <a:p>
            <a:r>
              <a:rPr lang="bn-BD" sz="2800" dirty="0">
                <a:latin typeface="NikoshBAN" pitchFamily="2" charset="0"/>
                <a:cs typeface="NikoshBAN" pitchFamily="2" charset="0"/>
              </a:rPr>
              <a:t>জ্যাক স্ক্রুর যান্ত্রিক সুবিধা বাড়ানো যায় কীভাবে?</a:t>
            </a:r>
          </a:p>
          <a:p>
            <a:endParaRPr lang="bn-BD" sz="1200" dirty="0">
              <a:latin typeface="NikoshBAN" pitchFamily="2" charset="0"/>
              <a:cs typeface="NikoshBAN" pitchFamily="2" charset="0"/>
            </a:endParaRPr>
          </a:p>
          <a:p>
            <a:r>
              <a:rPr lang="bn-BD" sz="2800" dirty="0">
                <a:latin typeface="NikoshBAN" pitchFamily="2" charset="0"/>
                <a:cs typeface="NikoshBAN" pitchFamily="2" charset="0"/>
              </a:rPr>
              <a:t>(ক) পেঁচানো অংশের উচ্চতা বাড়িয়ে    (খ) পেঁচানো অংশের উচ্চতা কমিয়ে </a:t>
            </a:r>
          </a:p>
          <a:p>
            <a:r>
              <a:rPr lang="bn-BD" sz="2800" dirty="0">
                <a:latin typeface="NikoshBAN" pitchFamily="2" charset="0"/>
                <a:cs typeface="NikoshBAN" pitchFamily="2" charset="0"/>
              </a:rPr>
              <a:t>(গ) হাতলের দৈর্ঘ্য বাড়িয়ে                (ঘ) হাতলের দৈর্ঘ্য কমিয়ে </a:t>
            </a:r>
            <a:endParaRPr lang="en-US" sz="2800" dirty="0">
              <a:latin typeface="NikoshBAN" pitchFamily="2" charset="0"/>
              <a:cs typeface="NikoshBAN" pitchFamily="2" charset="0"/>
            </a:endParaRPr>
          </a:p>
        </p:txBody>
      </p:sp>
      <p:sp>
        <p:nvSpPr>
          <p:cNvPr id="14" name="Freeform 13"/>
          <p:cNvSpPr/>
          <p:nvPr/>
        </p:nvSpPr>
        <p:spPr>
          <a:xfrm>
            <a:off x="1905001" y="4496038"/>
            <a:ext cx="620747" cy="304800"/>
          </a:xfrm>
          <a:custGeom>
            <a:avLst/>
            <a:gdLst>
              <a:gd name="connsiteX0" fmla="*/ 0 w 551793"/>
              <a:gd name="connsiteY0" fmla="*/ 47296 h 204952"/>
              <a:gd name="connsiteX1" fmla="*/ 141889 w 551793"/>
              <a:gd name="connsiteY1" fmla="*/ 204952 h 204952"/>
              <a:gd name="connsiteX2" fmla="*/ 551793 w 551793"/>
              <a:gd name="connsiteY2" fmla="*/ 0 h 204952"/>
            </a:gdLst>
            <a:ahLst/>
            <a:cxnLst>
              <a:cxn ang="0">
                <a:pos x="connsiteX0" y="connsiteY0"/>
              </a:cxn>
              <a:cxn ang="0">
                <a:pos x="connsiteX1" y="connsiteY1"/>
              </a:cxn>
              <a:cxn ang="0">
                <a:pos x="connsiteX2" y="connsiteY2"/>
              </a:cxn>
            </a:cxnLst>
            <a:rect l="l" t="t" r="r" b="b"/>
            <a:pathLst>
              <a:path w="551793" h="204952">
                <a:moveTo>
                  <a:pt x="0" y="47296"/>
                </a:moveTo>
                <a:lnTo>
                  <a:pt x="141889" y="204952"/>
                </a:lnTo>
                <a:lnTo>
                  <a:pt x="551793" y="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2"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Right)">
                                      <p:cBhvr>
                                        <p:cTn id="14" dur="10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Right)">
                                      <p:cBhvr>
                                        <p:cTn id="19" dur="10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53" presetClass="exit" presetSubtype="0" fill="hold" nodeType="clickEffect">
                                  <p:stCondLst>
                                    <p:cond delay="0"/>
                                  </p:stCondLst>
                                  <p:childTnLst>
                                    <p:anim calcmode="lin" valueType="num">
                                      <p:cBhvr>
                                        <p:cTn id="23" dur="500"/>
                                        <p:tgtEl>
                                          <p:spTgt spid="8"/>
                                        </p:tgtEl>
                                        <p:attrNameLst>
                                          <p:attrName>ppt_w</p:attrName>
                                        </p:attrNameLst>
                                      </p:cBhvr>
                                      <p:tavLst>
                                        <p:tav tm="0">
                                          <p:val>
                                            <p:strVal val="ppt_w"/>
                                          </p:val>
                                        </p:tav>
                                        <p:tav tm="100000">
                                          <p:val>
                                            <p:fltVal val="0"/>
                                          </p:val>
                                        </p:tav>
                                      </p:tavLst>
                                    </p:anim>
                                    <p:anim calcmode="lin" valueType="num">
                                      <p:cBhvr>
                                        <p:cTn id="24" dur="500"/>
                                        <p:tgtEl>
                                          <p:spTgt spid="8"/>
                                        </p:tgtEl>
                                        <p:attrNameLst>
                                          <p:attrName>ppt_h</p:attrName>
                                        </p:attrNameLst>
                                      </p:cBhvr>
                                      <p:tavLst>
                                        <p:tav tm="0">
                                          <p:val>
                                            <p:strVal val="ppt_h"/>
                                          </p:val>
                                        </p:tav>
                                        <p:tav tm="100000">
                                          <p:val>
                                            <p:fltVal val="0"/>
                                          </p:val>
                                        </p:tav>
                                      </p:tavLst>
                                    </p:anim>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up)">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3"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strips(upRigh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up)">
                                      <p:cBhvr>
                                        <p:cTn id="40" dur="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strips(upRight)">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5"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7" name="Frame 6"/>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5029201" y="152400"/>
            <a:ext cx="1991251" cy="707886"/>
          </a:xfrm>
          <a:prstGeom prst="rect">
            <a:avLst/>
          </a:prstGeom>
          <a:gradFill>
            <a:gsLst>
              <a:gs pos="0">
                <a:srgbClr val="03D4A8"/>
              </a:gs>
              <a:gs pos="25000">
                <a:srgbClr val="21D6E0"/>
              </a:gs>
              <a:gs pos="75000">
                <a:srgbClr val="0087E6"/>
              </a:gs>
              <a:gs pos="100000">
                <a:srgbClr val="005CBF"/>
              </a:gs>
            </a:gsLst>
            <a:lin ang="5400000" scaled="0"/>
          </a:gra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a:solidFill>
                  <a:schemeClr val="tx1"/>
                </a:solidFill>
                <a:latin typeface="NikoshBAN" pitchFamily="2" charset="0"/>
                <a:cs typeface="NikoshBAN" pitchFamily="2" charset="0"/>
              </a:rPr>
              <a:t>বাড়ির কাজ</a:t>
            </a:r>
            <a:endParaRPr lang="en-US" sz="4000" dirty="0">
              <a:solidFill>
                <a:schemeClr val="tx1"/>
              </a:solidFill>
              <a:latin typeface="NikoshBAN" pitchFamily="2" charset="0"/>
              <a:cs typeface="NikoshBAN" pitchFamily="2" charset="0"/>
            </a:endParaRPr>
          </a:p>
        </p:txBody>
      </p:sp>
      <p:sp>
        <p:nvSpPr>
          <p:cNvPr id="23" name="TextBox 22"/>
          <p:cNvSpPr txBox="1"/>
          <p:nvPr/>
        </p:nvSpPr>
        <p:spPr>
          <a:xfrm>
            <a:off x="2215175" y="5453849"/>
            <a:ext cx="8255786" cy="584775"/>
          </a:xfrm>
          <a:prstGeom prst="rect">
            <a:avLst/>
          </a:prstGeom>
          <a:solidFill>
            <a:schemeClr val="accent6">
              <a:lumMod val="40000"/>
              <a:lumOff val="60000"/>
            </a:schemeClr>
          </a:solidFill>
        </p:spPr>
        <p:txBody>
          <a:bodyPr wrap="none" rtlCol="0">
            <a:spAutoFit/>
          </a:bodyPr>
          <a:lstStyle/>
          <a:p>
            <a:r>
              <a:rPr lang="bn-BD" sz="3200" dirty="0">
                <a:latin typeface="NikoshBAN" pitchFamily="2" charset="0"/>
                <a:cs typeface="NikoshBAN" pitchFamily="2" charset="0"/>
              </a:rPr>
              <a:t>উপরের চিত্রে কোন ব্যাক্তি সহজে উঠতে </a:t>
            </a:r>
            <a:r>
              <a:rPr lang="bn-BD" sz="3200">
                <a:latin typeface="NikoshBAN" pitchFamily="2" charset="0"/>
                <a:cs typeface="NikoshBAN" pitchFamily="2" charset="0"/>
              </a:rPr>
              <a:t>পারবে -তা </a:t>
            </a:r>
            <a:r>
              <a:rPr lang="bn-BD" sz="3200" dirty="0">
                <a:latin typeface="NikoshBAN" pitchFamily="2" charset="0"/>
                <a:cs typeface="NikoshBAN" pitchFamily="2" charset="0"/>
              </a:rPr>
              <a:t>যুক্তিসহ লিখ।</a:t>
            </a:r>
            <a:endParaRPr lang="en-US" sz="3200" dirty="0">
              <a:latin typeface="NikoshBAN" pitchFamily="2" charset="0"/>
              <a:cs typeface="NikoshBAN" pitchFamily="2" charset="0"/>
            </a:endParaRPr>
          </a:p>
        </p:txBody>
      </p:sp>
      <p:grpSp>
        <p:nvGrpSpPr>
          <p:cNvPr id="26" name="Group 25"/>
          <p:cNvGrpSpPr/>
          <p:nvPr/>
        </p:nvGrpSpPr>
        <p:grpSpPr>
          <a:xfrm>
            <a:off x="3124200" y="838201"/>
            <a:ext cx="6781800" cy="3849421"/>
            <a:chOff x="1600200" y="838200"/>
            <a:chExt cx="6781800" cy="3849421"/>
          </a:xfrm>
        </p:grpSpPr>
        <p:pic>
          <p:nvPicPr>
            <p:cNvPr id="6" name="Picture 5" descr="SM_diagram3.jpg"/>
            <p:cNvPicPr>
              <a:picLocks noChangeAspect="1"/>
            </p:cNvPicPr>
            <p:nvPr/>
          </p:nvPicPr>
          <p:blipFill>
            <a:blip r:embed="rId3" cstate="print"/>
            <a:stretch>
              <a:fillRect/>
            </a:stretch>
          </p:blipFill>
          <p:spPr>
            <a:xfrm>
              <a:off x="1600200" y="838200"/>
              <a:ext cx="5867400" cy="3849421"/>
            </a:xfrm>
            <a:prstGeom prst="rect">
              <a:avLst/>
            </a:prstGeom>
          </p:spPr>
        </p:pic>
        <p:sp>
          <p:nvSpPr>
            <p:cNvPr id="8" name="TextBox 7"/>
            <p:cNvSpPr txBox="1"/>
            <p:nvPr/>
          </p:nvSpPr>
          <p:spPr>
            <a:xfrm>
              <a:off x="7280416" y="3048000"/>
              <a:ext cx="1101584" cy="523220"/>
            </a:xfrm>
            <a:prstGeom prst="rect">
              <a:avLst/>
            </a:prstGeom>
            <a:noFill/>
          </p:spPr>
          <p:txBody>
            <a:bodyPr wrap="none" rtlCol="0">
              <a:spAutoFit/>
            </a:bodyPr>
            <a:lstStyle/>
            <a:p>
              <a:r>
                <a:rPr lang="bn-BD" sz="2800" dirty="0">
                  <a:latin typeface="NikoshBAN" pitchFamily="2" charset="0"/>
                  <a:cs typeface="NikoshBAN" pitchFamily="2" charset="0"/>
                </a:rPr>
                <a:t>৫ মিটার</a:t>
              </a:r>
              <a:endParaRPr lang="en-US" sz="2800" dirty="0">
                <a:latin typeface="NikoshBAN" pitchFamily="2" charset="0"/>
                <a:cs typeface="NikoshBAN" pitchFamily="2" charset="0"/>
              </a:endParaRPr>
            </a:p>
          </p:txBody>
        </p:sp>
        <p:grpSp>
          <p:nvGrpSpPr>
            <p:cNvPr id="22" name="Group 21"/>
            <p:cNvGrpSpPr/>
            <p:nvPr/>
          </p:nvGrpSpPr>
          <p:grpSpPr>
            <a:xfrm rot="360179">
              <a:off x="2163996" y="1359144"/>
              <a:ext cx="4191000" cy="1095702"/>
              <a:chOff x="2514600" y="4572000"/>
              <a:chExt cx="4191000" cy="1095702"/>
            </a:xfrm>
          </p:grpSpPr>
          <p:cxnSp>
            <p:nvCxnSpPr>
              <p:cNvPr id="10" name="Straight Arrow Connector 9"/>
              <p:cNvCxnSpPr/>
              <p:nvPr/>
            </p:nvCxnSpPr>
            <p:spPr>
              <a:xfrm flipV="1">
                <a:off x="5410200" y="4572000"/>
                <a:ext cx="1295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14600" y="5362902"/>
                <a:ext cx="1371600" cy="304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0827387">
                <a:off x="3925221" y="4870942"/>
                <a:ext cx="1423788" cy="523220"/>
              </a:xfrm>
              <a:prstGeom prst="rect">
                <a:avLst/>
              </a:prstGeom>
              <a:noFill/>
            </p:spPr>
            <p:txBody>
              <a:bodyPr wrap="none" rtlCol="0">
                <a:spAutoFit/>
              </a:bodyPr>
              <a:lstStyle/>
              <a:p>
                <a:r>
                  <a:rPr lang="bn-BD" sz="2800" dirty="0">
                    <a:latin typeface="NikoshBAN" pitchFamily="2" charset="0"/>
                    <a:cs typeface="NikoshBAN" pitchFamily="2" charset="0"/>
                  </a:rPr>
                  <a:t>২০০ মিটার</a:t>
                </a:r>
                <a:endParaRPr lang="en-US" sz="2800" dirty="0">
                  <a:latin typeface="NikoshBAN" pitchFamily="2" charset="0"/>
                  <a:cs typeface="NikoshBAN" pitchFamily="2" charset="0"/>
                </a:endParaRPr>
              </a:p>
            </p:txBody>
          </p:sp>
        </p:grpSp>
        <p:grpSp>
          <p:nvGrpSpPr>
            <p:cNvPr id="21" name="Group 20"/>
            <p:cNvGrpSpPr/>
            <p:nvPr/>
          </p:nvGrpSpPr>
          <p:grpSpPr>
            <a:xfrm>
              <a:off x="3810000" y="2895600"/>
              <a:ext cx="3352800" cy="914400"/>
              <a:chOff x="3352800" y="5410200"/>
              <a:chExt cx="3352800" cy="914400"/>
            </a:xfrm>
          </p:grpSpPr>
          <p:cxnSp>
            <p:nvCxnSpPr>
              <p:cNvPr id="16" name="Straight Arrow Connector 15"/>
              <p:cNvCxnSpPr/>
              <p:nvPr/>
            </p:nvCxnSpPr>
            <p:spPr>
              <a:xfrm flipV="1">
                <a:off x="5791200" y="5410200"/>
                <a:ext cx="914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352800" y="6096000"/>
                <a:ext cx="1066800" cy="228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rot="20576398">
                <a:off x="4415433" y="5606627"/>
                <a:ext cx="1406154" cy="523220"/>
              </a:xfrm>
              <a:prstGeom prst="rect">
                <a:avLst/>
              </a:prstGeom>
              <a:noFill/>
            </p:spPr>
            <p:txBody>
              <a:bodyPr wrap="none" rtlCol="0">
                <a:spAutoFit/>
              </a:bodyPr>
              <a:lstStyle/>
              <a:p>
                <a:r>
                  <a:rPr lang="bn-BD" sz="2800" dirty="0">
                    <a:latin typeface="NikoshBAN" pitchFamily="2" charset="0"/>
                    <a:cs typeface="NikoshBAN" pitchFamily="2" charset="0"/>
                  </a:rPr>
                  <a:t>১০০ মিটার</a:t>
                </a:r>
                <a:endParaRPr lang="en-US" sz="2800" dirty="0">
                  <a:latin typeface="NikoshBAN" pitchFamily="2" charset="0"/>
                  <a:cs typeface="NikoshBAN" pitchFamily="2" charset="0"/>
                </a:endParaRPr>
              </a:p>
            </p:txBody>
          </p:sp>
        </p:grpSp>
        <p:sp>
          <p:nvSpPr>
            <p:cNvPr id="24" name="TextBox 23"/>
            <p:cNvSpPr txBox="1"/>
            <p:nvPr/>
          </p:nvSpPr>
          <p:spPr>
            <a:xfrm>
              <a:off x="4419600" y="2514600"/>
              <a:ext cx="399468" cy="523220"/>
            </a:xfrm>
            <a:prstGeom prst="rect">
              <a:avLst/>
            </a:prstGeom>
            <a:solidFill>
              <a:schemeClr val="bg1"/>
            </a:solidFill>
          </p:spPr>
          <p:txBody>
            <a:bodyPr wrap="none" rtlCol="0">
              <a:spAutoFit/>
            </a:bodyPr>
            <a:lstStyle/>
            <a:p>
              <a:r>
                <a:rPr lang="bn-BD" sz="2800" dirty="0">
                  <a:latin typeface="NikoshBAN" pitchFamily="2" charset="0"/>
                  <a:cs typeface="NikoshBAN" pitchFamily="2" charset="0"/>
                </a:rPr>
                <a:t>ক</a:t>
              </a:r>
              <a:endParaRPr lang="en-US" sz="2800" dirty="0">
                <a:latin typeface="NikoshBAN" pitchFamily="2" charset="0"/>
                <a:cs typeface="NikoshBAN" pitchFamily="2" charset="0"/>
              </a:endParaRPr>
            </a:p>
          </p:txBody>
        </p:sp>
        <p:sp>
          <p:nvSpPr>
            <p:cNvPr id="25" name="TextBox 24"/>
            <p:cNvSpPr txBox="1"/>
            <p:nvPr/>
          </p:nvSpPr>
          <p:spPr>
            <a:xfrm>
              <a:off x="3048000" y="2133600"/>
              <a:ext cx="360996" cy="523220"/>
            </a:xfrm>
            <a:prstGeom prst="rect">
              <a:avLst/>
            </a:prstGeom>
            <a:solidFill>
              <a:schemeClr val="accent6">
                <a:lumMod val="60000"/>
                <a:lumOff val="40000"/>
              </a:schemeClr>
            </a:solidFill>
          </p:spPr>
          <p:txBody>
            <a:bodyPr wrap="none" rtlCol="0">
              <a:spAutoFit/>
            </a:bodyPr>
            <a:lstStyle/>
            <a:p>
              <a:r>
                <a:rPr lang="bn-BD" sz="2800" dirty="0">
                  <a:latin typeface="NikoshBAN" pitchFamily="2" charset="0"/>
                  <a:cs typeface="NikoshBAN" pitchFamily="2" charset="0"/>
                </a:rPr>
                <a:t>খ</a:t>
              </a:r>
              <a:endParaRPr lang="en-US" sz="2800" dirty="0">
                <a:latin typeface="NikoshBAN" pitchFamily="2" charset="0"/>
                <a:cs typeface="NikoshBAN" pitchFamily="2"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EC8799-FAC7-4381-B5CD-49D55AE2BC63}"/>
              </a:ext>
            </a:extLst>
          </p:cNvPr>
          <p:cNvSpPr txBox="1"/>
          <p:nvPr/>
        </p:nvSpPr>
        <p:spPr>
          <a:xfrm>
            <a:off x="9016470" y="3704914"/>
            <a:ext cx="2728632" cy="584775"/>
          </a:xfrm>
          <a:prstGeom prst="rect">
            <a:avLst/>
          </a:prstGeom>
          <a:noFill/>
        </p:spPr>
        <p:txBody>
          <a:bodyPr wrap="none" rtlCol="0">
            <a:spAutoFit/>
          </a:bodyPr>
          <a:lstStyle/>
          <a:p>
            <a:r>
              <a:rPr lang="en-US" sz="3200" dirty="0" err="1">
                <a:latin typeface="NikoshBAN" pitchFamily="2" charset="0"/>
                <a:cs typeface="NikoshBAN" pitchFamily="2" charset="0"/>
              </a:rPr>
              <a:t>যান্ত্রিক</a:t>
            </a:r>
            <a:r>
              <a:rPr lang="en-US" sz="3200" dirty="0">
                <a:latin typeface="NikoshBAN" pitchFamily="2" charset="0"/>
                <a:cs typeface="NikoshBAN" pitchFamily="2" charset="0"/>
              </a:rPr>
              <a:t> </a:t>
            </a:r>
            <a:r>
              <a:rPr lang="en-US" sz="3200" dirty="0" err="1">
                <a:latin typeface="NikoshBAN" pitchFamily="2" charset="0"/>
                <a:cs typeface="NikoshBAN" pitchFamily="2" charset="0"/>
              </a:rPr>
              <a:t>সুবিধা</a:t>
            </a:r>
            <a:r>
              <a:rPr lang="en-US" sz="3200" dirty="0">
                <a:latin typeface="NikoshBAN" pitchFamily="2" charset="0"/>
                <a:cs typeface="NikoshBAN" pitchFamily="2" charset="0"/>
              </a:rPr>
              <a:t> = ৬  </a:t>
            </a:r>
          </a:p>
        </p:txBody>
      </p:sp>
      <p:sp>
        <p:nvSpPr>
          <p:cNvPr id="8" name="TextBox 7">
            <a:extLst>
              <a:ext uri="{FF2B5EF4-FFF2-40B4-BE49-F238E27FC236}">
                <a16:creationId xmlns:a16="http://schemas.microsoft.com/office/drawing/2014/main" id="{53859967-A9A6-4922-BD58-594D4F919317}"/>
              </a:ext>
            </a:extLst>
          </p:cNvPr>
          <p:cNvSpPr txBox="1"/>
          <p:nvPr/>
        </p:nvSpPr>
        <p:spPr>
          <a:xfrm>
            <a:off x="8129998" y="2885602"/>
            <a:ext cx="2454518" cy="584775"/>
          </a:xfrm>
          <a:prstGeom prst="rect">
            <a:avLst/>
          </a:prstGeom>
          <a:noFill/>
        </p:spPr>
        <p:txBody>
          <a:bodyPr wrap="none" rtlCol="0">
            <a:spAutoFit/>
          </a:bodyPr>
          <a:lstStyle/>
          <a:p>
            <a:r>
              <a:rPr lang="bn-BD" sz="3200" dirty="0">
                <a:latin typeface="NikoshBAN" pitchFamily="2" charset="0"/>
                <a:cs typeface="NikoshBAN" pitchFamily="2" charset="0"/>
              </a:rPr>
              <a:t>উচ্চতা</a:t>
            </a:r>
            <a:r>
              <a:rPr lang="en-US" sz="3200" dirty="0">
                <a:latin typeface="NikoshBAN" pitchFamily="2" charset="0"/>
                <a:cs typeface="NikoshBAN" pitchFamily="2" charset="0"/>
              </a:rPr>
              <a:t>= ৫ </a:t>
            </a:r>
            <a:r>
              <a:rPr lang="en-US" sz="3200" dirty="0" err="1">
                <a:latin typeface="NikoshBAN" pitchFamily="2" charset="0"/>
                <a:cs typeface="NikoshBAN" pitchFamily="2" charset="0"/>
              </a:rPr>
              <a:t>মিটার</a:t>
            </a:r>
            <a:r>
              <a:rPr lang="en-US" sz="3200" dirty="0">
                <a:latin typeface="NikoshBAN" pitchFamily="2" charset="0"/>
                <a:cs typeface="NikoshBAN" pitchFamily="2" charset="0"/>
              </a:rPr>
              <a:t> </a:t>
            </a:r>
          </a:p>
        </p:txBody>
      </p:sp>
      <p:cxnSp>
        <p:nvCxnSpPr>
          <p:cNvPr id="10" name="Straight Arrow Connector 9">
            <a:extLst>
              <a:ext uri="{FF2B5EF4-FFF2-40B4-BE49-F238E27FC236}">
                <a16:creationId xmlns:a16="http://schemas.microsoft.com/office/drawing/2014/main" id="{95278F7E-8706-4CEE-A77C-4353EECDA27F}"/>
              </a:ext>
            </a:extLst>
          </p:cNvPr>
          <p:cNvCxnSpPr>
            <a:cxnSpLocks/>
          </p:cNvCxnSpPr>
          <p:nvPr/>
        </p:nvCxnSpPr>
        <p:spPr>
          <a:xfrm>
            <a:off x="8653097" y="1821850"/>
            <a:ext cx="0" cy="10637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9F2C67E-9B85-4209-8311-ADE8F8B2AA19}"/>
              </a:ext>
            </a:extLst>
          </p:cNvPr>
          <p:cNvCxnSpPr>
            <a:cxnSpLocks/>
          </p:cNvCxnSpPr>
          <p:nvPr/>
        </p:nvCxnSpPr>
        <p:spPr>
          <a:xfrm flipV="1">
            <a:off x="8653097" y="3581400"/>
            <a:ext cx="0" cy="106375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descr="inclineplanecolored copy.png">
            <a:extLst>
              <a:ext uri="{FF2B5EF4-FFF2-40B4-BE49-F238E27FC236}">
                <a16:creationId xmlns:a16="http://schemas.microsoft.com/office/drawing/2014/main" id="{5A7F4BDC-1F86-4EC4-8EED-7AD9E1948291}"/>
              </a:ext>
            </a:extLst>
          </p:cNvPr>
          <p:cNvPicPr>
            <a:picLocks noChangeAspect="1"/>
          </p:cNvPicPr>
          <p:nvPr/>
        </p:nvPicPr>
        <p:blipFill>
          <a:blip r:embed="rId2" cstate="print"/>
          <a:stretch>
            <a:fillRect/>
          </a:stretch>
        </p:blipFill>
        <p:spPr>
          <a:xfrm>
            <a:off x="1371600" y="1997840"/>
            <a:ext cx="5830001" cy="2509933"/>
          </a:xfrm>
          <a:prstGeom prst="rect">
            <a:avLst/>
          </a:prstGeom>
          <a:noFill/>
          <a:ln>
            <a:noFill/>
          </a:ln>
        </p:spPr>
      </p:pic>
      <p:sp>
        <p:nvSpPr>
          <p:cNvPr id="42" name="TextBox 41">
            <a:extLst>
              <a:ext uri="{FF2B5EF4-FFF2-40B4-BE49-F238E27FC236}">
                <a16:creationId xmlns:a16="http://schemas.microsoft.com/office/drawing/2014/main" id="{7F84609C-8DC1-4D27-A32B-789208F6A47A}"/>
              </a:ext>
            </a:extLst>
          </p:cNvPr>
          <p:cNvSpPr txBox="1"/>
          <p:nvPr/>
        </p:nvSpPr>
        <p:spPr>
          <a:xfrm>
            <a:off x="855787" y="4914858"/>
            <a:ext cx="9524999" cy="1569660"/>
          </a:xfrm>
          <a:prstGeom prst="rect">
            <a:avLst/>
          </a:prstGeom>
          <a:noFill/>
        </p:spPr>
        <p:txBody>
          <a:bodyPr wrap="square">
            <a:spAutoFit/>
          </a:bodyPr>
          <a:lstStyle/>
          <a:p>
            <a:r>
              <a:rPr lang="en-US" sz="2400" b="1" dirty="0">
                <a:latin typeface="NikoshBAN" pitchFamily="2" charset="0"/>
                <a:cs typeface="NikoshBAN" pitchFamily="2" charset="0"/>
              </a:rPr>
              <a:t>ক) </a:t>
            </a:r>
            <a:r>
              <a:rPr lang="en-US" sz="2400" b="1" dirty="0" err="1">
                <a:latin typeface="NikoshBAN" pitchFamily="2" charset="0"/>
                <a:cs typeface="NikoshBAN" pitchFamily="2" charset="0"/>
              </a:rPr>
              <a:t>লিভার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a:t>
            </a:r>
            <a:r>
              <a:rPr lang="en-US" sz="2400" b="1" dirty="0">
                <a:latin typeface="NikoshBAN" pitchFamily="2" charset="0"/>
                <a:cs typeface="NikoshBAN" pitchFamily="2" charset="0"/>
              </a:rPr>
              <a:t> ?</a:t>
            </a:r>
          </a:p>
          <a:p>
            <a:r>
              <a:rPr lang="en-US" sz="2400" b="1" dirty="0">
                <a:latin typeface="NikoshBAN" pitchFamily="2" charset="0"/>
                <a:cs typeface="NikoshBAN" pitchFamily="2" charset="0"/>
              </a:rPr>
              <a:t>খ) </a:t>
            </a:r>
            <a:r>
              <a:rPr lang="en-US" sz="2400" b="1" dirty="0" err="1">
                <a:latin typeface="NikoshBAN" pitchFamily="2" charset="0"/>
                <a:cs typeface="NikoshBAN" pitchFamily="2" charset="0"/>
              </a:rPr>
              <a:t>কীভাবে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তৃতীয়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শ্রেণির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লিভারের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যান্ত্রিক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সুবিধা</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বৃদ্ধি</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যায়</a:t>
            </a:r>
            <a:r>
              <a:rPr lang="en-US" sz="2400" b="1" dirty="0">
                <a:latin typeface="NikoshBAN" pitchFamily="2" charset="0"/>
                <a:cs typeface="NikoshBAN" pitchFamily="2" charset="0"/>
              </a:rPr>
              <a:t> ?</a:t>
            </a:r>
          </a:p>
          <a:p>
            <a:r>
              <a:rPr lang="en-US" sz="2400" b="1" dirty="0">
                <a:latin typeface="NikoshBAN" pitchFamily="2" charset="0"/>
                <a:cs typeface="NikoshBAN" pitchFamily="2" charset="0"/>
              </a:rPr>
              <a:t>গ) </a:t>
            </a:r>
            <a:r>
              <a:rPr lang="en-US" sz="2400" b="1" dirty="0" err="1">
                <a:latin typeface="NikoshBAN" pitchFamily="2" charset="0"/>
                <a:cs typeface="NikoshBAN" pitchFamily="2" charset="0"/>
              </a:rPr>
              <a:t>লোকটির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ব্যবহৃত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যন্ত্রটির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মূলনীতি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ব্যাখ্যা</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কর</a:t>
            </a:r>
            <a:r>
              <a:rPr lang="en-US" sz="2400" b="1" dirty="0">
                <a:latin typeface="NikoshBAN" pitchFamily="2" charset="0"/>
                <a:cs typeface="NikoshBAN" pitchFamily="2" charset="0"/>
              </a:rPr>
              <a:t>।</a:t>
            </a:r>
          </a:p>
          <a:p>
            <a:r>
              <a:rPr lang="en-US" sz="2400" b="1" dirty="0">
                <a:latin typeface="NikoshBAN" pitchFamily="2" charset="0"/>
                <a:cs typeface="NikoshBAN" pitchFamily="2" charset="0"/>
              </a:rPr>
              <a:t>ঘ) </a:t>
            </a:r>
            <a:r>
              <a:rPr lang="en-US" sz="2400" b="1" dirty="0" err="1">
                <a:latin typeface="NikoshBAN" pitchFamily="2" charset="0"/>
                <a:cs typeface="NikoshBAN" pitchFamily="2" charset="0"/>
              </a:rPr>
              <a:t>লোকটি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ড্রামটিকে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তুলতে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যে</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ব্যবস্থা</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অবলম্বন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করবে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সুবিধা</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বর্ণনা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কর</a:t>
            </a:r>
            <a:r>
              <a:rPr lang="en-US" sz="2400" b="1" dirty="0">
                <a:latin typeface="NikoshBAN" pitchFamily="2" charset="0"/>
                <a:cs typeface="NikoshBAN" pitchFamily="2" charset="0"/>
              </a:rPr>
              <a:t>।  </a:t>
            </a:r>
            <a:endParaRPr lang="en-US" sz="2400" b="1" dirty="0"/>
          </a:p>
        </p:txBody>
      </p:sp>
      <p:sp>
        <p:nvSpPr>
          <p:cNvPr id="44" name="TextBox 43">
            <a:extLst>
              <a:ext uri="{FF2B5EF4-FFF2-40B4-BE49-F238E27FC236}">
                <a16:creationId xmlns:a16="http://schemas.microsoft.com/office/drawing/2014/main" id="{31302E5D-67A1-488C-996B-F20792FED627}"/>
              </a:ext>
            </a:extLst>
          </p:cNvPr>
          <p:cNvSpPr txBox="1"/>
          <p:nvPr/>
        </p:nvSpPr>
        <p:spPr>
          <a:xfrm>
            <a:off x="855787" y="795867"/>
            <a:ext cx="9874418" cy="830997"/>
          </a:xfrm>
          <a:prstGeom prst="rect">
            <a:avLst/>
          </a:prstGeom>
          <a:noFill/>
        </p:spPr>
        <p:txBody>
          <a:bodyPr wrap="square" rtlCol="0">
            <a:spAutoFit/>
          </a:bodyPr>
          <a:lstStyle/>
          <a:p>
            <a:r>
              <a:rPr lang="en-US" sz="2400" b="1" dirty="0" err="1">
                <a:latin typeface="NikoshBAN" pitchFamily="2" charset="0"/>
                <a:cs typeface="NikoshBAN" pitchFamily="2" charset="0"/>
              </a:rPr>
              <a:t>চিত্রে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প্রদর্শিত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লোকটি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তেলের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ড্রামটি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উপরে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তুলতে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সমস্যায়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পড়েছে।অথচ</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আশে</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পাশে</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কেউ</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নেই</a:t>
            </a:r>
            <a:endParaRPr lang="en-US" sz="2400" b="1" dirty="0">
              <a:latin typeface="NikoshBAN" pitchFamily="2" charset="0"/>
              <a:cs typeface="NikoshBAN" pitchFamily="2" charset="0"/>
            </a:endParaRPr>
          </a:p>
          <a:p>
            <a:r>
              <a:rPr lang="en-US" sz="2400" b="1" dirty="0" err="1">
                <a:latin typeface="NikoshBAN" pitchFamily="2" charset="0"/>
                <a:cs typeface="NikoshBAN" pitchFamily="2" charset="0"/>
              </a:rPr>
              <a:t>তাকে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সাহায্য</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করার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এমনতাবস্থায়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একাই</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না</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কোনোভাবে</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তাকে</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ড্রামটি</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উপরে</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তুলতে</a:t>
            </a:r>
            <a:r>
              <a:rPr lang="en-US" sz="2400" b="1" dirty="0">
                <a:latin typeface="NikoshBAN" pitchFamily="2" charset="0"/>
                <a:cs typeface="NikoshBAN" pitchFamily="2" charset="0"/>
              </a:rPr>
              <a:t> </a:t>
            </a:r>
            <a:r>
              <a:rPr lang="en-US" sz="2400" b="1" dirty="0" err="1">
                <a:latin typeface="NikoshBAN" pitchFamily="2" charset="0"/>
                <a:cs typeface="NikoshBAN" pitchFamily="2" charset="0"/>
              </a:rPr>
              <a:t>হবে</a:t>
            </a:r>
            <a:r>
              <a:rPr lang="en-US" sz="2400" b="1" dirty="0">
                <a:latin typeface="NikoshBAN" pitchFamily="2" charset="0"/>
                <a:cs typeface="NikoshBAN" pitchFamily="2" charset="0"/>
              </a:rPr>
              <a:t>।  </a:t>
            </a:r>
          </a:p>
        </p:txBody>
      </p:sp>
      <p:sp>
        <p:nvSpPr>
          <p:cNvPr id="54" name="TextBox 53">
            <a:extLst>
              <a:ext uri="{FF2B5EF4-FFF2-40B4-BE49-F238E27FC236}">
                <a16:creationId xmlns:a16="http://schemas.microsoft.com/office/drawing/2014/main" id="{348FFE3E-067D-4391-9A1D-09E183C1EC21}"/>
              </a:ext>
            </a:extLst>
          </p:cNvPr>
          <p:cNvSpPr txBox="1"/>
          <p:nvPr/>
        </p:nvSpPr>
        <p:spPr>
          <a:xfrm>
            <a:off x="4686247" y="143603"/>
            <a:ext cx="2246128" cy="707886"/>
          </a:xfrm>
          <a:prstGeom prst="rect">
            <a:avLst/>
          </a:prstGeom>
          <a:noFill/>
        </p:spPr>
        <p:txBody>
          <a:bodyPr wrap="none" rtlCol="0">
            <a:spAutoFit/>
          </a:bodyPr>
          <a:lstStyle/>
          <a:p>
            <a:r>
              <a:rPr lang="en-US" sz="4000" b="1" dirty="0" err="1">
                <a:latin typeface="NikoshBAN" pitchFamily="2" charset="0"/>
                <a:cs typeface="NikoshBAN" pitchFamily="2" charset="0"/>
              </a:rPr>
              <a:t>বাড়ির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কাজ</a:t>
            </a:r>
            <a:r>
              <a:rPr lang="en-US" sz="4000" b="1" dirty="0">
                <a:latin typeface="NikoshBAN" pitchFamily="2" charset="0"/>
                <a:cs typeface="NikoshBAN" pitchFamily="2" charset="0"/>
              </a:rPr>
              <a:t>  </a:t>
            </a:r>
          </a:p>
        </p:txBody>
      </p:sp>
      <p:sp>
        <p:nvSpPr>
          <p:cNvPr id="56" name="Frame 55">
            <a:extLst>
              <a:ext uri="{FF2B5EF4-FFF2-40B4-BE49-F238E27FC236}">
                <a16:creationId xmlns:a16="http://schemas.microsoft.com/office/drawing/2014/main" id="{F02AE7BC-9FF4-4EB7-9CC2-720A6786B48F}"/>
              </a:ext>
            </a:extLst>
          </p:cNvPr>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6033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066800" y="642154"/>
            <a:ext cx="3505200" cy="646331"/>
          </a:xfrm>
          <a:prstGeom prst="rect">
            <a:avLst/>
          </a:prstGeom>
          <a:solidFill>
            <a:schemeClr val="accent2">
              <a:lumMod val="60000"/>
              <a:lumOff val="40000"/>
            </a:schemeClr>
          </a:solidFill>
        </p:spPr>
        <p:txBody>
          <a:bodyPr wrap="square" rtlCol="0">
            <a:spAutoFit/>
          </a:bodyPr>
          <a:lstStyle/>
          <a:p>
            <a:r>
              <a:rPr lang="bn-BD" sz="3600" dirty="0">
                <a:latin typeface="NikoshBAN" pitchFamily="2" charset="0"/>
                <a:cs typeface="NikoshBAN" pitchFamily="2" charset="0"/>
              </a:rPr>
              <a:t>আশা করি তোমরা...</a:t>
            </a:r>
            <a:endParaRPr lang="en-US" sz="3600" dirty="0">
              <a:latin typeface="NikoshBAN" pitchFamily="2" charset="0"/>
              <a:cs typeface="NikoshBAN" pitchFamily="2" charset="0"/>
            </a:endParaRPr>
          </a:p>
        </p:txBody>
      </p:sp>
      <p:sp>
        <p:nvSpPr>
          <p:cNvPr id="8" name="TextBox 7"/>
          <p:cNvSpPr txBox="1"/>
          <p:nvPr/>
        </p:nvSpPr>
        <p:spPr>
          <a:xfrm>
            <a:off x="533400" y="2677419"/>
            <a:ext cx="7043811"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3200" dirty="0">
                <a:latin typeface="NikoshBAN" pitchFamily="2" charset="0"/>
                <a:cs typeface="NikoshBAN" pitchFamily="2" charset="0"/>
              </a:rPr>
              <a:t> </a:t>
            </a:r>
            <a:r>
              <a:rPr lang="bn-BD" sz="3200" dirty="0">
                <a:latin typeface="NikoshBAN" pitchFamily="2" charset="0"/>
                <a:cs typeface="NikoshBAN" pitchFamily="2" charset="0"/>
              </a:rPr>
              <a:t>হেলানো তলের বর্ণনা করতে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9" name="TextBox 8"/>
          <p:cNvSpPr txBox="1"/>
          <p:nvPr/>
        </p:nvSpPr>
        <p:spPr>
          <a:xfrm>
            <a:off x="533400" y="5410200"/>
            <a:ext cx="112776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en-US" sz="3200" dirty="0">
                <a:latin typeface="NikoshBAN" pitchFamily="2" charset="0"/>
                <a:cs typeface="NikoshBAN" pitchFamily="2" charset="0"/>
              </a:rPr>
              <a:t> </a:t>
            </a:r>
            <a:r>
              <a:rPr lang="bn-BD" sz="3200" dirty="0">
                <a:latin typeface="NikoshBAN" pitchFamily="2" charset="0"/>
                <a:cs typeface="NikoshBAN" pitchFamily="2" charset="0"/>
              </a:rPr>
              <a:t>একাধিক সরল যন্ত্রের নীতি মেনে চলে এমন সরল যন্ত্রের কার্যক্রম ব্যাখ্যা করতে </a:t>
            </a:r>
            <a:r>
              <a:rPr lang="en-US" sz="3200" dirty="0" err="1">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0" name="TextBox 9"/>
          <p:cNvSpPr txBox="1"/>
          <p:nvPr/>
        </p:nvSpPr>
        <p:spPr>
          <a:xfrm>
            <a:off x="533400" y="3559060"/>
            <a:ext cx="8222159"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en-US" sz="3200" dirty="0">
                <a:latin typeface="NikoshBAN" pitchFamily="2" charset="0"/>
                <a:cs typeface="NikoshBAN" pitchFamily="2" charset="0"/>
              </a:rPr>
              <a:t> </a:t>
            </a:r>
            <a:r>
              <a:rPr lang="bn-BD" sz="3200" dirty="0">
                <a:latin typeface="NikoshBAN" pitchFamily="2" charset="0"/>
                <a:cs typeface="NikoshBAN" pitchFamily="2" charset="0"/>
              </a:rPr>
              <a:t>হেলানো তলের যান্ত্রিক সুবিধা ব্যাখ্যা করতে </a:t>
            </a:r>
            <a:r>
              <a:rPr lang="en-US" sz="3200" dirty="0" err="1">
                <a:latin typeface="NikoshBAN" pitchFamily="2" charset="0"/>
                <a:cs typeface="NikoshBAN" pitchFamily="2" charset="0"/>
              </a:rPr>
              <a:t>পারবে</a:t>
            </a:r>
            <a:endParaRPr lang="en-US" sz="3200" dirty="0">
              <a:latin typeface="NikoshBAN" pitchFamily="2" charset="0"/>
              <a:cs typeface="NikoshBAN" pitchFamily="2" charset="0"/>
            </a:endParaRPr>
          </a:p>
        </p:txBody>
      </p:sp>
      <p:sp>
        <p:nvSpPr>
          <p:cNvPr id="11" name="TextBox 10"/>
          <p:cNvSpPr txBox="1"/>
          <p:nvPr/>
        </p:nvSpPr>
        <p:spPr>
          <a:xfrm>
            <a:off x="533400" y="4371032"/>
            <a:ext cx="11125200"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bn-BD" sz="3200" dirty="0">
                <a:latin typeface="NikoshBAN" pitchFamily="2" charset="0"/>
                <a:cs typeface="NikoshBAN" pitchFamily="2" charset="0"/>
              </a:rPr>
              <a:t> ব্যবহারিক জীবনে</a:t>
            </a:r>
            <a:r>
              <a:rPr lang="en-US" sz="3200" dirty="0">
                <a:latin typeface="NikoshBAN" pitchFamily="2" charset="0"/>
                <a:cs typeface="NikoshBAN" pitchFamily="2" charset="0"/>
              </a:rPr>
              <a:t> </a:t>
            </a:r>
            <a:r>
              <a:rPr lang="bn-BD" sz="3200" dirty="0">
                <a:latin typeface="NikoshBAN" pitchFamily="2" charset="0"/>
                <a:cs typeface="NikoshBAN" pitchFamily="2" charset="0"/>
              </a:rPr>
              <a:t>হেলানো তল ও জ্যাক স্ক্রুর ব্যবহা</a:t>
            </a:r>
            <a:r>
              <a:rPr lang="en-US" sz="3200" dirty="0">
                <a:latin typeface="NikoshBAN" pitchFamily="2" charset="0"/>
                <a:cs typeface="NikoshBAN" pitchFamily="2" charset="0"/>
              </a:rPr>
              <a:t>র </a:t>
            </a:r>
            <a:r>
              <a:rPr lang="bn-BD" sz="3200" dirty="0">
                <a:latin typeface="NikoshBAN" pitchFamily="2" charset="0"/>
                <a:cs typeface="NikoshBAN" pitchFamily="2" charset="0"/>
              </a:rPr>
              <a:t>করতে</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পারবে</a:t>
            </a:r>
            <a:endParaRPr lang="en-US" sz="3200" dirty="0">
              <a:latin typeface="NikoshBAN" pitchFamily="2" charset="0"/>
              <a:cs typeface="NikoshBAN"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 name="Group 4">
            <a:extLst>
              <a:ext uri="{FF2B5EF4-FFF2-40B4-BE49-F238E27FC236}">
                <a16:creationId xmlns:a16="http://schemas.microsoft.com/office/drawing/2014/main" id="{0E85A394-EF13-47DE-9AB9-4D5FEBFCC5B0}"/>
              </a:ext>
            </a:extLst>
          </p:cNvPr>
          <p:cNvGrpSpPr/>
          <p:nvPr/>
        </p:nvGrpSpPr>
        <p:grpSpPr>
          <a:xfrm>
            <a:off x="152400" y="228600"/>
            <a:ext cx="11582400" cy="6400800"/>
            <a:chOff x="381000" y="1371600"/>
            <a:chExt cx="2438400" cy="3886200"/>
          </a:xfrm>
        </p:grpSpPr>
        <p:pic>
          <p:nvPicPr>
            <p:cNvPr id="6" name="Picture 5" descr="Screw-Jack.gif">
              <a:extLst>
                <a:ext uri="{FF2B5EF4-FFF2-40B4-BE49-F238E27FC236}">
                  <a16:creationId xmlns:a16="http://schemas.microsoft.com/office/drawing/2014/main" id="{12AF3277-B540-4E04-81E4-85439274CADC}"/>
                </a:ext>
              </a:extLst>
            </p:cNvPr>
            <p:cNvPicPr>
              <a:picLocks noChangeAspect="1"/>
            </p:cNvPicPr>
            <p:nvPr/>
          </p:nvPicPr>
          <p:blipFill>
            <a:blip r:embed="rId3" cstate="print"/>
            <a:stretch>
              <a:fillRect/>
            </a:stretch>
          </p:blipFill>
          <p:spPr>
            <a:xfrm>
              <a:off x="381000" y="1371600"/>
              <a:ext cx="2438400" cy="3760716"/>
            </a:xfrm>
            <a:prstGeom prst="rect">
              <a:avLst/>
            </a:prstGeom>
          </p:spPr>
        </p:pic>
        <p:sp>
          <p:nvSpPr>
            <p:cNvPr id="7" name="Rectangle 6">
              <a:extLst>
                <a:ext uri="{FF2B5EF4-FFF2-40B4-BE49-F238E27FC236}">
                  <a16:creationId xmlns:a16="http://schemas.microsoft.com/office/drawing/2014/main" id="{C66AE983-A051-409F-B001-92BC9DBA43E0}"/>
                </a:ext>
              </a:extLst>
            </p:cNvPr>
            <p:cNvSpPr/>
            <p:nvPr/>
          </p:nvSpPr>
          <p:spPr>
            <a:xfrm>
              <a:off x="381000" y="4572000"/>
              <a:ext cx="2438400" cy="6858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B76A7F84-5834-4E70-BA49-1F5DC4472F44}"/>
              </a:ext>
            </a:extLst>
          </p:cNvPr>
          <p:cNvSpPr txBox="1"/>
          <p:nvPr/>
        </p:nvSpPr>
        <p:spPr>
          <a:xfrm>
            <a:off x="747132" y="997731"/>
            <a:ext cx="10203366" cy="1700850"/>
          </a:xfrm>
          <a:prstGeom prst="rect">
            <a:avLst/>
          </a:prstGeom>
          <a:noFill/>
        </p:spPr>
        <p:txBody>
          <a:bodyPr wrap="square" rtlCol="0">
            <a:spAutoFit/>
          </a:bodyPr>
          <a:lstStyle/>
          <a:p>
            <a:pPr marL="0" lvl="1" algn="ctr" defTabSz="1056781">
              <a:lnSpc>
                <a:spcPct val="90000"/>
              </a:lnSpc>
              <a:spcBef>
                <a:spcPct val="0"/>
              </a:spcBef>
              <a:spcAft>
                <a:spcPct val="15000"/>
              </a:spcAft>
            </a:pPr>
            <a:r>
              <a:rPr lang="en-US" sz="11300" b="1" dirty="0" err="1">
                <a:ln w="0"/>
                <a:solidFill>
                  <a:schemeClr val="bg1"/>
                </a:solidFill>
                <a:latin typeface="NikoshBAN" panose="02000000000000000000" pitchFamily="2" charset="0"/>
                <a:cs typeface="NikoshBAN" panose="02000000000000000000" pitchFamily="2" charset="0"/>
              </a:rPr>
              <a:t>সবাইকে</a:t>
            </a:r>
            <a:r>
              <a:rPr lang="en-US" sz="11300" b="1" dirty="0">
                <a:ln w="0"/>
                <a:solidFill>
                  <a:schemeClr val="bg1"/>
                </a:solidFill>
                <a:latin typeface="NikoshBAN" panose="02000000000000000000" pitchFamily="2" charset="0"/>
                <a:cs typeface="NikoshBAN" panose="02000000000000000000" pitchFamily="2" charset="0"/>
              </a:rPr>
              <a:t> </a:t>
            </a:r>
            <a:r>
              <a:rPr lang="en-US" sz="11300" b="1" dirty="0" err="1">
                <a:ln w="0"/>
                <a:solidFill>
                  <a:schemeClr val="bg1"/>
                </a:solidFill>
                <a:latin typeface="NikoshBAN" panose="02000000000000000000" pitchFamily="2" charset="0"/>
                <a:cs typeface="NikoshBAN" panose="02000000000000000000" pitchFamily="2" charset="0"/>
              </a:rPr>
              <a:t>ধন্যবাদ</a:t>
            </a:r>
            <a:r>
              <a:rPr lang="en-US" sz="11300" b="1" dirty="0">
                <a:ln w="0"/>
                <a:solidFill>
                  <a:schemeClr val="bg1"/>
                </a:solidFill>
                <a:latin typeface="NikoshBAN" panose="02000000000000000000" pitchFamily="2" charset="0"/>
                <a:cs typeface="NikoshBAN" panose="02000000000000000000" pitchFamily="2" charset="0"/>
              </a:rPr>
              <a:t>   </a:t>
            </a:r>
            <a:r>
              <a:rPr lang="bn-IN" sz="11300" b="1" dirty="0">
                <a:ln w="0"/>
                <a:solidFill>
                  <a:schemeClr val="bg1"/>
                </a:solidFill>
                <a:latin typeface="NikoshBAN" panose="02000000000000000000" pitchFamily="2" charset="0"/>
                <a:cs typeface="NikoshBAN" panose="02000000000000000000" pitchFamily="2" charset="0"/>
              </a:rPr>
              <a:t> </a:t>
            </a:r>
            <a:endParaRPr lang="en-US" sz="11300" b="1" dirty="0">
              <a:ln w="0"/>
              <a:solidFill>
                <a:schemeClr val="bg1"/>
              </a:solidFill>
              <a:latin typeface="NikoshBAN" panose="02000000000000000000" pitchFamily="2" charset="0"/>
              <a:cs typeface="NikoshBAN"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indefinite" fill="hold" nodeType="withEffect">
                                  <p:stCondLst>
                                    <p:cond delay="0"/>
                                  </p:stCondLst>
                                  <p:iterate type="lt">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2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9" dur="2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 name="Frame 8"/>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8" name="Group 7">
            <a:extLst>
              <a:ext uri="{FF2B5EF4-FFF2-40B4-BE49-F238E27FC236}">
                <a16:creationId xmlns:a16="http://schemas.microsoft.com/office/drawing/2014/main" id="{149D2D89-1D6B-460D-809D-0B3FB4FB77A1}"/>
              </a:ext>
            </a:extLst>
          </p:cNvPr>
          <p:cNvGrpSpPr/>
          <p:nvPr/>
        </p:nvGrpSpPr>
        <p:grpSpPr>
          <a:xfrm>
            <a:off x="5894529" y="1323438"/>
            <a:ext cx="904236" cy="5260241"/>
            <a:chOff x="5670191" y="625526"/>
            <a:chExt cx="904236" cy="5669280"/>
          </a:xfrm>
          <a:solidFill>
            <a:srgbClr val="002060"/>
          </a:solidFill>
        </p:grpSpPr>
        <p:sp>
          <p:nvSpPr>
            <p:cNvPr id="10" name="Rectangle 9">
              <a:extLst>
                <a:ext uri="{FF2B5EF4-FFF2-40B4-BE49-F238E27FC236}">
                  <a16:creationId xmlns:a16="http://schemas.microsoft.com/office/drawing/2014/main" id="{28FF370E-E9B6-427C-90BC-6A87EF693900}"/>
                </a:ext>
              </a:extLst>
            </p:cNvPr>
            <p:cNvSpPr/>
            <p:nvPr/>
          </p:nvSpPr>
          <p:spPr>
            <a:xfrm>
              <a:off x="5684742" y="625526"/>
              <a:ext cx="175847" cy="4797083"/>
            </a:xfrm>
            <a:prstGeom prst="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F6AC04C-FA4E-44A3-8F7E-71E44F919F5C}"/>
                </a:ext>
              </a:extLst>
            </p:cNvPr>
            <p:cNvSpPr/>
            <p:nvPr/>
          </p:nvSpPr>
          <p:spPr>
            <a:xfrm>
              <a:off x="6024329" y="1086112"/>
              <a:ext cx="175847" cy="4797083"/>
            </a:xfrm>
            <a:prstGeom prst="rect">
              <a:avLst/>
            </a:prstGeom>
            <a:grpFill/>
            <a:ln>
              <a:solidFill>
                <a:srgbClr val="FEBE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8032FFC-3CB0-4846-88FA-692E08EB5B56}"/>
                </a:ext>
              </a:extLst>
            </p:cNvPr>
            <p:cNvSpPr/>
            <p:nvPr/>
          </p:nvSpPr>
          <p:spPr>
            <a:xfrm>
              <a:off x="6389896" y="1359415"/>
              <a:ext cx="175847" cy="4935391"/>
            </a:xfrm>
            <a:prstGeom prst="rect">
              <a:avLst/>
            </a:prstGeom>
            <a:grp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4F92F2A-5272-4BCF-958A-248FBD79851A}"/>
                </a:ext>
              </a:extLst>
            </p:cNvPr>
            <p:cNvGrpSpPr/>
            <p:nvPr/>
          </p:nvGrpSpPr>
          <p:grpSpPr>
            <a:xfrm>
              <a:off x="5670191" y="1162485"/>
              <a:ext cx="904236" cy="4644335"/>
              <a:chOff x="5596099" y="1272337"/>
              <a:chExt cx="966673" cy="4746380"/>
            </a:xfrm>
            <a:grpFill/>
          </p:grpSpPr>
          <p:sp>
            <p:nvSpPr>
              <p:cNvPr id="17" name="Quad Arrow Callout 30">
                <a:extLst>
                  <a:ext uri="{FF2B5EF4-FFF2-40B4-BE49-F238E27FC236}">
                    <a16:creationId xmlns:a16="http://schemas.microsoft.com/office/drawing/2014/main" id="{7A7C5C06-E058-4659-B4AF-F93F1E28C055}"/>
                  </a:ext>
                </a:extLst>
              </p:cNvPr>
              <p:cNvSpPr/>
              <p:nvPr/>
            </p:nvSpPr>
            <p:spPr>
              <a:xfrm>
                <a:off x="5596099" y="1272337"/>
                <a:ext cx="966673" cy="949276"/>
              </a:xfrm>
              <a:prstGeom prst="quadArrowCallout">
                <a:avLst>
                  <a:gd name="adj1" fmla="val 35198"/>
                  <a:gd name="adj2" fmla="val 18515"/>
                  <a:gd name="adj3" fmla="val 18515"/>
                  <a:gd name="adj4" fmla="val 48123"/>
                </a:avLst>
              </a:pr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31">
                <a:extLst>
                  <a:ext uri="{FF2B5EF4-FFF2-40B4-BE49-F238E27FC236}">
                    <a16:creationId xmlns:a16="http://schemas.microsoft.com/office/drawing/2014/main" id="{59B07F2B-2A3F-44DD-AF6E-3EB0F91AF380}"/>
                  </a:ext>
                </a:extLst>
              </p:cNvPr>
              <p:cNvSpPr/>
              <p:nvPr/>
            </p:nvSpPr>
            <p:spPr>
              <a:xfrm>
                <a:off x="5898523" y="1545467"/>
                <a:ext cx="404368" cy="387985"/>
              </a:xfrm>
              <a:prstGeom prst="donut">
                <a:avLst>
                  <a:gd name="adj" fmla="val 17383"/>
                </a:avLst>
              </a:prstGeom>
              <a:grpFill/>
              <a:ln>
                <a:solidFill>
                  <a:schemeClr val="accent2">
                    <a:lumMod val="20000"/>
                    <a:lumOff val="80000"/>
                  </a:schemeClr>
                </a:solidFill>
              </a:ln>
              <a:effectLst/>
              <a:scene3d>
                <a:camera prst="perspectiveHeroicExtremeRightFacing"/>
                <a:lightRig rig="chilly" dir="t">
                  <a:rot lat="0" lon="0" rev="18480000"/>
                </a:lightRig>
              </a:scene3d>
              <a:sp3d prstMaterial="clear">
                <a:bevelT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Quad Arrow Callout 32">
                <a:extLst>
                  <a:ext uri="{FF2B5EF4-FFF2-40B4-BE49-F238E27FC236}">
                    <a16:creationId xmlns:a16="http://schemas.microsoft.com/office/drawing/2014/main" id="{D403C636-96F4-4E46-8220-83DCCA15FBE6}"/>
                  </a:ext>
                </a:extLst>
              </p:cNvPr>
              <p:cNvSpPr/>
              <p:nvPr/>
            </p:nvSpPr>
            <p:spPr>
              <a:xfrm>
                <a:off x="5596099" y="2221613"/>
                <a:ext cx="966673" cy="949276"/>
              </a:xfrm>
              <a:prstGeom prst="quadArrowCallout">
                <a:avLst>
                  <a:gd name="adj1" fmla="val 35198"/>
                  <a:gd name="adj2" fmla="val 18515"/>
                  <a:gd name="adj3" fmla="val 18515"/>
                  <a:gd name="adj4" fmla="val 48123"/>
                </a:avLst>
              </a:pr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33">
                <a:extLst>
                  <a:ext uri="{FF2B5EF4-FFF2-40B4-BE49-F238E27FC236}">
                    <a16:creationId xmlns:a16="http://schemas.microsoft.com/office/drawing/2014/main" id="{8F946442-5060-4B0C-8FD8-25C0BE20B44E}"/>
                  </a:ext>
                </a:extLst>
              </p:cNvPr>
              <p:cNvSpPr/>
              <p:nvPr/>
            </p:nvSpPr>
            <p:spPr>
              <a:xfrm>
                <a:off x="5898523" y="2494743"/>
                <a:ext cx="404368" cy="387985"/>
              </a:xfrm>
              <a:prstGeom prst="donut">
                <a:avLst>
                  <a:gd name="adj" fmla="val 17383"/>
                </a:avLst>
              </a:prstGeom>
              <a:grpFill/>
              <a:ln>
                <a:solidFill>
                  <a:schemeClr val="accent2">
                    <a:lumMod val="20000"/>
                    <a:lumOff val="80000"/>
                  </a:schemeClr>
                </a:solidFill>
              </a:ln>
              <a:effectLst/>
              <a:scene3d>
                <a:camera prst="perspectiveHeroicExtremeRightFacing"/>
                <a:lightRig rig="chilly" dir="t">
                  <a:rot lat="0" lon="0" rev="18480000"/>
                </a:lightRig>
              </a:scene3d>
              <a:sp3d prstMaterial="clear">
                <a:bevelT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Quad Arrow Callout 34">
                <a:extLst>
                  <a:ext uri="{FF2B5EF4-FFF2-40B4-BE49-F238E27FC236}">
                    <a16:creationId xmlns:a16="http://schemas.microsoft.com/office/drawing/2014/main" id="{5C6FAC42-B19A-432A-8C7B-A18A7BFCD61B}"/>
                  </a:ext>
                </a:extLst>
              </p:cNvPr>
              <p:cNvSpPr/>
              <p:nvPr/>
            </p:nvSpPr>
            <p:spPr>
              <a:xfrm>
                <a:off x="5596099" y="3170889"/>
                <a:ext cx="966673" cy="949276"/>
              </a:xfrm>
              <a:prstGeom prst="quadArrowCallout">
                <a:avLst>
                  <a:gd name="adj1" fmla="val 35198"/>
                  <a:gd name="adj2" fmla="val 18515"/>
                  <a:gd name="adj3" fmla="val 18515"/>
                  <a:gd name="adj4" fmla="val 48123"/>
                </a:avLst>
              </a:pr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35">
                <a:extLst>
                  <a:ext uri="{FF2B5EF4-FFF2-40B4-BE49-F238E27FC236}">
                    <a16:creationId xmlns:a16="http://schemas.microsoft.com/office/drawing/2014/main" id="{677FCA20-756A-402E-922B-E4EEEF313E04}"/>
                  </a:ext>
                </a:extLst>
              </p:cNvPr>
              <p:cNvSpPr/>
              <p:nvPr/>
            </p:nvSpPr>
            <p:spPr>
              <a:xfrm>
                <a:off x="5898523" y="3444019"/>
                <a:ext cx="404368" cy="387985"/>
              </a:xfrm>
              <a:prstGeom prst="donut">
                <a:avLst>
                  <a:gd name="adj" fmla="val 17383"/>
                </a:avLst>
              </a:prstGeom>
              <a:grpFill/>
              <a:ln>
                <a:solidFill>
                  <a:schemeClr val="accent2">
                    <a:lumMod val="20000"/>
                    <a:lumOff val="80000"/>
                  </a:schemeClr>
                </a:solidFill>
              </a:ln>
              <a:effectLst/>
              <a:scene3d>
                <a:camera prst="perspectiveHeroicExtremeRightFacing"/>
                <a:lightRig rig="chilly" dir="t">
                  <a:rot lat="0" lon="0" rev="18480000"/>
                </a:lightRig>
              </a:scene3d>
              <a:sp3d prstMaterial="clear">
                <a:bevelT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Quad Arrow Callout 36">
                <a:extLst>
                  <a:ext uri="{FF2B5EF4-FFF2-40B4-BE49-F238E27FC236}">
                    <a16:creationId xmlns:a16="http://schemas.microsoft.com/office/drawing/2014/main" id="{624F62F9-DAD1-4087-BA56-F9B7C1530A65}"/>
                  </a:ext>
                </a:extLst>
              </p:cNvPr>
              <p:cNvSpPr/>
              <p:nvPr/>
            </p:nvSpPr>
            <p:spPr>
              <a:xfrm>
                <a:off x="5596099" y="4120165"/>
                <a:ext cx="966673" cy="949276"/>
              </a:xfrm>
              <a:prstGeom prst="quadArrowCallout">
                <a:avLst>
                  <a:gd name="adj1" fmla="val 35198"/>
                  <a:gd name="adj2" fmla="val 18515"/>
                  <a:gd name="adj3" fmla="val 18515"/>
                  <a:gd name="adj4" fmla="val 48123"/>
                </a:avLst>
              </a:pr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onut 37">
                <a:extLst>
                  <a:ext uri="{FF2B5EF4-FFF2-40B4-BE49-F238E27FC236}">
                    <a16:creationId xmlns:a16="http://schemas.microsoft.com/office/drawing/2014/main" id="{2C2C383B-438A-4284-9CD8-519F52CE68AC}"/>
                  </a:ext>
                </a:extLst>
              </p:cNvPr>
              <p:cNvSpPr/>
              <p:nvPr/>
            </p:nvSpPr>
            <p:spPr>
              <a:xfrm>
                <a:off x="5898523" y="4393295"/>
                <a:ext cx="404368" cy="387985"/>
              </a:xfrm>
              <a:prstGeom prst="donut">
                <a:avLst>
                  <a:gd name="adj" fmla="val 17383"/>
                </a:avLst>
              </a:prstGeom>
              <a:grpFill/>
              <a:ln>
                <a:solidFill>
                  <a:schemeClr val="accent2">
                    <a:lumMod val="20000"/>
                    <a:lumOff val="80000"/>
                  </a:schemeClr>
                </a:solidFill>
              </a:ln>
              <a:effectLst/>
              <a:scene3d>
                <a:camera prst="perspectiveHeroicExtremeRightFacing"/>
                <a:lightRig rig="chilly" dir="t">
                  <a:rot lat="0" lon="0" rev="18480000"/>
                </a:lightRig>
              </a:scene3d>
              <a:sp3d prstMaterial="clear">
                <a:bevelT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Quad Arrow Callout 38">
                <a:extLst>
                  <a:ext uri="{FF2B5EF4-FFF2-40B4-BE49-F238E27FC236}">
                    <a16:creationId xmlns:a16="http://schemas.microsoft.com/office/drawing/2014/main" id="{8206D599-A20D-4954-A007-C0576364AB7C}"/>
                  </a:ext>
                </a:extLst>
              </p:cNvPr>
              <p:cNvSpPr/>
              <p:nvPr/>
            </p:nvSpPr>
            <p:spPr>
              <a:xfrm>
                <a:off x="5596099" y="5069441"/>
                <a:ext cx="966673" cy="949276"/>
              </a:xfrm>
              <a:prstGeom prst="quadArrowCallout">
                <a:avLst>
                  <a:gd name="adj1" fmla="val 35198"/>
                  <a:gd name="adj2" fmla="val 18515"/>
                  <a:gd name="adj3" fmla="val 18515"/>
                  <a:gd name="adj4" fmla="val 48123"/>
                </a:avLst>
              </a:prstGeom>
              <a:grp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39">
                <a:extLst>
                  <a:ext uri="{FF2B5EF4-FFF2-40B4-BE49-F238E27FC236}">
                    <a16:creationId xmlns:a16="http://schemas.microsoft.com/office/drawing/2014/main" id="{0B0CBA35-E6B1-414C-A9B8-6F34FDC5DC24}"/>
                  </a:ext>
                </a:extLst>
              </p:cNvPr>
              <p:cNvSpPr/>
              <p:nvPr/>
            </p:nvSpPr>
            <p:spPr>
              <a:xfrm>
                <a:off x="5898523" y="5342571"/>
                <a:ext cx="404368" cy="387985"/>
              </a:xfrm>
              <a:prstGeom prst="donut">
                <a:avLst>
                  <a:gd name="adj" fmla="val 17383"/>
                </a:avLst>
              </a:prstGeom>
              <a:grpFill/>
              <a:ln>
                <a:solidFill>
                  <a:schemeClr val="accent2">
                    <a:lumMod val="20000"/>
                    <a:lumOff val="80000"/>
                  </a:schemeClr>
                </a:solidFill>
              </a:ln>
              <a:effectLst/>
              <a:scene3d>
                <a:camera prst="perspectiveHeroicExtremeRightFacing"/>
                <a:lightRig rig="chilly" dir="t">
                  <a:rot lat="0" lon="0" rev="18480000"/>
                </a:lightRig>
              </a:scene3d>
              <a:sp3d prstMaterial="clear">
                <a:bevelT h="635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sp>
        <p:nvSpPr>
          <p:cNvPr id="27" name="TextBox 26">
            <a:extLst>
              <a:ext uri="{FF2B5EF4-FFF2-40B4-BE49-F238E27FC236}">
                <a16:creationId xmlns:a16="http://schemas.microsoft.com/office/drawing/2014/main" id="{CD9570FD-A0CB-47D8-B41E-591A92BA587F}"/>
              </a:ext>
            </a:extLst>
          </p:cNvPr>
          <p:cNvSpPr txBox="1"/>
          <p:nvPr/>
        </p:nvSpPr>
        <p:spPr>
          <a:xfrm>
            <a:off x="501294" y="3976535"/>
            <a:ext cx="4959927" cy="2246769"/>
          </a:xfrm>
          <a:prstGeom prst="rect">
            <a:avLst/>
          </a:prstGeom>
          <a:noFill/>
        </p:spPr>
        <p:txBody>
          <a:bodyPr wrap="square" rtlCol="0">
            <a:spAutoFit/>
          </a:bodyPr>
          <a:lstStyle/>
          <a:p>
            <a:pPr algn="ctr"/>
            <a:r>
              <a:rPr lang="bn-BD" sz="2800" b="1" dirty="0">
                <a:ln w="1905"/>
                <a:effectLst>
                  <a:innerShdw blurRad="69850" dist="43180" dir="5400000">
                    <a:srgbClr val="000000">
                      <a:alpha val="65000"/>
                    </a:srgbClr>
                  </a:innerShdw>
                </a:effectLst>
                <a:latin typeface="NikoshBAN" pitchFamily="2" charset="0"/>
                <a:cs typeface="NikoshBAN" pitchFamily="2" charset="0"/>
              </a:rPr>
              <a:t>নামঃ  </a:t>
            </a:r>
            <a:r>
              <a:rPr lang="en-US" sz="2800" b="1" dirty="0" err="1">
                <a:ln w="1905"/>
                <a:effectLst>
                  <a:innerShdw blurRad="69850" dist="43180" dir="5400000">
                    <a:srgbClr val="000000">
                      <a:alpha val="65000"/>
                    </a:srgbClr>
                  </a:innerShdw>
                </a:effectLst>
                <a:latin typeface="NikoshBAN" pitchFamily="2" charset="0"/>
                <a:cs typeface="NikoshBAN" pitchFamily="2" charset="0"/>
              </a:rPr>
              <a:t>সেলিনা</a:t>
            </a:r>
            <a:r>
              <a:rPr lang="en-US"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err="1">
                <a:ln w="1905"/>
                <a:effectLst>
                  <a:innerShdw blurRad="69850" dist="43180" dir="5400000">
                    <a:srgbClr val="000000">
                      <a:alpha val="65000"/>
                    </a:srgbClr>
                  </a:innerShdw>
                </a:effectLst>
                <a:latin typeface="NikoshBAN" pitchFamily="2" charset="0"/>
                <a:cs typeface="NikoshBAN" pitchFamily="2" charset="0"/>
              </a:rPr>
              <a:t>খাতুন</a:t>
            </a:r>
            <a:endParaRPr lang="en-US" sz="2800" b="1" dirty="0">
              <a:ln w="1905"/>
              <a:effectLst>
                <a:innerShdw blurRad="69850" dist="43180" dir="5400000">
                  <a:srgbClr val="000000">
                    <a:alpha val="65000"/>
                  </a:srgbClr>
                </a:innerShdw>
              </a:effectLst>
              <a:latin typeface="NikoshBAN" pitchFamily="2" charset="0"/>
              <a:cs typeface="NikoshBAN" pitchFamily="2" charset="0"/>
            </a:endParaRPr>
          </a:p>
          <a:p>
            <a:pPr algn="ctr"/>
            <a:r>
              <a:rPr lang="bn-BD" sz="2800" b="1" dirty="0">
                <a:ln w="1905"/>
                <a:effectLst>
                  <a:innerShdw blurRad="69850" dist="43180" dir="5400000">
                    <a:srgbClr val="000000">
                      <a:alpha val="65000"/>
                    </a:srgbClr>
                  </a:innerShdw>
                </a:effectLst>
                <a:latin typeface="NikoshBAN" pitchFamily="2" charset="0"/>
                <a:cs typeface="NikoshBAN" pitchFamily="2" charset="0"/>
              </a:rPr>
              <a:t>পদবিঃ  </a:t>
            </a:r>
            <a:r>
              <a:rPr lang="en-US" sz="2800" b="1" dirty="0" err="1">
                <a:ln w="1905"/>
                <a:effectLst>
                  <a:innerShdw blurRad="69850" dist="43180" dir="5400000">
                    <a:srgbClr val="000000">
                      <a:alpha val="65000"/>
                    </a:srgbClr>
                  </a:innerShdw>
                </a:effectLst>
                <a:latin typeface="NikoshBAN" pitchFamily="2" charset="0"/>
                <a:cs typeface="NikoshBAN" pitchFamily="2" charset="0"/>
              </a:rPr>
              <a:t>সহকারী</a:t>
            </a:r>
            <a:r>
              <a:rPr lang="en-US"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err="1">
                <a:ln w="1905"/>
                <a:effectLst>
                  <a:innerShdw blurRad="69850" dist="43180" dir="5400000">
                    <a:srgbClr val="000000">
                      <a:alpha val="65000"/>
                    </a:srgbClr>
                  </a:innerShdw>
                </a:effectLst>
                <a:latin typeface="NikoshBAN" pitchFamily="2" charset="0"/>
                <a:cs typeface="NikoshBAN" pitchFamily="2" charset="0"/>
              </a:rPr>
              <a:t>শিক্ষক</a:t>
            </a:r>
            <a:endParaRPr lang="en-US" sz="2800" b="1" dirty="0">
              <a:ln w="1905"/>
              <a:effectLst>
                <a:innerShdw blurRad="69850" dist="43180" dir="5400000">
                  <a:srgbClr val="000000">
                    <a:alpha val="65000"/>
                  </a:srgbClr>
                </a:innerShdw>
              </a:effectLst>
              <a:latin typeface="NikoshBAN" pitchFamily="2" charset="0"/>
              <a:cs typeface="NikoshBAN" pitchFamily="2" charset="0"/>
            </a:endParaRPr>
          </a:p>
          <a:p>
            <a:pPr algn="ctr"/>
            <a:r>
              <a:rPr lang="en-US" sz="2800" b="1" dirty="0" err="1">
                <a:ln w="1905"/>
                <a:effectLst>
                  <a:innerShdw blurRad="69850" dist="43180" dir="5400000">
                    <a:srgbClr val="000000">
                      <a:alpha val="65000"/>
                    </a:srgbClr>
                  </a:innerShdw>
                </a:effectLst>
                <a:latin typeface="NikoshBAN" pitchFamily="2" charset="0"/>
                <a:cs typeface="NikoshBAN" pitchFamily="2" charset="0"/>
              </a:rPr>
              <a:t>নুরকাজী</a:t>
            </a:r>
            <a:r>
              <a:rPr lang="en-US"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err="1">
                <a:ln w="1905"/>
                <a:effectLst>
                  <a:innerShdw blurRad="69850" dist="43180" dir="5400000">
                    <a:srgbClr val="000000">
                      <a:alpha val="65000"/>
                    </a:srgbClr>
                  </a:innerShdw>
                </a:effectLst>
                <a:latin typeface="NikoshBAN" pitchFamily="2" charset="0"/>
                <a:cs typeface="NikoshBAN" pitchFamily="2" charset="0"/>
              </a:rPr>
              <a:t>হালিমিয়া</a:t>
            </a:r>
            <a:r>
              <a:rPr lang="en-US"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err="1">
                <a:ln w="1905"/>
                <a:effectLst>
                  <a:innerShdw blurRad="69850" dist="43180" dir="5400000">
                    <a:srgbClr val="000000">
                      <a:alpha val="65000"/>
                    </a:srgbClr>
                  </a:innerShdw>
                </a:effectLst>
                <a:latin typeface="NikoshBAN" pitchFamily="2" charset="0"/>
                <a:cs typeface="NikoshBAN" pitchFamily="2" charset="0"/>
              </a:rPr>
              <a:t>মহিলা</a:t>
            </a:r>
            <a:r>
              <a:rPr lang="en-US"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err="1">
                <a:ln w="1905"/>
                <a:effectLst>
                  <a:innerShdw blurRad="69850" dist="43180" dir="5400000">
                    <a:srgbClr val="000000">
                      <a:alpha val="65000"/>
                    </a:srgbClr>
                  </a:innerShdw>
                </a:effectLst>
                <a:latin typeface="NikoshBAN" pitchFamily="2" charset="0"/>
                <a:cs typeface="NikoshBAN" pitchFamily="2" charset="0"/>
              </a:rPr>
              <a:t>মাদরাসা</a:t>
            </a:r>
            <a:r>
              <a:rPr lang="en-US"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err="1">
                <a:ln w="1905"/>
                <a:effectLst>
                  <a:innerShdw blurRad="69850" dist="43180" dir="5400000">
                    <a:srgbClr val="000000">
                      <a:alpha val="65000"/>
                    </a:srgbClr>
                  </a:innerShdw>
                </a:effectLst>
                <a:latin typeface="NikoshBAN" pitchFamily="2" charset="0"/>
                <a:cs typeface="NikoshBAN" pitchFamily="2" charset="0"/>
              </a:rPr>
              <a:t>ফটিকছড়ি</a:t>
            </a:r>
            <a:r>
              <a:rPr lang="en-US"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err="1">
                <a:ln w="1905"/>
                <a:effectLst>
                  <a:innerShdw blurRad="69850" dist="43180" dir="5400000">
                    <a:srgbClr val="000000">
                      <a:alpha val="65000"/>
                    </a:srgbClr>
                  </a:innerShdw>
                </a:effectLst>
                <a:latin typeface="NikoshBAN" pitchFamily="2" charset="0"/>
                <a:cs typeface="NikoshBAN" pitchFamily="2" charset="0"/>
              </a:rPr>
              <a:t>চট্টগ্রাম</a:t>
            </a:r>
            <a:r>
              <a:rPr lang="bn-BD" sz="2800" b="1" dirty="0">
                <a:ln w="1905"/>
                <a:effectLst>
                  <a:innerShdw blurRad="69850" dist="43180" dir="5400000">
                    <a:srgbClr val="000000">
                      <a:alpha val="65000"/>
                    </a:srgbClr>
                  </a:innerShdw>
                </a:effectLst>
                <a:latin typeface="NikoshBAN" pitchFamily="2" charset="0"/>
                <a:cs typeface="NikoshBAN" pitchFamily="2" charset="0"/>
              </a:rPr>
              <a:t>।</a:t>
            </a:r>
            <a:endParaRPr lang="en-US" sz="28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30" name="Rectangle 29">
            <a:extLst>
              <a:ext uri="{FF2B5EF4-FFF2-40B4-BE49-F238E27FC236}">
                <a16:creationId xmlns:a16="http://schemas.microsoft.com/office/drawing/2014/main" id="{A9AB894B-14A2-483E-8673-EE093242A2DD}"/>
              </a:ext>
            </a:extLst>
          </p:cNvPr>
          <p:cNvSpPr/>
          <p:nvPr/>
        </p:nvSpPr>
        <p:spPr>
          <a:xfrm>
            <a:off x="4446857" y="84471"/>
            <a:ext cx="2895344" cy="1323439"/>
          </a:xfrm>
          <a:prstGeom prst="rect">
            <a:avLst/>
          </a:prstGeom>
        </p:spPr>
        <p:txBody>
          <a:bodyPr wrap="none">
            <a:spAutoFit/>
          </a:bodyPr>
          <a:lstStyle/>
          <a:p>
            <a:pPr algn="ctr" defTabSz="457200"/>
            <a:r>
              <a:rPr lang="en-US" sz="8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a:t>
            </a:r>
          </a:p>
        </p:txBody>
      </p:sp>
      <p:sp>
        <p:nvSpPr>
          <p:cNvPr id="33" name="TextBox 32">
            <a:extLst>
              <a:ext uri="{FF2B5EF4-FFF2-40B4-BE49-F238E27FC236}">
                <a16:creationId xmlns:a16="http://schemas.microsoft.com/office/drawing/2014/main" id="{7C6DC867-A2F4-44C4-8FE4-A09F9DF60D8A}"/>
              </a:ext>
            </a:extLst>
          </p:cNvPr>
          <p:cNvSpPr txBox="1"/>
          <p:nvPr/>
        </p:nvSpPr>
        <p:spPr>
          <a:xfrm>
            <a:off x="7877361" y="4083331"/>
            <a:ext cx="3284428" cy="1848198"/>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lvl="1" algn="ctr" defTabSz="1056781">
              <a:lnSpc>
                <a:spcPct val="90000"/>
              </a:lnSpc>
              <a:spcBef>
                <a:spcPct val="0"/>
              </a:spcBef>
              <a:spcAft>
                <a:spcPct val="15000"/>
              </a:spcAft>
            </a:pPr>
            <a:r>
              <a:rPr lang="en-US" sz="2800" b="1" dirty="0">
                <a:ln/>
                <a:latin typeface="NikoshBAN" panose="02000000000000000000" pitchFamily="2" charset="0"/>
                <a:cs typeface="NikoshBAN" panose="02000000000000000000" pitchFamily="2" charset="0"/>
              </a:rPr>
              <a:t>৬ষ্ঠ </a:t>
            </a:r>
            <a:r>
              <a:rPr lang="en-US" sz="2800" b="1" dirty="0" err="1">
                <a:ln/>
                <a:latin typeface="NikoshBAN" panose="02000000000000000000" pitchFamily="2" charset="0"/>
                <a:cs typeface="NikoshBAN" panose="02000000000000000000" pitchFamily="2" charset="0"/>
              </a:rPr>
              <a:t>শ্রেণী</a:t>
            </a:r>
            <a:r>
              <a:rPr lang="en-US" sz="2800" b="1" dirty="0">
                <a:ln/>
                <a:latin typeface="NikoshBAN" panose="02000000000000000000" pitchFamily="2" charset="0"/>
                <a:cs typeface="NikoshBAN" panose="02000000000000000000" pitchFamily="2" charset="0"/>
              </a:rPr>
              <a:t> </a:t>
            </a:r>
          </a:p>
          <a:p>
            <a:pPr marL="0" lvl="1" algn="ctr" defTabSz="1056781">
              <a:lnSpc>
                <a:spcPct val="90000"/>
              </a:lnSpc>
              <a:spcBef>
                <a:spcPct val="0"/>
              </a:spcBef>
              <a:spcAft>
                <a:spcPct val="15000"/>
              </a:spcAft>
            </a:pPr>
            <a:r>
              <a:rPr lang="en-US" sz="2800" b="1" dirty="0" err="1">
                <a:ln/>
                <a:latin typeface="NikoshBAN" panose="02000000000000000000" pitchFamily="2" charset="0"/>
                <a:cs typeface="NikoshBAN" panose="02000000000000000000" pitchFamily="2" charset="0"/>
              </a:rPr>
              <a:t>অধ্যায়</a:t>
            </a:r>
            <a:r>
              <a:rPr lang="en-US" sz="2800" b="1" dirty="0">
                <a:ln/>
                <a:latin typeface="NikoshBAN" panose="02000000000000000000" pitchFamily="2" charset="0"/>
                <a:cs typeface="NikoshBAN" panose="02000000000000000000" pitchFamily="2" charset="0"/>
              </a:rPr>
              <a:t> – </a:t>
            </a:r>
            <a:r>
              <a:rPr lang="en-US" sz="2800" b="1" dirty="0" err="1">
                <a:ln/>
                <a:latin typeface="NikoshBAN" panose="02000000000000000000" pitchFamily="2" charset="0"/>
                <a:cs typeface="NikoshBAN" panose="02000000000000000000" pitchFamily="2" charset="0"/>
              </a:rPr>
              <a:t>নবম</a:t>
            </a:r>
            <a:endParaRPr lang="en-US" sz="2800" b="1" dirty="0">
              <a:ln/>
              <a:latin typeface="NikoshBAN" panose="02000000000000000000" pitchFamily="2" charset="0"/>
              <a:cs typeface="NikoshBAN" panose="02000000000000000000" pitchFamily="2" charset="0"/>
            </a:endParaRPr>
          </a:p>
          <a:p>
            <a:pPr marL="0" lvl="1" algn="ctr" defTabSz="1056781">
              <a:lnSpc>
                <a:spcPct val="90000"/>
              </a:lnSpc>
              <a:spcBef>
                <a:spcPct val="0"/>
              </a:spcBef>
              <a:spcAft>
                <a:spcPct val="15000"/>
              </a:spcAft>
            </a:pPr>
            <a:r>
              <a:rPr lang="en-US" sz="2800" b="1" dirty="0" err="1">
                <a:ln/>
                <a:latin typeface="NikoshBAN" panose="02000000000000000000" pitchFamily="2" charset="0"/>
                <a:cs typeface="NikoshBAN" panose="02000000000000000000" pitchFamily="2" charset="0"/>
              </a:rPr>
              <a:t>বল</a:t>
            </a:r>
            <a:r>
              <a:rPr lang="en-US" sz="2800" b="1" dirty="0">
                <a:ln/>
                <a:latin typeface="NikoshBAN" panose="02000000000000000000" pitchFamily="2" charset="0"/>
                <a:cs typeface="NikoshBAN" panose="02000000000000000000" pitchFamily="2" charset="0"/>
              </a:rPr>
              <a:t> </a:t>
            </a:r>
            <a:r>
              <a:rPr lang="en-US" sz="2800" b="1" dirty="0" err="1">
                <a:ln/>
                <a:latin typeface="NikoshBAN" panose="02000000000000000000" pitchFamily="2" charset="0"/>
                <a:cs typeface="NikoshBAN" panose="02000000000000000000" pitchFamily="2" charset="0"/>
              </a:rPr>
              <a:t>এবং</a:t>
            </a:r>
            <a:r>
              <a:rPr lang="en-US" sz="2800" b="1" dirty="0">
                <a:ln/>
                <a:latin typeface="NikoshBAN" panose="02000000000000000000" pitchFamily="2" charset="0"/>
                <a:cs typeface="NikoshBAN" panose="02000000000000000000" pitchFamily="2" charset="0"/>
              </a:rPr>
              <a:t> </a:t>
            </a:r>
            <a:r>
              <a:rPr lang="en-US" sz="2800" b="1" dirty="0" err="1">
                <a:ln/>
                <a:latin typeface="NikoshBAN" panose="02000000000000000000" pitchFamily="2" charset="0"/>
                <a:cs typeface="NikoshBAN" panose="02000000000000000000" pitchFamily="2" charset="0"/>
              </a:rPr>
              <a:t>সরল</a:t>
            </a:r>
            <a:r>
              <a:rPr lang="en-US" sz="2800" b="1" dirty="0">
                <a:ln/>
                <a:latin typeface="NikoshBAN" panose="02000000000000000000" pitchFamily="2" charset="0"/>
                <a:cs typeface="NikoshBAN" panose="02000000000000000000" pitchFamily="2" charset="0"/>
              </a:rPr>
              <a:t> </a:t>
            </a:r>
            <a:r>
              <a:rPr lang="en-US" sz="2800" b="1" dirty="0" err="1">
                <a:ln/>
                <a:latin typeface="NikoshBAN" panose="02000000000000000000" pitchFamily="2" charset="0"/>
                <a:cs typeface="NikoshBAN" panose="02000000000000000000" pitchFamily="2" charset="0"/>
              </a:rPr>
              <a:t>যন্ত্র</a:t>
            </a:r>
            <a:r>
              <a:rPr lang="en-US" sz="2800" b="1" dirty="0">
                <a:ln/>
                <a:latin typeface="NikoshBAN" panose="02000000000000000000" pitchFamily="2" charset="0"/>
                <a:cs typeface="NikoshBAN" panose="02000000000000000000" pitchFamily="2" charset="0"/>
              </a:rPr>
              <a:t> </a:t>
            </a:r>
          </a:p>
          <a:p>
            <a:pPr marL="0" lvl="1" algn="ctr" defTabSz="1056781">
              <a:lnSpc>
                <a:spcPct val="90000"/>
              </a:lnSpc>
              <a:spcBef>
                <a:spcPct val="0"/>
              </a:spcBef>
              <a:spcAft>
                <a:spcPct val="15000"/>
              </a:spcAft>
            </a:pPr>
            <a:r>
              <a:rPr lang="en-US" sz="2800" b="1" dirty="0" err="1">
                <a:ln/>
                <a:latin typeface="NikoshBAN" panose="02000000000000000000" pitchFamily="2" charset="0"/>
                <a:cs typeface="NikoshBAN" panose="02000000000000000000" pitchFamily="2" charset="0"/>
              </a:rPr>
              <a:t>পাঠঃ</a:t>
            </a:r>
            <a:r>
              <a:rPr lang="en-US" sz="2800" b="1" dirty="0">
                <a:ln/>
                <a:latin typeface="NikoshBAN" panose="02000000000000000000" pitchFamily="2" charset="0"/>
                <a:cs typeface="NikoshBAN" panose="02000000000000000000" pitchFamily="2" charset="0"/>
              </a:rPr>
              <a:t> ৮-৯      </a:t>
            </a:r>
            <a:r>
              <a:rPr lang="bn-IN" sz="2800" b="1" dirty="0">
                <a:ln/>
                <a:latin typeface="NikoshBAN" panose="02000000000000000000" pitchFamily="2" charset="0"/>
                <a:cs typeface="NikoshBAN" panose="02000000000000000000" pitchFamily="2" charset="0"/>
              </a:rPr>
              <a:t> </a:t>
            </a:r>
            <a:endParaRPr lang="en-US" sz="2800" b="1" dirty="0">
              <a:ln/>
              <a:latin typeface="NikoshBAN" panose="02000000000000000000" pitchFamily="2" charset="0"/>
              <a:cs typeface="NikoshBAN" panose="02000000000000000000" pitchFamily="2" charset="0"/>
            </a:endParaRPr>
          </a:p>
        </p:txBody>
      </p:sp>
      <p:sp>
        <p:nvSpPr>
          <p:cNvPr id="35" name="TextBox 34">
            <a:extLst>
              <a:ext uri="{FF2B5EF4-FFF2-40B4-BE49-F238E27FC236}">
                <a16:creationId xmlns:a16="http://schemas.microsoft.com/office/drawing/2014/main" id="{42806331-3B6D-46D8-BF29-3684BE73C331}"/>
              </a:ext>
            </a:extLst>
          </p:cNvPr>
          <p:cNvSpPr txBox="1"/>
          <p:nvPr/>
        </p:nvSpPr>
        <p:spPr>
          <a:xfrm>
            <a:off x="7877361" y="328601"/>
            <a:ext cx="3625363" cy="94333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lvl="1" algn="ctr" defTabSz="1056781">
              <a:lnSpc>
                <a:spcPct val="90000"/>
              </a:lnSpc>
              <a:spcBef>
                <a:spcPct val="0"/>
              </a:spcBef>
              <a:spcAft>
                <a:spcPct val="15000"/>
              </a:spcAft>
            </a:pPr>
            <a:r>
              <a:rPr lang="en-US" sz="2800" b="1" dirty="0">
                <a:ln/>
                <a:latin typeface="NikoshBAN" panose="02000000000000000000" pitchFamily="2" charset="0"/>
                <a:cs typeface="NikoshBAN" panose="02000000000000000000" pitchFamily="2" charset="0"/>
              </a:rPr>
              <a:t>বিজ্ঞান,৬ষ্ঠ - </a:t>
            </a:r>
            <a:r>
              <a:rPr lang="en-US" sz="2800" b="1" dirty="0" err="1">
                <a:ln/>
                <a:latin typeface="NikoshBAN" panose="02000000000000000000" pitchFamily="2" charset="0"/>
                <a:cs typeface="NikoshBAN" panose="02000000000000000000" pitchFamily="2" charset="0"/>
              </a:rPr>
              <a:t>শ্রেণি</a:t>
            </a:r>
            <a:r>
              <a:rPr lang="en-US" sz="2800" b="1" dirty="0">
                <a:ln/>
                <a:latin typeface="NikoshBAN" panose="02000000000000000000" pitchFamily="2" charset="0"/>
                <a:cs typeface="NikoshBAN" panose="02000000000000000000" pitchFamily="2" charset="0"/>
              </a:rPr>
              <a:t> </a:t>
            </a:r>
          </a:p>
          <a:p>
            <a:pPr marL="0" lvl="1" algn="ctr" defTabSz="1056781">
              <a:lnSpc>
                <a:spcPct val="90000"/>
              </a:lnSpc>
              <a:spcBef>
                <a:spcPct val="0"/>
              </a:spcBef>
              <a:spcAft>
                <a:spcPct val="15000"/>
              </a:spcAft>
            </a:pPr>
            <a:r>
              <a:rPr lang="en-US" sz="2800" b="1" dirty="0">
                <a:ln/>
                <a:latin typeface="NikoshBAN" panose="02000000000000000000" pitchFamily="2" charset="0"/>
                <a:cs typeface="NikoshBAN" panose="02000000000000000000" pitchFamily="2" charset="0"/>
              </a:rPr>
              <a:t>তারিখঃ২৪ জুন,২০২০   </a:t>
            </a:r>
            <a:r>
              <a:rPr lang="bn-IN" sz="2800" b="1" dirty="0">
                <a:ln/>
                <a:latin typeface="NikoshBAN" panose="02000000000000000000" pitchFamily="2" charset="0"/>
                <a:cs typeface="NikoshBAN" panose="02000000000000000000" pitchFamily="2" charset="0"/>
              </a:rPr>
              <a:t> </a:t>
            </a:r>
            <a:endParaRPr lang="en-US" sz="2800" b="1" dirty="0">
              <a:ln/>
              <a:latin typeface="NikoshBAN" panose="02000000000000000000" pitchFamily="2" charset="0"/>
              <a:cs typeface="NikoshBAN" panose="02000000000000000000" pitchFamily="2" charset="0"/>
            </a:endParaRPr>
          </a:p>
        </p:txBody>
      </p:sp>
      <p:pic>
        <p:nvPicPr>
          <p:cNvPr id="36" name="Picture 35">
            <a:extLst>
              <a:ext uri="{FF2B5EF4-FFF2-40B4-BE49-F238E27FC236}">
                <a16:creationId xmlns:a16="http://schemas.microsoft.com/office/drawing/2014/main" id="{2469ABC3-37F6-4FA9-BD34-3B137DBBCB38}"/>
              </a:ext>
            </a:extLst>
          </p:cNvPr>
          <p:cNvPicPr>
            <a:picLocks noChangeAspect="1"/>
          </p:cNvPicPr>
          <p:nvPr/>
        </p:nvPicPr>
        <p:blipFill rotWithShape="1">
          <a:blip r:embed="rId2">
            <a:extLst>
              <a:ext uri="{28A0092B-C50C-407E-A947-70E740481C1C}">
                <a14:useLocalDpi xmlns:a14="http://schemas.microsoft.com/office/drawing/2010/main" val="0"/>
              </a:ext>
            </a:extLst>
          </a:blip>
          <a:srcRect l="16403" t="13507" r="6745" b="8679"/>
          <a:stretch/>
        </p:blipFill>
        <p:spPr>
          <a:xfrm>
            <a:off x="1809245" y="1357527"/>
            <a:ext cx="2447892" cy="2558303"/>
          </a:xfrm>
          <a:prstGeom prst="rect">
            <a:avLst/>
          </a:prstGeom>
          <a:ln>
            <a:solidFill>
              <a:schemeClr val="tx1"/>
            </a:solidFill>
          </a:ln>
        </p:spPr>
      </p:pic>
      <p:pic>
        <p:nvPicPr>
          <p:cNvPr id="37" name="Picture 36">
            <a:extLst>
              <a:ext uri="{FF2B5EF4-FFF2-40B4-BE49-F238E27FC236}">
                <a16:creationId xmlns:a16="http://schemas.microsoft.com/office/drawing/2014/main" id="{CC946C8C-6FA9-4CC9-B442-779529A84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1357527"/>
            <a:ext cx="2187939" cy="2554622"/>
          </a:xfrm>
          <a:prstGeom prst="rect">
            <a:avLst/>
          </a:prstGeom>
          <a:ln w="88900" cap="sq" cmpd="thickThin">
            <a:solidFill>
              <a:sysClr val="window" lastClr="FFFFFF"/>
            </a:solidFill>
            <a:prstDash val="solid"/>
            <a:miter lim="800000"/>
          </a:ln>
          <a:effectLst>
            <a:innerShdw blurRad="76200">
              <a:srgbClr val="000000"/>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out)">
                                      <p:cBhvr>
                                        <p:cTn id="7" dur="2000"/>
                                        <p:tgtEl>
                                          <p:spTgt spid="27"/>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out)">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0-#ppt_w/2"/>
                                          </p:val>
                                        </p:tav>
                                        <p:tav tm="100000">
                                          <p:val>
                                            <p:strVal val="#ppt_x"/>
                                          </p:val>
                                        </p:tav>
                                      </p:tavLst>
                                    </p:anim>
                                    <p:anim calcmode="lin" valueType="num">
                                      <p:cBhvr additive="base">
                                        <p:cTn id="16" dur="1000" fill="hold"/>
                                        <p:tgtEl>
                                          <p:spTgt spid="3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0-#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1000" fill="hold"/>
                                        <p:tgtEl>
                                          <p:spTgt spid="35"/>
                                        </p:tgtEl>
                                        <p:attrNameLst>
                                          <p:attrName>ppt_w</p:attrName>
                                        </p:attrNameLst>
                                      </p:cBhvr>
                                      <p:tavLst>
                                        <p:tav tm="0">
                                          <p:val>
                                            <p:fltVal val="0"/>
                                          </p:val>
                                        </p:tav>
                                        <p:tav tm="100000">
                                          <p:val>
                                            <p:strVal val="#ppt_w"/>
                                          </p:val>
                                        </p:tav>
                                      </p:tavLst>
                                    </p:anim>
                                    <p:anim calcmode="lin" valueType="num">
                                      <p:cBhvr>
                                        <p:cTn id="26" dur="1000" fill="hold"/>
                                        <p:tgtEl>
                                          <p:spTgt spid="35"/>
                                        </p:tgtEl>
                                        <p:attrNameLst>
                                          <p:attrName>ppt_h</p:attrName>
                                        </p:attrNameLst>
                                      </p:cBhvr>
                                      <p:tavLst>
                                        <p:tav tm="0">
                                          <p:val>
                                            <p:fltVal val="0"/>
                                          </p:val>
                                        </p:tav>
                                        <p:tav tm="100000">
                                          <p:val>
                                            <p:strVal val="#ppt_h"/>
                                          </p:val>
                                        </p:tav>
                                      </p:tavLst>
                                    </p:anim>
                                    <p:animEffect transition="in" filter="fade">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wipe(left)">
                                      <p:cBhvr>
                                        <p:cTn id="32" dur="1000"/>
                                        <p:tgtEl>
                                          <p:spTgt spid="3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xEl>
                                              <p:pRg st="1" end="1"/>
                                            </p:txEl>
                                          </p:spTgt>
                                        </p:tgtEl>
                                        <p:attrNameLst>
                                          <p:attrName>style.visibility</p:attrName>
                                        </p:attrNameLst>
                                      </p:cBhvr>
                                      <p:to>
                                        <p:strVal val="visible"/>
                                      </p:to>
                                    </p:set>
                                    <p:animEffect transition="in" filter="wipe(left)">
                                      <p:cBhvr>
                                        <p:cTn id="37" dur="1000"/>
                                        <p:tgtEl>
                                          <p:spTgt spid="33">
                                            <p:txEl>
                                              <p:pRg st="1" end="1"/>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3">
                                            <p:txEl>
                                              <p:pRg st="2" end="2"/>
                                            </p:txEl>
                                          </p:spTgt>
                                        </p:tgtEl>
                                        <p:attrNameLst>
                                          <p:attrName>style.visibility</p:attrName>
                                        </p:attrNameLst>
                                      </p:cBhvr>
                                      <p:to>
                                        <p:strVal val="visible"/>
                                      </p:to>
                                    </p:set>
                                    <p:animEffect transition="in" filter="wipe(left)">
                                      <p:cBhvr>
                                        <p:cTn id="40" dur="1000"/>
                                        <p:tgtEl>
                                          <p:spTgt spid="3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3">
                                            <p:txEl>
                                              <p:pRg st="3" end="3"/>
                                            </p:txEl>
                                          </p:spTgt>
                                        </p:tgtEl>
                                        <p:attrNameLst>
                                          <p:attrName>style.visibility</p:attrName>
                                        </p:attrNameLst>
                                      </p:cBhvr>
                                      <p:to>
                                        <p:strVal val="visible"/>
                                      </p:to>
                                    </p:set>
                                    <p:animEffect transition="in" filter="wipe(left)">
                                      <p:cBhvr>
                                        <p:cTn id="45" dur="1000"/>
                                        <p:tgtEl>
                                          <p:spTgt spid="3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3" grpId="0" build="p"/>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3962400" y="304801"/>
            <a:ext cx="371287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200" dirty="0">
                <a:latin typeface="NikoshBAN" pitchFamily="2" charset="0"/>
                <a:cs typeface="NikoshBAN" pitchFamily="2" charset="0"/>
              </a:rPr>
              <a:t>ভিডিওটি দেখ এবং চিন্তা কর</a:t>
            </a:r>
            <a:endParaRPr lang="en-US" sz="3200" dirty="0">
              <a:latin typeface="NikoshBAN" pitchFamily="2" charset="0"/>
              <a:cs typeface="NikoshBAN" pitchFamily="2" charset="0"/>
            </a:endParaRPr>
          </a:p>
        </p:txBody>
      </p:sp>
      <p:sp>
        <p:nvSpPr>
          <p:cNvPr id="27" name="TextBox 26"/>
          <p:cNvSpPr txBox="1"/>
          <p:nvPr/>
        </p:nvSpPr>
        <p:spPr>
          <a:xfrm>
            <a:off x="3581400" y="4114801"/>
            <a:ext cx="50292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3200" dirty="0">
                <a:latin typeface="NikoshBAN" pitchFamily="2" charset="0"/>
                <a:cs typeface="NikoshBAN" pitchFamily="2" charset="0"/>
              </a:rPr>
              <a:t>উঠা-নামার এরকম তলকে কী বলা হয়?</a:t>
            </a:r>
            <a:endParaRPr lang="en-US" sz="3200" dirty="0">
              <a:latin typeface="NikoshBAN" pitchFamily="2" charset="0"/>
              <a:cs typeface="NikoshBAN" pitchFamily="2" charset="0"/>
            </a:endParaRPr>
          </a:p>
        </p:txBody>
      </p:sp>
      <p:graphicFrame>
        <p:nvGraphicFramePr>
          <p:cNvPr id="13" name="Object 12">
            <a:hlinkClick r:id="" action="ppaction://ole?verb=0"/>
          </p:cNvPr>
          <p:cNvGraphicFramePr>
            <a:graphicFrameLocks noChangeAspect="1"/>
          </p:cNvGraphicFramePr>
          <p:nvPr>
            <p:extLst>
              <p:ext uri="{D42A27DB-BD31-4B8C-83A1-F6EECF244321}">
                <p14:modId xmlns:p14="http://schemas.microsoft.com/office/powerpoint/2010/main" val="3012042501"/>
              </p:ext>
            </p:extLst>
          </p:nvPr>
        </p:nvGraphicFramePr>
        <p:xfrm>
          <a:off x="5303838" y="2681288"/>
          <a:ext cx="1127125" cy="752475"/>
        </p:xfrm>
        <a:graphic>
          <a:graphicData uri="http://schemas.openxmlformats.org/presentationml/2006/ole">
            <mc:AlternateContent xmlns:mc="http://schemas.openxmlformats.org/markup-compatibility/2006">
              <mc:Choice xmlns:v="urn:schemas-microsoft-com:vml" Requires="v">
                <p:oleObj spid="_x0000_s6152" name="Packager Shell Object" showAsIcon="1" r:id="rId4" imgW="563040" imgH="375840" progId="Package">
                  <p:embed/>
                </p:oleObj>
              </mc:Choice>
              <mc:Fallback>
                <p:oleObj name="Packager Shell Object" showAsIcon="1" r:id="rId4" imgW="563040" imgH="375840" progId="Package">
                  <p:embed/>
                  <p:pic>
                    <p:nvPicPr>
                      <p:cNvPr id="0" name="Picture 1"/>
                      <p:cNvPicPr>
                        <a:picLocks noChangeAspect="1" noChangeArrowheads="1"/>
                      </p:cNvPicPr>
                      <p:nvPr/>
                    </p:nvPicPr>
                    <p:blipFill>
                      <a:blip r:embed="rId5"/>
                      <a:srcRect/>
                      <a:stretch>
                        <a:fillRect/>
                      </a:stretch>
                    </p:blipFill>
                    <p:spPr bwMode="auto">
                      <a:xfrm>
                        <a:off x="5303838" y="2681288"/>
                        <a:ext cx="112712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t="17000" r="31000" b="-6000"/>
          </a:stretch>
        </a:blipFill>
        <a:effectLst/>
      </p:bgPr>
    </p:bg>
    <p:spTree>
      <p:nvGrpSpPr>
        <p:cNvPr id="1" name=""/>
        <p:cNvGrpSpPr/>
        <p:nvPr/>
      </p:nvGrpSpPr>
      <p:grpSpPr>
        <a:xfrm>
          <a:off x="0" y="0"/>
          <a:ext cx="0" cy="0"/>
          <a:chOff x="0" y="0"/>
          <a:chExt cx="0" cy="0"/>
        </a:xfrm>
      </p:grpSpPr>
      <p:sp>
        <p:nvSpPr>
          <p:cNvPr id="3" name="TextBox 2"/>
          <p:cNvSpPr txBox="1"/>
          <p:nvPr/>
        </p:nvSpPr>
        <p:spPr>
          <a:xfrm>
            <a:off x="4267200" y="228600"/>
            <a:ext cx="533400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4000" dirty="0">
                <a:latin typeface="NikoshBAN" pitchFamily="2" charset="0"/>
                <a:cs typeface="NikoshBAN" pitchFamily="2" charset="0"/>
              </a:rPr>
              <a:t>হেলানো তল</a:t>
            </a:r>
            <a:r>
              <a:rPr lang="en-US" sz="4000" dirty="0">
                <a:latin typeface="NikoshBAN" pitchFamily="2" charset="0"/>
                <a:cs typeface="NikoshBAN" pitchFamily="2" charset="0"/>
              </a:rPr>
              <a:t> ও </a:t>
            </a:r>
            <a:r>
              <a:rPr lang="en-US" sz="4000" dirty="0" err="1">
                <a:latin typeface="NikoshBAN" pitchFamily="2" charset="0"/>
                <a:cs typeface="NikoshBAN" pitchFamily="2" charset="0"/>
              </a:rPr>
              <a:t>কপিকল</a:t>
            </a:r>
            <a:r>
              <a:rPr lang="en-US" sz="4000" dirty="0">
                <a:latin typeface="NikoshBAN" pitchFamily="2" charset="0"/>
                <a:cs typeface="NikoshBAN" pitchFamily="2"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990602" y="1782579"/>
            <a:ext cx="4631110" cy="646331"/>
          </a:xfrm>
          <a:prstGeom prst="rect">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3600" dirty="0" err="1">
                <a:solidFill>
                  <a:schemeClr val="bg1"/>
                </a:solidFill>
                <a:latin typeface="NikoshBAN" pitchFamily="2" charset="0"/>
                <a:cs typeface="NikoshBAN" pitchFamily="2" charset="0"/>
              </a:rPr>
              <a:t>এই</a:t>
            </a:r>
            <a:r>
              <a:rPr lang="en-US" sz="3600" dirty="0">
                <a:solidFill>
                  <a:schemeClr val="bg1"/>
                </a:solidFill>
                <a:latin typeface="NikoshBAN" pitchFamily="2" charset="0"/>
                <a:cs typeface="NikoshBAN" pitchFamily="2" charset="0"/>
              </a:rPr>
              <a:t> </a:t>
            </a:r>
            <a:r>
              <a:rPr lang="en-US" sz="3600" dirty="0" err="1">
                <a:solidFill>
                  <a:schemeClr val="bg1"/>
                </a:solidFill>
                <a:latin typeface="NikoshBAN" pitchFamily="2" charset="0"/>
                <a:cs typeface="NikoshBAN" pitchFamily="2" charset="0"/>
              </a:rPr>
              <a:t>পাঠ</a:t>
            </a:r>
            <a:r>
              <a:rPr lang="en-US" sz="3600" dirty="0">
                <a:solidFill>
                  <a:schemeClr val="bg1"/>
                </a:solidFill>
                <a:latin typeface="NikoshBAN" pitchFamily="2" charset="0"/>
                <a:cs typeface="NikoshBAN" pitchFamily="2" charset="0"/>
              </a:rPr>
              <a:t> </a:t>
            </a:r>
            <a:r>
              <a:rPr lang="en-US" sz="3600" dirty="0" err="1">
                <a:solidFill>
                  <a:schemeClr val="bg1"/>
                </a:solidFill>
                <a:latin typeface="NikoshBAN" pitchFamily="2" charset="0"/>
                <a:cs typeface="NikoshBAN" pitchFamily="2" charset="0"/>
              </a:rPr>
              <a:t>শেষে</a:t>
            </a:r>
            <a:r>
              <a:rPr lang="en-US" sz="3600" dirty="0">
                <a:solidFill>
                  <a:schemeClr val="bg1"/>
                </a:solidFill>
                <a:latin typeface="NikoshBAN" pitchFamily="2" charset="0"/>
                <a:cs typeface="NikoshBAN" pitchFamily="2" charset="0"/>
              </a:rPr>
              <a:t> </a:t>
            </a:r>
            <a:r>
              <a:rPr lang="bn-BD" sz="3600" dirty="0">
                <a:solidFill>
                  <a:schemeClr val="bg1"/>
                </a:solidFill>
                <a:latin typeface="NikoshBAN" pitchFamily="2" charset="0"/>
                <a:cs typeface="NikoshBAN" pitchFamily="2" charset="0"/>
              </a:rPr>
              <a:t>শিক্ষার্থীরা...</a:t>
            </a:r>
            <a:endParaRPr lang="en-US" sz="3600" dirty="0">
              <a:solidFill>
                <a:schemeClr val="bg1"/>
              </a:solidFill>
              <a:latin typeface="NikoshBAN" pitchFamily="2" charset="0"/>
              <a:cs typeface="NikoshBAN" pitchFamily="2" charset="0"/>
            </a:endParaRPr>
          </a:p>
        </p:txBody>
      </p:sp>
      <p:sp>
        <p:nvSpPr>
          <p:cNvPr id="12" name="TextBox 11"/>
          <p:cNvSpPr txBox="1"/>
          <p:nvPr/>
        </p:nvSpPr>
        <p:spPr>
          <a:xfrm>
            <a:off x="1011026" y="2691826"/>
            <a:ext cx="6761374" cy="584775"/>
          </a:xfrm>
          <a:prstGeom prst="rect">
            <a:avLst/>
          </a:prstGeom>
          <a:solidFill>
            <a:srgbClr val="7030A0"/>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buFont typeface="Wingdings" pitchFamily="2" charset="2"/>
              <a:buChar char="Ø"/>
            </a:pPr>
            <a:r>
              <a:rPr lang="en-US" sz="3200" dirty="0">
                <a:solidFill>
                  <a:schemeClr val="bg1"/>
                </a:solidFill>
                <a:latin typeface="NikoshBAN" pitchFamily="2" charset="0"/>
                <a:cs typeface="NikoshBAN" pitchFamily="2" charset="0"/>
              </a:rPr>
              <a:t> </a:t>
            </a:r>
            <a:r>
              <a:rPr lang="bn-BD" sz="3200" dirty="0">
                <a:solidFill>
                  <a:schemeClr val="bg1"/>
                </a:solidFill>
                <a:latin typeface="NikoshBAN" pitchFamily="2" charset="0"/>
                <a:cs typeface="NikoshBAN" pitchFamily="2" charset="0"/>
              </a:rPr>
              <a:t>হেলানো তল কী তা বর্ণনা করতে</a:t>
            </a:r>
            <a:r>
              <a:rPr lang="en-US" sz="3200" dirty="0">
                <a:solidFill>
                  <a:schemeClr val="bg1"/>
                </a:solidFill>
                <a:latin typeface="NikoshBAN" pitchFamily="2" charset="0"/>
                <a:cs typeface="NikoshBAN" pitchFamily="2" charset="0"/>
              </a:rPr>
              <a:t> </a:t>
            </a:r>
            <a:r>
              <a:rPr lang="en-US" sz="3200" dirty="0" err="1">
                <a:solidFill>
                  <a:schemeClr val="bg1"/>
                </a:solidFill>
                <a:latin typeface="NikoshBAN" pitchFamily="2" charset="0"/>
                <a:cs typeface="NikoshBAN" pitchFamily="2" charset="0"/>
              </a:rPr>
              <a:t>পারবে</a:t>
            </a:r>
            <a:endParaRPr lang="en-US" sz="3200" dirty="0">
              <a:solidFill>
                <a:schemeClr val="bg1"/>
              </a:solidFill>
              <a:latin typeface="NikoshBAN" pitchFamily="2" charset="0"/>
              <a:cs typeface="NikoshBAN" pitchFamily="2" charset="0"/>
            </a:endParaRPr>
          </a:p>
        </p:txBody>
      </p:sp>
      <p:sp>
        <p:nvSpPr>
          <p:cNvPr id="13" name="TextBox 12"/>
          <p:cNvSpPr txBox="1"/>
          <p:nvPr/>
        </p:nvSpPr>
        <p:spPr>
          <a:xfrm>
            <a:off x="990600" y="4368225"/>
            <a:ext cx="9905999" cy="584775"/>
          </a:xfrm>
          <a:prstGeom prst="rect">
            <a:avLst/>
          </a:prstGeom>
          <a:solidFill>
            <a:srgbClr val="7030A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buFont typeface="Wingdings" pitchFamily="2" charset="2"/>
              <a:buChar char="Ø"/>
            </a:pPr>
            <a:r>
              <a:rPr lang="en-US" sz="3200" dirty="0">
                <a:solidFill>
                  <a:schemeClr val="bg1"/>
                </a:solidFill>
                <a:latin typeface="NikoshBAN" pitchFamily="2" charset="0"/>
                <a:cs typeface="NikoshBAN" pitchFamily="2" charset="0"/>
              </a:rPr>
              <a:t> </a:t>
            </a:r>
            <a:r>
              <a:rPr lang="bn-BD" sz="3200" dirty="0">
                <a:solidFill>
                  <a:schemeClr val="bg1"/>
                </a:solidFill>
                <a:latin typeface="NikoshBAN" pitchFamily="2" charset="0"/>
                <a:cs typeface="NikoshBAN" pitchFamily="2" charset="0"/>
              </a:rPr>
              <a:t>হেলানো তলের নীতি মেনে চলে এমন সরল যন্ত্রের</a:t>
            </a:r>
            <a:r>
              <a:rPr lang="en-US" sz="3200" dirty="0">
                <a:solidFill>
                  <a:schemeClr val="bg1"/>
                </a:solidFill>
                <a:latin typeface="NikoshBAN" pitchFamily="2" charset="0"/>
                <a:cs typeface="NikoshBAN" pitchFamily="2" charset="0"/>
              </a:rPr>
              <a:t> </a:t>
            </a:r>
            <a:r>
              <a:rPr lang="bn-BD" sz="3200" dirty="0">
                <a:solidFill>
                  <a:schemeClr val="bg1"/>
                </a:solidFill>
                <a:latin typeface="NikoshBAN" pitchFamily="2" charset="0"/>
                <a:cs typeface="NikoshBAN" pitchFamily="2" charset="0"/>
              </a:rPr>
              <a:t>ব্যাখ্যা করতে </a:t>
            </a:r>
            <a:r>
              <a:rPr lang="en-US" sz="3200" dirty="0" err="1">
                <a:solidFill>
                  <a:schemeClr val="bg1"/>
                </a:solidFill>
                <a:latin typeface="NikoshBAN" pitchFamily="2" charset="0"/>
                <a:cs typeface="NikoshBAN" pitchFamily="2" charset="0"/>
              </a:rPr>
              <a:t>পারবে</a:t>
            </a:r>
            <a:endParaRPr lang="en-US" sz="3200" dirty="0">
              <a:solidFill>
                <a:schemeClr val="bg1"/>
              </a:solidFill>
              <a:latin typeface="NikoshBAN" pitchFamily="2" charset="0"/>
              <a:cs typeface="NikoshBAN" pitchFamily="2" charset="0"/>
            </a:endParaRPr>
          </a:p>
        </p:txBody>
      </p:sp>
      <p:sp>
        <p:nvSpPr>
          <p:cNvPr id="14" name="TextBox 13"/>
          <p:cNvSpPr txBox="1"/>
          <p:nvPr/>
        </p:nvSpPr>
        <p:spPr>
          <a:xfrm>
            <a:off x="1011026" y="3518302"/>
            <a:ext cx="6817148" cy="584775"/>
          </a:xfrm>
          <a:prstGeom prst="rect">
            <a:avLst/>
          </a:prstGeom>
          <a:solidFill>
            <a:srgbClr val="7030A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en-US" sz="3200" dirty="0">
                <a:solidFill>
                  <a:schemeClr val="bg1"/>
                </a:solidFill>
                <a:latin typeface="NikoshBAN" pitchFamily="2" charset="0"/>
                <a:cs typeface="NikoshBAN" pitchFamily="2" charset="0"/>
              </a:rPr>
              <a:t> </a:t>
            </a:r>
            <a:r>
              <a:rPr lang="bn-BD" sz="3200" dirty="0">
                <a:solidFill>
                  <a:schemeClr val="bg1"/>
                </a:solidFill>
                <a:latin typeface="NikoshBAN" pitchFamily="2" charset="0"/>
                <a:cs typeface="NikoshBAN" pitchFamily="2" charset="0"/>
              </a:rPr>
              <a:t>হেলানো তলের যান্ত্রিক সুবিধা ব্যাখ্যা করতে </a:t>
            </a:r>
            <a:r>
              <a:rPr lang="en-US" sz="3200" dirty="0" err="1">
                <a:solidFill>
                  <a:schemeClr val="bg1"/>
                </a:solidFill>
                <a:latin typeface="NikoshBAN" pitchFamily="2" charset="0"/>
                <a:cs typeface="NikoshBAN" pitchFamily="2" charset="0"/>
              </a:rPr>
              <a:t>পারবে</a:t>
            </a:r>
            <a:endParaRPr lang="en-US" sz="3200" dirty="0">
              <a:solidFill>
                <a:schemeClr val="bg1"/>
              </a:solidFill>
              <a:latin typeface="NikoshBAN" pitchFamily="2" charset="0"/>
              <a:cs typeface="NikoshBAN" pitchFamily="2" charset="0"/>
            </a:endParaRPr>
          </a:p>
        </p:txBody>
      </p:sp>
      <p:grpSp>
        <p:nvGrpSpPr>
          <p:cNvPr id="7" name="Group 13"/>
          <p:cNvGrpSpPr/>
          <p:nvPr/>
        </p:nvGrpSpPr>
        <p:grpSpPr>
          <a:xfrm>
            <a:off x="4419600" y="381000"/>
            <a:ext cx="3810000" cy="1143000"/>
            <a:chOff x="1295400" y="533400"/>
            <a:chExt cx="3810000" cy="1371600"/>
          </a:xfrm>
          <a:solidFill>
            <a:srgbClr val="7030A0"/>
          </a:solidFill>
        </p:grpSpPr>
        <p:sp>
          <p:nvSpPr>
            <p:cNvPr id="8" name="Round Single Corner Rectangle 81"/>
            <p:cNvSpPr/>
            <p:nvPr/>
          </p:nvSpPr>
          <p:spPr>
            <a:xfrm flipH="1" flipV="1">
              <a:off x="1295400" y="533400"/>
              <a:ext cx="3810000" cy="137160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2057400" y="619885"/>
              <a:ext cx="2122697" cy="1107996"/>
            </a:xfrm>
            <a:prstGeom prst="rect">
              <a:avLst/>
            </a:prstGeom>
            <a:grpFill/>
          </p:spPr>
          <p:txBody>
            <a:bodyPr wrap="none" rtlCol="0">
              <a:spAutoFit/>
            </a:bodyPr>
            <a:lstStyle/>
            <a:p>
              <a:r>
                <a:rPr lang="en-US" sz="5400" dirty="0" err="1">
                  <a:solidFill>
                    <a:schemeClr val="bg1"/>
                  </a:solidFill>
                  <a:latin typeface="NikoshBAN" pitchFamily="2" charset="0"/>
                  <a:cs typeface="NikoshBAN" pitchFamily="2" charset="0"/>
                </a:rPr>
                <a:t>শিখনফল</a:t>
              </a:r>
              <a:endParaRPr lang="en-US" sz="5400" dirty="0">
                <a:solidFill>
                  <a:schemeClr val="bg1"/>
                </a:solidFill>
                <a:latin typeface="NikoshBAN" pitchFamily="2" charset="0"/>
                <a:cs typeface="NikoshBAN" pitchFamily="2"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123444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2590800" y="533401"/>
            <a:ext cx="67056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bn-BD" sz="3600" dirty="0">
                <a:latin typeface="NikoshBAN" pitchFamily="2" charset="0"/>
                <a:cs typeface="NikoshBAN" pitchFamily="2" charset="0"/>
              </a:rPr>
              <a:t>আমাদের চারপাশে ঘটে এমন একটি ঘটনা দেখি</a:t>
            </a:r>
            <a:endParaRPr lang="en-US" sz="3600" dirty="0">
              <a:latin typeface="NikoshBAN" pitchFamily="2" charset="0"/>
              <a:cs typeface="NikoshBAN" pitchFamily="2"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194471463"/>
              </p:ext>
            </p:extLst>
          </p:nvPr>
        </p:nvGraphicFramePr>
        <p:xfrm>
          <a:off x="5275263" y="1690688"/>
          <a:ext cx="1641475" cy="752475"/>
        </p:xfrm>
        <a:graphic>
          <a:graphicData uri="http://schemas.openxmlformats.org/presentationml/2006/ole">
            <mc:AlternateContent xmlns:mc="http://schemas.openxmlformats.org/markup-compatibility/2006">
              <mc:Choice xmlns:v="urn:schemas-microsoft-com:vml" Requires="v">
                <p:oleObj spid="_x0000_s1035" name="Packager Shell Object" showAsIcon="1" r:id="rId4" imgW="820440" imgH="375840" progId="Package">
                  <p:embed/>
                </p:oleObj>
              </mc:Choice>
              <mc:Fallback>
                <p:oleObj name="Packager Shell Object" showAsIcon="1" r:id="rId4" imgW="820440" imgH="375840" progId="Package">
                  <p:embed/>
                  <p:pic>
                    <p:nvPicPr>
                      <p:cNvPr id="0" name="Picture 4"/>
                      <p:cNvPicPr>
                        <a:picLocks noChangeAspect="1" noChangeArrowheads="1"/>
                      </p:cNvPicPr>
                      <p:nvPr/>
                    </p:nvPicPr>
                    <p:blipFill>
                      <a:blip r:embed="rId5"/>
                      <a:srcRect/>
                      <a:stretch>
                        <a:fillRect/>
                      </a:stretch>
                    </p:blipFill>
                    <p:spPr bwMode="auto">
                      <a:xfrm>
                        <a:off x="5275263" y="1690688"/>
                        <a:ext cx="1641475" cy="75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5" descr="vlcsnap-00005.png"/>
          <p:cNvPicPr>
            <a:picLocks noChangeAspect="1"/>
          </p:cNvPicPr>
          <p:nvPr/>
        </p:nvPicPr>
        <p:blipFill>
          <a:blip r:embed="rId6" cstate="print"/>
          <a:srcRect t="11008"/>
          <a:stretch>
            <a:fillRect/>
          </a:stretch>
        </p:blipFill>
        <p:spPr>
          <a:xfrm>
            <a:off x="2069866" y="2667000"/>
            <a:ext cx="6845534" cy="3200400"/>
          </a:xfrm>
          <a:prstGeom prst="rect">
            <a:avLst/>
          </a:prstGeom>
        </p:spPr>
      </p:pic>
      <p:cxnSp>
        <p:nvCxnSpPr>
          <p:cNvPr id="8" name="Straight Arrow Connector 7"/>
          <p:cNvCxnSpPr/>
          <p:nvPr/>
        </p:nvCxnSpPr>
        <p:spPr>
          <a:xfrm flipV="1">
            <a:off x="7467600" y="3657600"/>
            <a:ext cx="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057400" y="3657600"/>
            <a:ext cx="5334000" cy="1981200"/>
            <a:chOff x="533400" y="3657600"/>
            <a:chExt cx="5334000" cy="1981200"/>
          </a:xfrm>
        </p:grpSpPr>
        <p:cxnSp>
          <p:nvCxnSpPr>
            <p:cNvPr id="7" name="Straight Arrow Connector 6"/>
            <p:cNvCxnSpPr/>
            <p:nvPr/>
          </p:nvCxnSpPr>
          <p:spPr>
            <a:xfrm flipV="1">
              <a:off x="533400" y="3657600"/>
              <a:ext cx="533400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20444450">
              <a:off x="2149892" y="4544745"/>
              <a:ext cx="2706190" cy="584775"/>
            </a:xfrm>
            <a:prstGeom prst="rect">
              <a:avLst/>
            </a:prstGeom>
            <a:solidFill>
              <a:schemeClr val="accent3">
                <a:lumMod val="60000"/>
                <a:lumOff val="40000"/>
              </a:schemeClr>
            </a:solidFill>
          </p:spPr>
          <p:txBody>
            <a:bodyPr wrap="none" rtlCol="0">
              <a:spAutoFit/>
            </a:bodyPr>
            <a:lstStyle/>
            <a:p>
              <a:r>
                <a:rPr lang="bn-BD" sz="3200" dirty="0">
                  <a:latin typeface="NikoshBAN" pitchFamily="2" charset="0"/>
                  <a:cs typeface="NikoshBAN" pitchFamily="2" charset="0"/>
                </a:rPr>
                <a:t>হেলানো তলের দৈর্ঘ্য</a:t>
              </a:r>
              <a:endParaRPr lang="en-US" sz="3200" dirty="0">
                <a:latin typeface="NikoshBAN" pitchFamily="2" charset="0"/>
                <a:cs typeface="NikoshBAN" pitchFamily="2" charset="0"/>
              </a:endParaRPr>
            </a:p>
          </p:txBody>
        </p:sp>
      </p:grpSp>
      <p:grpSp>
        <p:nvGrpSpPr>
          <p:cNvPr id="13" name="Group 12"/>
          <p:cNvGrpSpPr/>
          <p:nvPr/>
        </p:nvGrpSpPr>
        <p:grpSpPr>
          <a:xfrm>
            <a:off x="7467600" y="3657600"/>
            <a:ext cx="2876108" cy="1981200"/>
            <a:chOff x="5943600" y="3657600"/>
            <a:chExt cx="2876108" cy="1981200"/>
          </a:xfrm>
        </p:grpSpPr>
        <p:cxnSp>
          <p:nvCxnSpPr>
            <p:cNvPr id="14" name="Straight Arrow Connector 13"/>
            <p:cNvCxnSpPr/>
            <p:nvPr/>
          </p:nvCxnSpPr>
          <p:spPr>
            <a:xfrm flipV="1">
              <a:off x="5943600" y="3657600"/>
              <a:ext cx="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943600" y="4368225"/>
              <a:ext cx="2876108" cy="584775"/>
            </a:xfrm>
            <a:prstGeom prst="rect">
              <a:avLst/>
            </a:prstGeom>
            <a:solidFill>
              <a:schemeClr val="accent6">
                <a:lumMod val="60000"/>
                <a:lumOff val="40000"/>
              </a:schemeClr>
            </a:solidFill>
          </p:spPr>
          <p:txBody>
            <a:bodyPr wrap="none" rtlCol="0">
              <a:spAutoFit/>
            </a:bodyPr>
            <a:lstStyle/>
            <a:p>
              <a:r>
                <a:rPr lang="bn-BD" sz="3200" dirty="0">
                  <a:latin typeface="NikoshBAN" pitchFamily="2" charset="0"/>
                  <a:cs typeface="NikoshBAN" pitchFamily="2" charset="0"/>
                </a:rPr>
                <a:t>হেলানো তলের উচ্চতা</a:t>
              </a:r>
              <a:endParaRPr lang="en-US" sz="3200" dirty="0">
                <a:latin typeface="NikoshBAN" pitchFamily="2" charset="0"/>
                <a:cs typeface="NikoshBAN" pitchFamily="2" charset="0"/>
              </a:endParaRPr>
            </a:p>
          </p:txBody>
        </p:sp>
      </p:grpSp>
      <p:sp>
        <p:nvSpPr>
          <p:cNvPr id="16" name="TextBox 15"/>
          <p:cNvSpPr txBox="1"/>
          <p:nvPr/>
        </p:nvSpPr>
        <p:spPr>
          <a:xfrm>
            <a:off x="7543800" y="4191001"/>
            <a:ext cx="460382" cy="769441"/>
          </a:xfrm>
          <a:prstGeom prst="rect">
            <a:avLst/>
          </a:prstGeom>
          <a:solidFill>
            <a:schemeClr val="bg1">
              <a:lumMod val="95000"/>
            </a:schemeClr>
          </a:solidFill>
        </p:spPr>
        <p:txBody>
          <a:bodyPr wrap="none" rtlCol="0">
            <a:spAutoFit/>
          </a:bodyPr>
          <a:lstStyle/>
          <a:p>
            <a:r>
              <a:rPr lang="bn-BD" sz="4400" b="1" dirty="0">
                <a:solidFill>
                  <a:srgbClr val="FF0000"/>
                </a:solidFill>
                <a:latin typeface="NikoshBAN" pitchFamily="2" charset="0"/>
                <a:cs typeface="NikoshBAN" pitchFamily="2" charset="0"/>
              </a:rPr>
              <a:t>?</a:t>
            </a:r>
            <a:endParaRPr lang="en-US" sz="4400" b="1" dirty="0">
              <a:solidFill>
                <a:srgbClr val="FF0000"/>
              </a:solidFill>
              <a:latin typeface="NikoshBAN" pitchFamily="2" charset="0"/>
              <a:cs typeface="NikoshBAN" pitchFamily="2" charset="0"/>
            </a:endParaRPr>
          </a:p>
        </p:txBody>
      </p:sp>
      <p:sp>
        <p:nvSpPr>
          <p:cNvPr id="17" name="TextBox 16"/>
          <p:cNvSpPr txBox="1"/>
          <p:nvPr/>
        </p:nvSpPr>
        <p:spPr>
          <a:xfrm>
            <a:off x="3124200" y="4495801"/>
            <a:ext cx="460382" cy="769441"/>
          </a:xfrm>
          <a:prstGeom prst="rect">
            <a:avLst/>
          </a:prstGeom>
          <a:solidFill>
            <a:schemeClr val="bg1">
              <a:lumMod val="95000"/>
            </a:schemeClr>
          </a:solidFill>
        </p:spPr>
        <p:txBody>
          <a:bodyPr wrap="none" rtlCol="0">
            <a:spAutoFit/>
          </a:bodyPr>
          <a:lstStyle/>
          <a:p>
            <a:r>
              <a:rPr lang="bn-BD" sz="4400" b="1" dirty="0">
                <a:solidFill>
                  <a:srgbClr val="FF0000"/>
                </a:solidFill>
                <a:latin typeface="NikoshBAN" pitchFamily="2" charset="0"/>
                <a:cs typeface="NikoshBAN" pitchFamily="2" charset="0"/>
              </a:rPr>
              <a:t>?</a:t>
            </a:r>
            <a:endParaRPr lang="en-US" sz="4400" b="1" dirty="0">
              <a:solidFill>
                <a:srgbClr val="FF0000"/>
              </a:solidFill>
              <a:latin typeface="NikoshBAN" pitchFamily="2" charset="0"/>
              <a:cs typeface="NikoshBAN" pitchFamily="2" charset="0"/>
            </a:endParaRPr>
          </a:p>
        </p:txBody>
      </p:sp>
      <p:cxnSp>
        <p:nvCxnSpPr>
          <p:cNvPr id="19" name="Straight Arrow Connector 18"/>
          <p:cNvCxnSpPr/>
          <p:nvPr/>
        </p:nvCxnSpPr>
        <p:spPr>
          <a:xfrm flipV="1">
            <a:off x="2057400" y="3657600"/>
            <a:ext cx="5334000" cy="1981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par>
                          <p:cTn id="14" fill="hold">
                            <p:stCondLst>
                              <p:cond delay="500"/>
                            </p:stCondLst>
                            <p:childTnLst>
                              <p:par>
                                <p:cTn id="15" presetID="53"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000"/>
                            </p:stCondLst>
                            <p:childTnLst>
                              <p:par>
                                <p:cTn id="21" presetID="35" presetClass="emph" presetSubtype="0" repeatCount="3000" fill="hold" grpId="1" nodeType="afterEffect">
                                  <p:stCondLst>
                                    <p:cond delay="0"/>
                                  </p:stCondLst>
                                  <p:childTnLst>
                                    <p:anim calcmode="discrete" valueType="str">
                                      <p:cBhvr>
                                        <p:cTn id="22"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2"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par>
                          <p:cTn id="29" fill="hold">
                            <p:stCondLst>
                              <p:cond delay="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3"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strips(upRight)">
                                      <p:cBhvr>
                                        <p:cTn id="37" dur="1000"/>
                                        <p:tgtEl>
                                          <p:spTgt spid="19"/>
                                        </p:tgtEl>
                                      </p:cBhvr>
                                    </p:animEffect>
                                  </p:child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1500"/>
                            </p:stCondLst>
                            <p:childTnLst>
                              <p:par>
                                <p:cTn id="45" presetID="35" presetClass="emph" presetSubtype="0" repeatCount="3000" fill="hold" grpId="1" nodeType="afterEffect">
                                  <p:stCondLst>
                                    <p:cond delay="0"/>
                                  </p:stCondLst>
                                  <p:childTnLst>
                                    <p:anim calcmode="discrete" valueType="str">
                                      <p:cBhvr>
                                        <p:cTn id="46" dur="1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17"/>
                                        </p:tgtEl>
                                        <p:attrNameLst>
                                          <p:attrName>style.visibility</p:attrName>
                                        </p:attrNameLst>
                                      </p:cBhvr>
                                      <p:to>
                                        <p:strVal val="hidden"/>
                                      </p:to>
                                    </p:set>
                                  </p:childTnLst>
                                </p:cTn>
                              </p:par>
                            </p:childTnLst>
                          </p:cTn>
                        </p:par>
                        <p:par>
                          <p:cTn id="51" fill="hold">
                            <p:stCondLst>
                              <p:cond delay="0"/>
                            </p:stCondLst>
                            <p:childTnLst>
                              <p:par>
                                <p:cTn id="52" presetID="18" presetClass="entr" presetSubtype="3"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strips(upRight)">
                                      <p:cBhvr>
                                        <p:cTn id="5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7" grpId="0" animBg="1"/>
      <p:bldP spid="17" grpId="1" animBg="1"/>
      <p:bldP spid="17"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3595742" y="228601"/>
            <a:ext cx="4557658" cy="584775"/>
          </a:xfrm>
          <a:prstGeom prst="rect">
            <a:avLst/>
          </a:prstGeom>
        </p:spPr>
        <p:style>
          <a:lnRef idx="1">
            <a:schemeClr val="accent1"/>
          </a:lnRef>
          <a:fillRef idx="3">
            <a:schemeClr val="accent1"/>
          </a:fillRef>
          <a:effectRef idx="2">
            <a:schemeClr val="accent1"/>
          </a:effectRef>
          <a:fontRef idx="minor">
            <a:schemeClr val="lt1"/>
          </a:fontRef>
        </p:style>
        <p:txBody>
          <a:bodyPr wrap="none" rtlCol="0">
            <a:spAutoFit/>
          </a:bodyPr>
          <a:lstStyle/>
          <a:p>
            <a:r>
              <a:rPr lang="bn-BD" sz="3200" dirty="0">
                <a:latin typeface="NikoshBAN" pitchFamily="2" charset="0"/>
                <a:cs typeface="NikoshBAN" pitchFamily="2" charset="0"/>
              </a:rPr>
              <a:t>হেলানো তল কোন নিয়ম মেনে চলে</a:t>
            </a:r>
            <a:endParaRPr lang="en-US" sz="3200" dirty="0">
              <a:latin typeface="NikoshBAN" pitchFamily="2" charset="0"/>
              <a:cs typeface="NikoshBAN" pitchFamily="2" charset="0"/>
            </a:endParaRPr>
          </a:p>
        </p:txBody>
      </p:sp>
      <p:pic>
        <p:nvPicPr>
          <p:cNvPr id="19" name="Picture 18" descr="inclineplanecolored copy.png"/>
          <p:cNvPicPr>
            <a:picLocks noChangeAspect="1"/>
          </p:cNvPicPr>
          <p:nvPr/>
        </p:nvPicPr>
        <p:blipFill>
          <a:blip r:embed="rId3" cstate="print"/>
          <a:stretch>
            <a:fillRect/>
          </a:stretch>
        </p:blipFill>
        <p:spPr>
          <a:xfrm>
            <a:off x="1676400" y="716934"/>
            <a:ext cx="5153612" cy="3550266"/>
          </a:xfrm>
          <a:prstGeom prst="rect">
            <a:avLst/>
          </a:prstGeom>
          <a:noFill/>
          <a:ln>
            <a:noFill/>
          </a:ln>
        </p:spPr>
      </p:pic>
      <p:sp>
        <p:nvSpPr>
          <p:cNvPr id="24" name="TextBox 23"/>
          <p:cNvSpPr txBox="1"/>
          <p:nvPr/>
        </p:nvSpPr>
        <p:spPr>
          <a:xfrm>
            <a:off x="4114801" y="1981200"/>
            <a:ext cx="1225015" cy="523220"/>
          </a:xfrm>
          <a:prstGeom prst="rect">
            <a:avLst/>
          </a:prstGeom>
          <a:solidFill>
            <a:schemeClr val="accent6">
              <a:lumMod val="60000"/>
              <a:lumOff val="40000"/>
            </a:schemeClr>
          </a:solidFill>
        </p:spPr>
        <p:txBody>
          <a:bodyPr wrap="none" rtlCol="0">
            <a:spAutoFit/>
          </a:bodyPr>
          <a:lstStyle/>
          <a:p>
            <a:r>
              <a:rPr lang="en-US" sz="2800" dirty="0">
                <a:latin typeface="NikoshBAN" pitchFamily="2" charset="0"/>
                <a:cs typeface="NikoshBAN" pitchFamily="2" charset="0"/>
              </a:rPr>
              <a:t>50 </a:t>
            </a:r>
            <a:r>
              <a:rPr lang="bn-BD" sz="2800" dirty="0">
                <a:latin typeface="NikoshBAN" pitchFamily="2" charset="0"/>
                <a:cs typeface="NikoshBAN" pitchFamily="2" charset="0"/>
              </a:rPr>
              <a:t>কেজি</a:t>
            </a:r>
            <a:endParaRPr lang="en-US" sz="2800" dirty="0">
              <a:latin typeface="NikoshBAN" pitchFamily="2" charset="0"/>
              <a:cs typeface="NikoshBAN" pitchFamily="2" charset="0"/>
            </a:endParaRPr>
          </a:p>
        </p:txBody>
      </p:sp>
      <p:grpSp>
        <p:nvGrpSpPr>
          <p:cNvPr id="23" name="Group 22"/>
          <p:cNvGrpSpPr/>
          <p:nvPr/>
        </p:nvGrpSpPr>
        <p:grpSpPr>
          <a:xfrm>
            <a:off x="5943600" y="1981200"/>
            <a:ext cx="1082348" cy="2133600"/>
            <a:chOff x="4572000" y="2514600"/>
            <a:chExt cx="1082348" cy="2133600"/>
          </a:xfrm>
        </p:grpSpPr>
        <p:cxnSp>
          <p:nvCxnSpPr>
            <p:cNvPr id="21" name="Straight Arrow Connector 20"/>
            <p:cNvCxnSpPr/>
            <p:nvPr/>
          </p:nvCxnSpPr>
          <p:spPr>
            <a:xfrm flipV="1">
              <a:off x="5257800" y="2514600"/>
              <a:ext cx="0" cy="21336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0" y="3352800"/>
              <a:ext cx="1082348" cy="523220"/>
            </a:xfrm>
            <a:prstGeom prst="rect">
              <a:avLst/>
            </a:prstGeom>
            <a:solidFill>
              <a:schemeClr val="tx2">
                <a:lumMod val="60000"/>
                <a:lumOff val="40000"/>
              </a:schemeClr>
            </a:solidFill>
          </p:spPr>
          <p:txBody>
            <a:bodyPr wrap="none" rtlCol="0">
              <a:spAutoFit/>
            </a:bodyPr>
            <a:lstStyle/>
            <a:p>
              <a:r>
                <a:rPr lang="bn-BD" sz="2800" dirty="0">
                  <a:latin typeface="NikoshBAN" pitchFamily="2" charset="0"/>
                  <a:cs typeface="NikoshBAN" pitchFamily="2" charset="0"/>
                </a:rPr>
                <a:t>৪</a:t>
              </a:r>
              <a:r>
                <a:rPr lang="en-US" sz="2800" dirty="0">
                  <a:latin typeface="NikoshBAN" pitchFamily="2" charset="0"/>
                  <a:cs typeface="NikoshBAN" pitchFamily="2" charset="0"/>
                </a:rPr>
                <a:t> </a:t>
              </a:r>
              <a:r>
                <a:rPr lang="bn-BD" sz="2800" dirty="0">
                  <a:latin typeface="NikoshBAN" pitchFamily="2" charset="0"/>
                  <a:cs typeface="NikoshBAN" pitchFamily="2" charset="0"/>
                </a:rPr>
                <a:t>মিটার</a:t>
              </a:r>
              <a:endParaRPr lang="en-US" sz="2800" dirty="0">
                <a:latin typeface="NikoshBAN" pitchFamily="2" charset="0"/>
                <a:cs typeface="NikoshBAN" pitchFamily="2" charset="0"/>
              </a:endParaRPr>
            </a:p>
          </p:txBody>
        </p:sp>
      </p:grpSp>
      <p:grpSp>
        <p:nvGrpSpPr>
          <p:cNvPr id="30" name="Group 29"/>
          <p:cNvGrpSpPr/>
          <p:nvPr/>
        </p:nvGrpSpPr>
        <p:grpSpPr>
          <a:xfrm>
            <a:off x="2286000" y="2104698"/>
            <a:ext cx="4191000" cy="2133600"/>
            <a:chOff x="762000" y="2409498"/>
            <a:chExt cx="4191000" cy="2133600"/>
          </a:xfrm>
        </p:grpSpPr>
        <p:cxnSp>
          <p:nvCxnSpPr>
            <p:cNvPr id="28" name="Straight Arrow Connector 27"/>
            <p:cNvCxnSpPr/>
            <p:nvPr/>
          </p:nvCxnSpPr>
          <p:spPr>
            <a:xfrm flipV="1">
              <a:off x="762000" y="2409498"/>
              <a:ext cx="4191000" cy="2133600"/>
            </a:xfrm>
            <a:prstGeom prst="straightConnector1">
              <a:avLst/>
            </a:prstGeom>
            <a:ln w="571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rot="19980000">
              <a:off x="2339829" y="3610089"/>
              <a:ext cx="111601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2800" dirty="0">
                  <a:latin typeface="NikoshBAN" pitchFamily="2" charset="0"/>
                  <a:cs typeface="NikoshBAN" pitchFamily="2" charset="0"/>
                </a:rPr>
                <a:t>৮</a:t>
              </a:r>
              <a:r>
                <a:rPr lang="en-US" sz="2800" dirty="0">
                  <a:latin typeface="NikoshBAN" pitchFamily="2" charset="0"/>
                  <a:cs typeface="NikoshBAN" pitchFamily="2" charset="0"/>
                </a:rPr>
                <a:t> </a:t>
              </a:r>
              <a:r>
                <a:rPr lang="bn-BD" sz="2800" dirty="0">
                  <a:latin typeface="NikoshBAN" pitchFamily="2" charset="0"/>
                  <a:cs typeface="NikoshBAN" pitchFamily="2" charset="0"/>
                </a:rPr>
                <a:t>মিটার</a:t>
              </a:r>
              <a:endParaRPr lang="en-US" sz="2800" dirty="0">
                <a:latin typeface="NikoshBAN" pitchFamily="2" charset="0"/>
                <a:cs typeface="NikoshBAN" pitchFamily="2" charset="0"/>
              </a:endParaRPr>
            </a:p>
          </p:txBody>
        </p:sp>
      </p:grpSp>
      <p:graphicFrame>
        <p:nvGraphicFramePr>
          <p:cNvPr id="32" name="Table 31"/>
          <p:cNvGraphicFramePr>
            <a:graphicFrameLocks noGrp="1"/>
          </p:cNvGraphicFramePr>
          <p:nvPr>
            <p:extLst>
              <p:ext uri="{D42A27DB-BD31-4B8C-83A1-F6EECF244321}">
                <p14:modId xmlns:p14="http://schemas.microsoft.com/office/powerpoint/2010/main" val="80045226"/>
              </p:ext>
            </p:extLst>
          </p:nvPr>
        </p:nvGraphicFramePr>
        <p:xfrm>
          <a:off x="332789" y="4495800"/>
          <a:ext cx="5534611" cy="1524000"/>
        </p:xfrm>
        <a:graphic>
          <a:graphicData uri="http://schemas.openxmlformats.org/drawingml/2006/table">
            <a:tbl>
              <a:tblPr firstRow="1" bandRow="1">
                <a:tableStyleId>{073A0DAA-6AF3-43AB-8588-CEC1D06C72B9}</a:tableStyleId>
              </a:tblPr>
              <a:tblGrid>
                <a:gridCol w="1357546">
                  <a:extLst>
                    <a:ext uri="{9D8B030D-6E8A-4147-A177-3AD203B41FA5}">
                      <a16:colId xmlns:a16="http://schemas.microsoft.com/office/drawing/2014/main" val="20000"/>
                    </a:ext>
                  </a:extLst>
                </a:gridCol>
                <a:gridCol w="2506239">
                  <a:extLst>
                    <a:ext uri="{9D8B030D-6E8A-4147-A177-3AD203B41FA5}">
                      <a16:colId xmlns:a16="http://schemas.microsoft.com/office/drawing/2014/main" val="20001"/>
                    </a:ext>
                  </a:extLst>
                </a:gridCol>
                <a:gridCol w="1670826">
                  <a:extLst>
                    <a:ext uri="{9D8B030D-6E8A-4147-A177-3AD203B41FA5}">
                      <a16:colId xmlns:a16="http://schemas.microsoft.com/office/drawing/2014/main" val="20002"/>
                    </a:ext>
                  </a:extLst>
                </a:gridCol>
              </a:tblGrid>
              <a:tr h="370840">
                <a:tc>
                  <a:txBody>
                    <a:bodyPr/>
                    <a:lstStyle/>
                    <a:p>
                      <a:r>
                        <a:rPr lang="bn-BD" sz="2800" b="0" dirty="0">
                          <a:latin typeface="NikoshBAN" pitchFamily="2" charset="0"/>
                          <a:cs typeface="NikoshBAN" pitchFamily="2" charset="0"/>
                        </a:rPr>
                        <a:t>  ভার</a:t>
                      </a:r>
                      <a:endParaRPr lang="en-US" sz="2800" b="0" dirty="0">
                        <a:latin typeface="NikoshBAN" pitchFamily="2" charset="0"/>
                        <a:cs typeface="NikoshBAN" pitchFamily="2" charset="0"/>
                      </a:endParaRPr>
                    </a:p>
                  </a:txBody>
                  <a:tcPr/>
                </a:tc>
                <a:tc>
                  <a:txBody>
                    <a:bodyPr/>
                    <a:lstStyle/>
                    <a:p>
                      <a:r>
                        <a:rPr lang="bn-BD" sz="3200" b="0" dirty="0">
                          <a:latin typeface="NikoshBAN" pitchFamily="2" charset="0"/>
                          <a:cs typeface="NikoshBAN" pitchFamily="2" charset="0"/>
                        </a:rPr>
                        <a:t>  </a:t>
                      </a:r>
                      <a:r>
                        <a:rPr lang="bn-BD" sz="2800" b="0" dirty="0">
                          <a:latin typeface="NikoshBAN" pitchFamily="2" charset="0"/>
                          <a:cs typeface="NikoshBAN" pitchFamily="2" charset="0"/>
                        </a:rPr>
                        <a:t>হেলানো</a:t>
                      </a:r>
                      <a:r>
                        <a:rPr lang="bn-BD" sz="2800" b="0" baseline="0" dirty="0">
                          <a:latin typeface="NikoshBAN" pitchFamily="2" charset="0"/>
                          <a:cs typeface="NikoshBAN" pitchFamily="2" charset="0"/>
                        </a:rPr>
                        <a:t>  তলের </a:t>
                      </a:r>
                      <a:r>
                        <a:rPr lang="bn-BD" sz="2800" b="0" dirty="0">
                          <a:latin typeface="NikoshBAN" pitchFamily="2" charset="0"/>
                          <a:cs typeface="NikoshBAN" pitchFamily="2" charset="0"/>
                        </a:rPr>
                        <a:t>উচ্চতা</a:t>
                      </a:r>
                      <a:endParaRPr lang="en-US" sz="3200" b="0" dirty="0">
                        <a:latin typeface="NikoshBAN" pitchFamily="2" charset="0"/>
                        <a:cs typeface="NikoshBAN" pitchFamily="2" charset="0"/>
                      </a:endParaRPr>
                    </a:p>
                  </a:txBody>
                  <a:tcPr/>
                </a:tc>
                <a:tc>
                  <a:txBody>
                    <a:bodyPr/>
                    <a:lstStyle/>
                    <a:p>
                      <a:r>
                        <a:rPr lang="bn-BD" sz="3200" b="0" dirty="0">
                          <a:latin typeface="NikoshBAN" pitchFamily="2" charset="0"/>
                          <a:cs typeface="NikoshBAN" pitchFamily="2" charset="0"/>
                        </a:rPr>
                        <a:t>গুণফল</a:t>
                      </a:r>
                      <a:endParaRPr lang="en-US" sz="3200" b="0" dirty="0">
                        <a:latin typeface="NikoshBAN" pitchFamily="2" charset="0"/>
                        <a:cs typeface="NikoshBAN" pitchFamily="2" charset="0"/>
                      </a:endParaRPr>
                    </a:p>
                  </a:txBody>
                  <a:tcPr/>
                </a:tc>
                <a:extLst>
                  <a:ext uri="{0D108BD9-81ED-4DB2-BD59-A6C34878D82A}">
                    <a16:rowId xmlns:a16="http://schemas.microsoft.com/office/drawing/2014/main" val="10000"/>
                  </a:ext>
                </a:extLst>
              </a:tr>
              <a:tr h="370840">
                <a:tc>
                  <a:txBody>
                    <a:bodyPr/>
                    <a:lstStyle/>
                    <a:p>
                      <a:r>
                        <a:rPr lang="bn-BD" sz="2800" b="0" dirty="0">
                          <a:latin typeface="NikoshBAN" pitchFamily="2" charset="0"/>
                          <a:cs typeface="NikoshBAN" pitchFamily="2" charset="0"/>
                        </a:rPr>
                        <a:t>   ৫০</a:t>
                      </a:r>
                      <a:endParaRPr lang="en-US" sz="28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a:latin typeface="NikoshBAN" pitchFamily="2" charset="0"/>
                          <a:cs typeface="NikoshBAN" pitchFamily="2" charset="0"/>
                        </a:rPr>
                        <a:t>       ৪</a:t>
                      </a:r>
                      <a:endParaRPr lang="en-US" sz="2800" b="0" dirty="0">
                        <a:latin typeface="NikoshBAN" pitchFamily="2" charset="0"/>
                        <a:cs typeface="NikoshBAN" pitchFamily="2" charset="0"/>
                      </a:endParaRPr>
                    </a:p>
                  </a:txBody>
                  <a:tcPr/>
                </a:tc>
                <a:tc>
                  <a:txBody>
                    <a:bodyPr/>
                    <a:lstStyle/>
                    <a:p>
                      <a:r>
                        <a:rPr lang="bn-BD" sz="1800" b="0" dirty="0">
                          <a:latin typeface="NikoshBAN" pitchFamily="2" charset="0"/>
                          <a:cs typeface="NikoshBAN" pitchFamily="2" charset="0"/>
                        </a:rPr>
                        <a:t>   </a:t>
                      </a:r>
                      <a:r>
                        <a:rPr lang="bn-BD" sz="2800" b="0" dirty="0">
                          <a:latin typeface="NikoshBAN" pitchFamily="2" charset="0"/>
                          <a:cs typeface="NikoshBAN" pitchFamily="2" charset="0"/>
                        </a:rPr>
                        <a:t>২০০</a:t>
                      </a:r>
                      <a:endParaRPr lang="en-US" b="0" dirty="0">
                        <a:latin typeface="NikoshBAN" pitchFamily="2" charset="0"/>
                        <a:cs typeface="NikoshBAN" pitchFamily="2" charset="0"/>
                      </a:endParaRPr>
                    </a:p>
                  </a:txBody>
                  <a:tcPr/>
                </a:tc>
                <a:extLst>
                  <a:ext uri="{0D108BD9-81ED-4DB2-BD59-A6C34878D82A}">
                    <a16:rowId xmlns:a16="http://schemas.microsoft.com/office/drawing/2014/main" val="10001"/>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356504843"/>
              </p:ext>
            </p:extLst>
          </p:nvPr>
        </p:nvGraphicFramePr>
        <p:xfrm>
          <a:off x="6533027" y="4577655"/>
          <a:ext cx="5153611" cy="1463040"/>
        </p:xfrm>
        <a:graphic>
          <a:graphicData uri="http://schemas.openxmlformats.org/drawingml/2006/table">
            <a:tbl>
              <a:tblPr firstRow="1" bandRow="1">
                <a:tableStyleId>{073A0DAA-6AF3-43AB-8588-CEC1D06C72B9}</a:tableStyleId>
              </a:tblPr>
              <a:tblGrid>
                <a:gridCol w="1199202">
                  <a:extLst>
                    <a:ext uri="{9D8B030D-6E8A-4147-A177-3AD203B41FA5}">
                      <a16:colId xmlns:a16="http://schemas.microsoft.com/office/drawing/2014/main" val="20000"/>
                    </a:ext>
                  </a:extLst>
                </a:gridCol>
                <a:gridCol w="2364891">
                  <a:extLst>
                    <a:ext uri="{9D8B030D-6E8A-4147-A177-3AD203B41FA5}">
                      <a16:colId xmlns:a16="http://schemas.microsoft.com/office/drawing/2014/main" val="20001"/>
                    </a:ext>
                  </a:extLst>
                </a:gridCol>
                <a:gridCol w="1589518">
                  <a:extLst>
                    <a:ext uri="{9D8B030D-6E8A-4147-A177-3AD203B41FA5}">
                      <a16:colId xmlns:a16="http://schemas.microsoft.com/office/drawing/2014/main" val="20002"/>
                    </a:ext>
                  </a:extLst>
                </a:gridCol>
              </a:tblGrid>
              <a:tr h="370840">
                <a:tc>
                  <a:txBody>
                    <a:bodyPr/>
                    <a:lstStyle/>
                    <a:p>
                      <a:r>
                        <a:rPr lang="bn-BD" sz="2800" b="0" dirty="0">
                          <a:latin typeface="NikoshBAN" pitchFamily="2" charset="0"/>
                          <a:cs typeface="NikoshBAN" pitchFamily="2" charset="0"/>
                        </a:rPr>
                        <a:t> বল</a:t>
                      </a:r>
                      <a:endParaRPr lang="en-US" sz="2800" b="0" dirty="0">
                        <a:latin typeface="NikoshBAN" pitchFamily="2" charset="0"/>
                        <a:cs typeface="NikoshBAN" pitchFamily="2" charset="0"/>
                      </a:endParaRPr>
                    </a:p>
                  </a:txBody>
                  <a:tcPr/>
                </a:tc>
                <a:tc>
                  <a:txBody>
                    <a:bodyPr/>
                    <a:lstStyle/>
                    <a:p>
                      <a:r>
                        <a:rPr lang="bn-BD" sz="2800" b="0" dirty="0">
                          <a:latin typeface="NikoshBAN" pitchFamily="2" charset="0"/>
                          <a:cs typeface="NikoshBAN" pitchFamily="2" charset="0"/>
                        </a:rPr>
                        <a:t> হেলানো</a:t>
                      </a:r>
                      <a:r>
                        <a:rPr lang="bn-BD" sz="2800" b="0" baseline="0" dirty="0">
                          <a:latin typeface="NikoshBAN" pitchFamily="2" charset="0"/>
                          <a:cs typeface="NikoshBAN" pitchFamily="2" charset="0"/>
                        </a:rPr>
                        <a:t>  তলের </a:t>
                      </a:r>
                      <a:r>
                        <a:rPr lang="bn-BD" sz="2800" b="0" dirty="0">
                          <a:latin typeface="NikoshBAN" pitchFamily="2" charset="0"/>
                          <a:cs typeface="NikoshBAN" pitchFamily="2" charset="0"/>
                        </a:rPr>
                        <a:t>দৈর্ঘ্য</a:t>
                      </a:r>
                      <a:endParaRPr lang="en-US" sz="2800" b="0" dirty="0">
                        <a:latin typeface="NikoshBAN" pitchFamily="2" charset="0"/>
                        <a:cs typeface="NikoshBAN" pitchFamily="2" charset="0"/>
                      </a:endParaRPr>
                    </a:p>
                  </a:txBody>
                  <a:tcPr/>
                </a:tc>
                <a:tc>
                  <a:txBody>
                    <a:bodyPr/>
                    <a:lstStyle/>
                    <a:p>
                      <a:r>
                        <a:rPr lang="bn-BD" sz="3200" b="0" dirty="0">
                          <a:latin typeface="NikoshBAN" pitchFamily="2" charset="0"/>
                          <a:cs typeface="NikoshBAN" pitchFamily="2" charset="0"/>
                        </a:rPr>
                        <a:t>গুণফল</a:t>
                      </a:r>
                      <a:endParaRPr lang="en-US" sz="3200" b="0" dirty="0">
                        <a:latin typeface="NikoshBAN" pitchFamily="2" charset="0"/>
                        <a:cs typeface="NikoshBAN" pitchFamily="2" charset="0"/>
                      </a:endParaRPr>
                    </a:p>
                  </a:txBody>
                  <a:tcPr/>
                </a:tc>
                <a:extLst>
                  <a:ext uri="{0D108BD9-81ED-4DB2-BD59-A6C34878D82A}">
                    <a16:rowId xmlns:a16="http://schemas.microsoft.com/office/drawing/2014/main" val="10000"/>
                  </a:ext>
                </a:extLst>
              </a:tr>
              <a:tr h="370840">
                <a:tc>
                  <a:txBody>
                    <a:bodyPr/>
                    <a:lstStyle/>
                    <a:p>
                      <a:r>
                        <a:rPr lang="bn-BD" sz="2800" b="0" dirty="0">
                          <a:latin typeface="NikoshBAN" pitchFamily="2" charset="0"/>
                          <a:cs typeface="NikoshBAN" pitchFamily="2" charset="0"/>
                        </a:rPr>
                        <a:t>   </a:t>
                      </a:r>
                      <a:endParaRPr lang="en-US" sz="28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a:latin typeface="NikoshBAN" pitchFamily="2" charset="0"/>
                          <a:cs typeface="NikoshBAN" pitchFamily="2" charset="0"/>
                        </a:rPr>
                        <a:t>      ৮</a:t>
                      </a:r>
                      <a:endParaRPr lang="en-US" sz="2800" b="0" dirty="0">
                        <a:latin typeface="NikoshBAN" pitchFamily="2" charset="0"/>
                        <a:cs typeface="NikoshBAN" pitchFamily="2" charset="0"/>
                      </a:endParaRPr>
                    </a:p>
                  </a:txBody>
                  <a:tcPr/>
                </a:tc>
                <a:tc>
                  <a:txBody>
                    <a:bodyPr/>
                    <a:lstStyle/>
                    <a:p>
                      <a:r>
                        <a:rPr lang="bn-BD" sz="1800" b="0" dirty="0">
                          <a:latin typeface="NikoshBAN" pitchFamily="2" charset="0"/>
                          <a:cs typeface="NikoshBAN" pitchFamily="2" charset="0"/>
                        </a:rPr>
                        <a:t>  </a:t>
                      </a:r>
                      <a:r>
                        <a:rPr lang="bn-BD" sz="2800" b="0" dirty="0">
                          <a:latin typeface="NikoshBAN" pitchFamily="2" charset="0"/>
                          <a:cs typeface="NikoshBAN" pitchFamily="2" charset="0"/>
                        </a:rPr>
                        <a:t>২০০</a:t>
                      </a:r>
                      <a:endParaRPr lang="en-US" b="0" dirty="0">
                        <a:latin typeface="NikoshBAN" pitchFamily="2" charset="0"/>
                        <a:cs typeface="NikoshBAN" pitchFamily="2" charset="0"/>
                      </a:endParaRPr>
                    </a:p>
                  </a:txBody>
                  <a:tcPr/>
                </a:tc>
                <a:extLst>
                  <a:ext uri="{0D108BD9-81ED-4DB2-BD59-A6C34878D82A}">
                    <a16:rowId xmlns:a16="http://schemas.microsoft.com/office/drawing/2014/main" val="10001"/>
                  </a:ext>
                </a:extLst>
              </a:tr>
            </a:tbl>
          </a:graphicData>
        </a:graphic>
      </p:graphicFrame>
      <p:sp>
        <p:nvSpPr>
          <p:cNvPr id="34" name="TextBox 33"/>
          <p:cNvSpPr txBox="1"/>
          <p:nvPr/>
        </p:nvSpPr>
        <p:spPr>
          <a:xfrm>
            <a:off x="6934200" y="5349766"/>
            <a:ext cx="434734" cy="707886"/>
          </a:xfrm>
          <a:prstGeom prst="rect">
            <a:avLst/>
          </a:prstGeom>
          <a:noFill/>
        </p:spPr>
        <p:txBody>
          <a:bodyPr wrap="none" rtlCol="0">
            <a:spAutoFit/>
          </a:bodyPr>
          <a:lstStyle/>
          <a:p>
            <a:r>
              <a:rPr lang="bn-BD" sz="4000" dirty="0">
                <a:solidFill>
                  <a:srgbClr val="FF0000"/>
                </a:solidFill>
                <a:latin typeface="NikoshBAN" pitchFamily="2" charset="0"/>
                <a:cs typeface="NikoshBAN" pitchFamily="2" charset="0"/>
              </a:rPr>
              <a:t>?</a:t>
            </a:r>
            <a:endParaRPr lang="en-US" sz="4000" dirty="0">
              <a:solidFill>
                <a:srgbClr val="FF0000"/>
              </a:solidFill>
              <a:latin typeface="NikoshBAN" pitchFamily="2" charset="0"/>
              <a:cs typeface="NikoshBAN" pitchFamily="2" charset="0"/>
            </a:endParaRPr>
          </a:p>
        </p:txBody>
      </p:sp>
      <p:sp>
        <p:nvSpPr>
          <p:cNvPr id="35" name="TextBox 34"/>
          <p:cNvSpPr txBox="1"/>
          <p:nvPr/>
        </p:nvSpPr>
        <p:spPr>
          <a:xfrm>
            <a:off x="6019800" y="4944070"/>
            <a:ext cx="564578" cy="923330"/>
          </a:xfrm>
          <a:prstGeom prst="rect">
            <a:avLst/>
          </a:prstGeom>
          <a:noFill/>
        </p:spPr>
        <p:txBody>
          <a:bodyPr wrap="none" rtlCol="0">
            <a:spAutoFit/>
          </a:bodyPr>
          <a:lstStyle/>
          <a:p>
            <a:r>
              <a:rPr lang="en-US" sz="5400" b="1" dirty="0">
                <a:sym typeface="Symbol"/>
              </a:rPr>
              <a:t></a:t>
            </a:r>
            <a:endParaRPr lang="en-US" sz="5400" b="1" dirty="0"/>
          </a:p>
        </p:txBody>
      </p:sp>
      <p:sp>
        <p:nvSpPr>
          <p:cNvPr id="36" name="TextBox 35"/>
          <p:cNvSpPr txBox="1"/>
          <p:nvPr/>
        </p:nvSpPr>
        <p:spPr>
          <a:xfrm>
            <a:off x="6954318" y="5410200"/>
            <a:ext cx="513282" cy="523220"/>
          </a:xfrm>
          <a:prstGeom prst="rect">
            <a:avLst/>
          </a:prstGeom>
          <a:noFill/>
        </p:spPr>
        <p:txBody>
          <a:bodyPr wrap="none" rtlCol="0">
            <a:spAutoFit/>
          </a:bodyPr>
          <a:lstStyle/>
          <a:p>
            <a:r>
              <a:rPr lang="bn-BD" sz="2800" dirty="0">
                <a:solidFill>
                  <a:srgbClr val="FF0000"/>
                </a:solidFill>
                <a:latin typeface="NikoshBAN" pitchFamily="2" charset="0"/>
                <a:cs typeface="NikoshBAN" pitchFamily="2" charset="0"/>
              </a:rPr>
              <a:t>২৫</a:t>
            </a:r>
            <a:endParaRPr lang="en-US" sz="2800" dirty="0">
              <a:solidFill>
                <a:srgbClr val="FF0000"/>
              </a:solidFill>
              <a:latin typeface="NikoshBAN" pitchFamily="2" charset="0"/>
              <a:cs typeface="NikoshBAN" pitchFamily="2" charset="0"/>
            </a:endParaRPr>
          </a:p>
        </p:txBody>
      </p:sp>
      <p:grpSp>
        <p:nvGrpSpPr>
          <p:cNvPr id="58" name="Group 57"/>
          <p:cNvGrpSpPr/>
          <p:nvPr/>
        </p:nvGrpSpPr>
        <p:grpSpPr>
          <a:xfrm>
            <a:off x="2819400" y="4648200"/>
            <a:ext cx="6414294" cy="1093350"/>
            <a:chOff x="5247371" y="1066800"/>
            <a:chExt cx="6414294" cy="1093350"/>
          </a:xfrm>
        </p:grpSpPr>
        <p:sp>
          <p:nvSpPr>
            <p:cNvPr id="41" name="TextBox 40"/>
            <p:cNvSpPr txBox="1"/>
            <p:nvPr/>
          </p:nvSpPr>
          <p:spPr>
            <a:xfrm>
              <a:off x="8350822" y="1197114"/>
              <a:ext cx="466794" cy="707886"/>
            </a:xfrm>
            <a:prstGeom prst="rect">
              <a:avLst/>
            </a:prstGeom>
            <a:noFill/>
          </p:spPr>
          <p:txBody>
            <a:bodyPr wrap="none" rtlCol="0">
              <a:spAutoFit/>
            </a:bodyPr>
            <a:lstStyle/>
            <a:p>
              <a:r>
                <a:rPr lang="en-US" sz="4000" b="1" dirty="0">
                  <a:sym typeface="Symbol"/>
                </a:rPr>
                <a:t></a:t>
              </a:r>
              <a:endParaRPr lang="en-US" sz="4000" b="1" dirty="0"/>
            </a:p>
          </p:txBody>
        </p:sp>
        <p:grpSp>
          <p:nvGrpSpPr>
            <p:cNvPr id="50" name="Group 49"/>
            <p:cNvGrpSpPr/>
            <p:nvPr/>
          </p:nvGrpSpPr>
          <p:grpSpPr>
            <a:xfrm>
              <a:off x="8915400" y="1066800"/>
              <a:ext cx="2746265" cy="1093350"/>
              <a:chOff x="6169135" y="2615625"/>
              <a:chExt cx="2746265" cy="1093350"/>
            </a:xfrm>
          </p:grpSpPr>
          <p:sp>
            <p:nvSpPr>
              <p:cNvPr id="37" name="TextBox 36"/>
              <p:cNvSpPr txBox="1"/>
              <p:nvPr/>
            </p:nvSpPr>
            <p:spPr>
              <a:xfrm>
                <a:off x="6169135" y="2615625"/>
                <a:ext cx="2595582" cy="584775"/>
              </a:xfrm>
              <a:prstGeom prst="rect">
                <a:avLst/>
              </a:prstGeom>
              <a:noFill/>
            </p:spPr>
            <p:txBody>
              <a:bodyPr wrap="none" rtlCol="0">
                <a:spAutoFit/>
              </a:bodyPr>
              <a:lstStyle/>
              <a:p>
                <a:r>
                  <a:rPr lang="bn-BD" sz="3200" spc="-150" dirty="0">
                    <a:latin typeface="NikoshBAN" pitchFamily="2" charset="0"/>
                    <a:cs typeface="NikoshBAN" pitchFamily="2" charset="0"/>
                  </a:rPr>
                  <a:t>হেলানো  তলের দৈর্ঘ্য</a:t>
                </a:r>
                <a:endParaRPr lang="en-US" sz="3200" spc="-150" dirty="0">
                  <a:latin typeface="NikoshBAN" pitchFamily="2" charset="0"/>
                  <a:cs typeface="NikoshBAN" pitchFamily="2" charset="0"/>
                </a:endParaRPr>
              </a:p>
            </p:txBody>
          </p:sp>
          <p:sp>
            <p:nvSpPr>
              <p:cNvPr id="40" name="TextBox 39"/>
              <p:cNvSpPr txBox="1"/>
              <p:nvPr/>
            </p:nvSpPr>
            <p:spPr>
              <a:xfrm>
                <a:off x="6169135" y="3124200"/>
                <a:ext cx="2746265" cy="584775"/>
              </a:xfrm>
              <a:prstGeom prst="rect">
                <a:avLst/>
              </a:prstGeom>
              <a:noFill/>
            </p:spPr>
            <p:txBody>
              <a:bodyPr wrap="none" rtlCol="0">
                <a:spAutoFit/>
              </a:bodyPr>
              <a:lstStyle/>
              <a:p>
                <a:r>
                  <a:rPr lang="bn-BD" sz="3200" spc="-150" dirty="0">
                    <a:latin typeface="NikoshBAN" pitchFamily="2" charset="0"/>
                    <a:cs typeface="NikoshBAN" pitchFamily="2" charset="0"/>
                  </a:rPr>
                  <a:t>হেলানো  তলের উচ্চতা</a:t>
                </a:r>
                <a:endParaRPr lang="en-US" sz="3600" spc="-150" dirty="0">
                  <a:latin typeface="NikoshBAN" pitchFamily="2" charset="0"/>
                  <a:cs typeface="NikoshBAN" pitchFamily="2" charset="0"/>
                </a:endParaRPr>
              </a:p>
            </p:txBody>
          </p:sp>
          <p:cxnSp>
            <p:nvCxnSpPr>
              <p:cNvPr id="45" name="Straight Connector 44"/>
              <p:cNvCxnSpPr/>
              <p:nvPr/>
            </p:nvCxnSpPr>
            <p:spPr>
              <a:xfrm>
                <a:off x="6172200" y="3124200"/>
                <a:ext cx="2667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7467600" y="1143000"/>
              <a:ext cx="838200" cy="927536"/>
              <a:chOff x="6172200" y="838200"/>
              <a:chExt cx="838200" cy="927536"/>
            </a:xfrm>
          </p:grpSpPr>
          <p:sp>
            <p:nvSpPr>
              <p:cNvPr id="38" name="TextBox 37"/>
              <p:cNvSpPr txBox="1"/>
              <p:nvPr/>
            </p:nvSpPr>
            <p:spPr>
              <a:xfrm>
                <a:off x="6248400" y="1180961"/>
                <a:ext cx="580608" cy="584775"/>
              </a:xfrm>
              <a:prstGeom prst="rect">
                <a:avLst/>
              </a:prstGeom>
              <a:noFill/>
            </p:spPr>
            <p:txBody>
              <a:bodyPr wrap="none" rtlCol="0">
                <a:spAutoFit/>
              </a:bodyPr>
              <a:lstStyle/>
              <a:p>
                <a:r>
                  <a:rPr lang="bn-BD" sz="3200" dirty="0">
                    <a:latin typeface="NikoshBAN" pitchFamily="2" charset="0"/>
                    <a:cs typeface="NikoshBAN" pitchFamily="2" charset="0"/>
                  </a:rPr>
                  <a:t>বল</a:t>
                </a:r>
                <a:endParaRPr lang="en-US" sz="3200" dirty="0"/>
              </a:p>
            </p:txBody>
          </p:sp>
          <p:sp>
            <p:nvSpPr>
              <p:cNvPr id="39" name="TextBox 38"/>
              <p:cNvSpPr txBox="1"/>
              <p:nvPr/>
            </p:nvSpPr>
            <p:spPr>
              <a:xfrm>
                <a:off x="6248400" y="838200"/>
                <a:ext cx="676788" cy="584775"/>
              </a:xfrm>
              <a:prstGeom prst="rect">
                <a:avLst/>
              </a:prstGeom>
              <a:noFill/>
            </p:spPr>
            <p:txBody>
              <a:bodyPr wrap="none" rtlCol="0">
                <a:spAutoFit/>
              </a:bodyPr>
              <a:lstStyle/>
              <a:p>
                <a:r>
                  <a:rPr lang="bn-BD" sz="3200" dirty="0">
                    <a:latin typeface="NikoshBAN" pitchFamily="2" charset="0"/>
                    <a:cs typeface="NikoshBAN" pitchFamily="2" charset="0"/>
                  </a:rPr>
                  <a:t>ভার</a:t>
                </a:r>
                <a:endParaRPr lang="en-US" sz="3200" dirty="0"/>
              </a:p>
            </p:txBody>
          </p:sp>
          <p:cxnSp>
            <p:nvCxnSpPr>
              <p:cNvPr id="49" name="Straight Connector 48"/>
              <p:cNvCxnSpPr/>
              <p:nvPr/>
            </p:nvCxnSpPr>
            <p:spPr>
              <a:xfrm>
                <a:off x="6172200" y="12954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7010400" y="1197114"/>
              <a:ext cx="466794" cy="707886"/>
            </a:xfrm>
            <a:prstGeom prst="rect">
              <a:avLst/>
            </a:prstGeom>
            <a:noFill/>
          </p:spPr>
          <p:txBody>
            <a:bodyPr wrap="none" rtlCol="0">
              <a:spAutoFit/>
            </a:bodyPr>
            <a:lstStyle/>
            <a:p>
              <a:r>
                <a:rPr lang="en-US" sz="4000" b="1" dirty="0">
                  <a:sym typeface="Symbol"/>
                </a:rPr>
                <a:t></a:t>
              </a:r>
              <a:endParaRPr lang="en-US" sz="4000" b="1" dirty="0"/>
            </a:p>
          </p:txBody>
        </p:sp>
        <p:sp>
          <p:nvSpPr>
            <p:cNvPr id="57" name="TextBox 56"/>
            <p:cNvSpPr txBox="1"/>
            <p:nvPr/>
          </p:nvSpPr>
          <p:spPr>
            <a:xfrm>
              <a:off x="5247371" y="1311166"/>
              <a:ext cx="1854995" cy="584775"/>
            </a:xfrm>
            <a:prstGeom prst="rect">
              <a:avLst/>
            </a:prstGeom>
            <a:noFill/>
          </p:spPr>
          <p:txBody>
            <a:bodyPr wrap="none" rtlCol="0">
              <a:spAutoFit/>
            </a:bodyPr>
            <a:lstStyle/>
            <a:p>
              <a:r>
                <a:rPr lang="bn-BD" sz="3200" dirty="0">
                  <a:latin typeface="NikoshBAN" pitchFamily="2" charset="0"/>
                  <a:cs typeface="NikoshBAN" pitchFamily="2" charset="0"/>
                </a:rPr>
                <a:t>যান্ত্রিক সুবিধা</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42"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outHorizontal)">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3"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upRight)">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strips(downRight)">
                                      <p:cBhvr>
                                        <p:cTn id="24" dur="10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strips(downRight)">
                                      <p:cBhvr>
                                        <p:cTn id="36" dur="10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500" fill="hold"/>
                                        <p:tgtEl>
                                          <p:spTgt spid="34"/>
                                        </p:tgtEl>
                                        <p:attrNameLst>
                                          <p:attrName>ppt_w</p:attrName>
                                        </p:attrNameLst>
                                      </p:cBhvr>
                                      <p:tavLst>
                                        <p:tav tm="0">
                                          <p:val>
                                            <p:fltVal val="0"/>
                                          </p:val>
                                        </p:tav>
                                        <p:tav tm="100000">
                                          <p:val>
                                            <p:strVal val="#ppt_w"/>
                                          </p:val>
                                        </p:tav>
                                      </p:tavLst>
                                    </p:anim>
                                    <p:anim calcmode="lin" valueType="num">
                                      <p:cBhvr>
                                        <p:cTn id="42" dur="500" fill="hold"/>
                                        <p:tgtEl>
                                          <p:spTgt spid="34"/>
                                        </p:tgtEl>
                                        <p:attrNameLst>
                                          <p:attrName>ppt_h</p:attrName>
                                        </p:attrNameLst>
                                      </p:cBhvr>
                                      <p:tavLst>
                                        <p:tav tm="0">
                                          <p:val>
                                            <p:fltVal val="0"/>
                                          </p:val>
                                        </p:tav>
                                        <p:tav tm="100000">
                                          <p:val>
                                            <p:strVal val="#ppt_h"/>
                                          </p:val>
                                        </p:tav>
                                      </p:tavLst>
                                    </p:anim>
                                    <p:animEffect transition="in" filter="fade">
                                      <p:cBhvr>
                                        <p:cTn id="43" dur="500"/>
                                        <p:tgtEl>
                                          <p:spTgt spid="34"/>
                                        </p:tgtEl>
                                      </p:cBhvr>
                                    </p:animEffect>
                                  </p:childTnLst>
                                </p:cTn>
                              </p:par>
                            </p:childTnLst>
                          </p:cTn>
                        </p:par>
                        <p:par>
                          <p:cTn id="44" fill="hold">
                            <p:stCondLst>
                              <p:cond delay="500"/>
                            </p:stCondLst>
                            <p:childTnLst>
                              <p:par>
                                <p:cTn id="45" presetID="35" presetClass="emph" presetSubtype="0" repeatCount="indefinite" fill="hold" grpId="1" nodeType="afterEffect">
                                  <p:stCondLst>
                                    <p:cond delay="0"/>
                                  </p:stCondLst>
                                  <p:endCondLst>
                                    <p:cond evt="onNext" delay="0">
                                      <p:tgtEl>
                                        <p:sldTgt/>
                                      </p:tgtEl>
                                    </p:cond>
                                  </p:endCondLst>
                                  <p:childTnLst>
                                    <p:anim calcmode="discrete" valueType="str">
                                      <p:cBhvr>
                                        <p:cTn id="46" dur="1000" fill="hold"/>
                                        <p:tgtEl>
                                          <p:spTgt spid="34"/>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34"/>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p:cTn id="51" dur="500" fill="hold"/>
                                        <p:tgtEl>
                                          <p:spTgt spid="36"/>
                                        </p:tgtEl>
                                        <p:attrNameLst>
                                          <p:attrName>ppt_w</p:attrName>
                                        </p:attrNameLst>
                                      </p:cBhvr>
                                      <p:tavLst>
                                        <p:tav tm="0">
                                          <p:val>
                                            <p:fltVal val="0"/>
                                          </p:val>
                                        </p:tav>
                                        <p:tav tm="100000">
                                          <p:val>
                                            <p:strVal val="#ppt_w"/>
                                          </p:val>
                                        </p:tav>
                                      </p:tavLst>
                                    </p:anim>
                                    <p:anim calcmode="lin" valueType="num">
                                      <p:cBhvr>
                                        <p:cTn id="52" dur="500" fill="hold"/>
                                        <p:tgtEl>
                                          <p:spTgt spid="36"/>
                                        </p:tgtEl>
                                        <p:attrNameLst>
                                          <p:attrName>ppt_h</p:attrName>
                                        </p:attrNameLst>
                                      </p:cBhvr>
                                      <p:tavLst>
                                        <p:tav tm="0">
                                          <p:val>
                                            <p:fltVal val="0"/>
                                          </p:val>
                                        </p:tav>
                                        <p:tav tm="100000">
                                          <p:val>
                                            <p:strVal val="#ppt_h"/>
                                          </p:val>
                                        </p:tav>
                                      </p:tavLst>
                                    </p:anim>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xit" presetSubtype="0" fill="hold" nodeType="clickEffect">
                                  <p:stCondLst>
                                    <p:cond delay="0"/>
                                  </p:stCondLst>
                                  <p:childTnLst>
                                    <p:anim calcmode="lin" valueType="num">
                                      <p:cBhvr>
                                        <p:cTn id="57" dur="500"/>
                                        <p:tgtEl>
                                          <p:spTgt spid="32"/>
                                        </p:tgtEl>
                                        <p:attrNameLst>
                                          <p:attrName>ppt_w</p:attrName>
                                        </p:attrNameLst>
                                      </p:cBhvr>
                                      <p:tavLst>
                                        <p:tav tm="0">
                                          <p:val>
                                            <p:strVal val="ppt_w"/>
                                          </p:val>
                                        </p:tav>
                                        <p:tav tm="100000">
                                          <p:val>
                                            <p:fltVal val="0"/>
                                          </p:val>
                                        </p:tav>
                                      </p:tavLst>
                                    </p:anim>
                                    <p:anim calcmode="lin" valueType="num">
                                      <p:cBhvr>
                                        <p:cTn id="58" dur="500"/>
                                        <p:tgtEl>
                                          <p:spTgt spid="32"/>
                                        </p:tgtEl>
                                        <p:attrNameLst>
                                          <p:attrName>ppt_h</p:attrName>
                                        </p:attrNameLst>
                                      </p:cBhvr>
                                      <p:tavLst>
                                        <p:tav tm="0">
                                          <p:val>
                                            <p:strVal val="ppt_h"/>
                                          </p:val>
                                        </p:tav>
                                        <p:tav tm="100000">
                                          <p:val>
                                            <p:fltVal val="0"/>
                                          </p:val>
                                        </p:tav>
                                      </p:tavLst>
                                    </p:anim>
                                    <p:animEffect transition="out" filter="fade">
                                      <p:cBhvr>
                                        <p:cTn id="59" dur="500"/>
                                        <p:tgtEl>
                                          <p:spTgt spid="32"/>
                                        </p:tgtEl>
                                      </p:cBhvr>
                                    </p:animEffect>
                                    <p:set>
                                      <p:cBhvr>
                                        <p:cTn id="60" dur="1" fill="hold">
                                          <p:stCondLst>
                                            <p:cond delay="499"/>
                                          </p:stCondLst>
                                        </p:cTn>
                                        <p:tgtEl>
                                          <p:spTgt spid="32"/>
                                        </p:tgtEl>
                                        <p:attrNameLst>
                                          <p:attrName>style.visibility</p:attrName>
                                        </p:attrNameLst>
                                      </p:cBhvr>
                                      <p:to>
                                        <p:strVal val="hidden"/>
                                      </p:to>
                                    </p:set>
                                  </p:childTnLst>
                                </p:cTn>
                              </p:par>
                              <p:par>
                                <p:cTn id="61" presetID="53" presetClass="exit" presetSubtype="0" fill="hold" nodeType="withEffect">
                                  <p:stCondLst>
                                    <p:cond delay="0"/>
                                  </p:stCondLst>
                                  <p:childTnLst>
                                    <p:anim calcmode="lin" valueType="num">
                                      <p:cBhvr>
                                        <p:cTn id="62" dur="500"/>
                                        <p:tgtEl>
                                          <p:spTgt spid="33"/>
                                        </p:tgtEl>
                                        <p:attrNameLst>
                                          <p:attrName>ppt_w</p:attrName>
                                        </p:attrNameLst>
                                      </p:cBhvr>
                                      <p:tavLst>
                                        <p:tav tm="0">
                                          <p:val>
                                            <p:strVal val="ppt_w"/>
                                          </p:val>
                                        </p:tav>
                                        <p:tav tm="100000">
                                          <p:val>
                                            <p:fltVal val="0"/>
                                          </p:val>
                                        </p:tav>
                                      </p:tavLst>
                                    </p:anim>
                                    <p:anim calcmode="lin" valueType="num">
                                      <p:cBhvr>
                                        <p:cTn id="63" dur="500"/>
                                        <p:tgtEl>
                                          <p:spTgt spid="33"/>
                                        </p:tgtEl>
                                        <p:attrNameLst>
                                          <p:attrName>ppt_h</p:attrName>
                                        </p:attrNameLst>
                                      </p:cBhvr>
                                      <p:tavLst>
                                        <p:tav tm="0">
                                          <p:val>
                                            <p:strVal val="ppt_h"/>
                                          </p:val>
                                        </p:tav>
                                        <p:tav tm="100000">
                                          <p:val>
                                            <p:fltVal val="0"/>
                                          </p:val>
                                        </p:tav>
                                      </p:tavLst>
                                    </p:anim>
                                    <p:animEffect transition="out" filter="fade">
                                      <p:cBhvr>
                                        <p:cTn id="64" dur="500"/>
                                        <p:tgtEl>
                                          <p:spTgt spid="33"/>
                                        </p:tgtEl>
                                      </p:cBhvr>
                                    </p:animEffect>
                                    <p:set>
                                      <p:cBhvr>
                                        <p:cTn id="65" dur="1" fill="hold">
                                          <p:stCondLst>
                                            <p:cond delay="499"/>
                                          </p:stCondLst>
                                        </p:cTn>
                                        <p:tgtEl>
                                          <p:spTgt spid="33"/>
                                        </p:tgtEl>
                                        <p:attrNameLst>
                                          <p:attrName>style.visibility</p:attrName>
                                        </p:attrNameLst>
                                      </p:cBhvr>
                                      <p:to>
                                        <p:strVal val="hidden"/>
                                      </p:to>
                                    </p:set>
                                  </p:childTnLst>
                                </p:cTn>
                              </p:par>
                              <p:par>
                                <p:cTn id="66" presetID="53" presetClass="exit" presetSubtype="0" fill="hold" grpId="2" nodeType="withEffect">
                                  <p:stCondLst>
                                    <p:cond delay="0"/>
                                  </p:stCondLst>
                                  <p:childTnLst>
                                    <p:anim calcmode="lin" valueType="num">
                                      <p:cBhvr>
                                        <p:cTn id="67" dur="500"/>
                                        <p:tgtEl>
                                          <p:spTgt spid="34"/>
                                        </p:tgtEl>
                                        <p:attrNameLst>
                                          <p:attrName>ppt_w</p:attrName>
                                        </p:attrNameLst>
                                      </p:cBhvr>
                                      <p:tavLst>
                                        <p:tav tm="0">
                                          <p:val>
                                            <p:strVal val="ppt_w"/>
                                          </p:val>
                                        </p:tav>
                                        <p:tav tm="100000">
                                          <p:val>
                                            <p:fltVal val="0"/>
                                          </p:val>
                                        </p:tav>
                                      </p:tavLst>
                                    </p:anim>
                                    <p:anim calcmode="lin" valueType="num">
                                      <p:cBhvr>
                                        <p:cTn id="68" dur="500"/>
                                        <p:tgtEl>
                                          <p:spTgt spid="34"/>
                                        </p:tgtEl>
                                        <p:attrNameLst>
                                          <p:attrName>ppt_h</p:attrName>
                                        </p:attrNameLst>
                                      </p:cBhvr>
                                      <p:tavLst>
                                        <p:tav tm="0">
                                          <p:val>
                                            <p:strVal val="ppt_h"/>
                                          </p:val>
                                        </p:tav>
                                        <p:tav tm="100000">
                                          <p:val>
                                            <p:fltVal val="0"/>
                                          </p:val>
                                        </p:tav>
                                      </p:tavLst>
                                    </p:anim>
                                    <p:animEffect transition="out" filter="fade">
                                      <p:cBhvr>
                                        <p:cTn id="69" dur="500"/>
                                        <p:tgtEl>
                                          <p:spTgt spid="34"/>
                                        </p:tgtEl>
                                      </p:cBhvr>
                                    </p:animEffect>
                                    <p:set>
                                      <p:cBhvr>
                                        <p:cTn id="70" dur="1" fill="hold">
                                          <p:stCondLst>
                                            <p:cond delay="499"/>
                                          </p:stCondLst>
                                        </p:cTn>
                                        <p:tgtEl>
                                          <p:spTgt spid="34"/>
                                        </p:tgtEl>
                                        <p:attrNameLst>
                                          <p:attrName>style.visibility</p:attrName>
                                        </p:attrNameLst>
                                      </p:cBhvr>
                                      <p:to>
                                        <p:strVal val="hidden"/>
                                      </p:to>
                                    </p:set>
                                  </p:childTnLst>
                                </p:cTn>
                              </p:par>
                              <p:par>
                                <p:cTn id="71" presetID="53" presetClass="exit" presetSubtype="0" fill="hold" grpId="1" nodeType="withEffect">
                                  <p:stCondLst>
                                    <p:cond delay="0"/>
                                  </p:stCondLst>
                                  <p:childTnLst>
                                    <p:anim calcmode="lin" valueType="num">
                                      <p:cBhvr>
                                        <p:cTn id="72" dur="500"/>
                                        <p:tgtEl>
                                          <p:spTgt spid="35"/>
                                        </p:tgtEl>
                                        <p:attrNameLst>
                                          <p:attrName>ppt_w</p:attrName>
                                        </p:attrNameLst>
                                      </p:cBhvr>
                                      <p:tavLst>
                                        <p:tav tm="0">
                                          <p:val>
                                            <p:strVal val="ppt_w"/>
                                          </p:val>
                                        </p:tav>
                                        <p:tav tm="100000">
                                          <p:val>
                                            <p:fltVal val="0"/>
                                          </p:val>
                                        </p:tav>
                                      </p:tavLst>
                                    </p:anim>
                                    <p:anim calcmode="lin" valueType="num">
                                      <p:cBhvr>
                                        <p:cTn id="73" dur="500"/>
                                        <p:tgtEl>
                                          <p:spTgt spid="35"/>
                                        </p:tgtEl>
                                        <p:attrNameLst>
                                          <p:attrName>ppt_h</p:attrName>
                                        </p:attrNameLst>
                                      </p:cBhvr>
                                      <p:tavLst>
                                        <p:tav tm="0">
                                          <p:val>
                                            <p:strVal val="ppt_h"/>
                                          </p:val>
                                        </p:tav>
                                        <p:tav tm="100000">
                                          <p:val>
                                            <p:fltVal val="0"/>
                                          </p:val>
                                        </p:tav>
                                      </p:tavLst>
                                    </p:anim>
                                    <p:animEffect transition="out" filter="fade">
                                      <p:cBhvr>
                                        <p:cTn id="74" dur="500"/>
                                        <p:tgtEl>
                                          <p:spTgt spid="35"/>
                                        </p:tgtEl>
                                      </p:cBhvr>
                                    </p:animEffect>
                                    <p:set>
                                      <p:cBhvr>
                                        <p:cTn id="75" dur="1" fill="hold">
                                          <p:stCondLst>
                                            <p:cond delay="499"/>
                                          </p:stCondLst>
                                        </p:cTn>
                                        <p:tgtEl>
                                          <p:spTgt spid="35"/>
                                        </p:tgtEl>
                                        <p:attrNameLst>
                                          <p:attrName>style.visibility</p:attrName>
                                        </p:attrNameLst>
                                      </p:cBhvr>
                                      <p:to>
                                        <p:strVal val="hidden"/>
                                      </p:to>
                                    </p:set>
                                  </p:childTnLst>
                                </p:cTn>
                              </p:par>
                              <p:par>
                                <p:cTn id="76" presetID="53" presetClass="exit" presetSubtype="0" fill="hold" grpId="1" nodeType="withEffect">
                                  <p:stCondLst>
                                    <p:cond delay="0"/>
                                  </p:stCondLst>
                                  <p:childTnLst>
                                    <p:anim calcmode="lin" valueType="num">
                                      <p:cBhvr>
                                        <p:cTn id="77" dur="500"/>
                                        <p:tgtEl>
                                          <p:spTgt spid="36"/>
                                        </p:tgtEl>
                                        <p:attrNameLst>
                                          <p:attrName>ppt_w</p:attrName>
                                        </p:attrNameLst>
                                      </p:cBhvr>
                                      <p:tavLst>
                                        <p:tav tm="0">
                                          <p:val>
                                            <p:strVal val="ppt_w"/>
                                          </p:val>
                                        </p:tav>
                                        <p:tav tm="100000">
                                          <p:val>
                                            <p:fltVal val="0"/>
                                          </p:val>
                                        </p:tav>
                                      </p:tavLst>
                                    </p:anim>
                                    <p:anim calcmode="lin" valueType="num">
                                      <p:cBhvr>
                                        <p:cTn id="78" dur="500"/>
                                        <p:tgtEl>
                                          <p:spTgt spid="36"/>
                                        </p:tgtEl>
                                        <p:attrNameLst>
                                          <p:attrName>ppt_h</p:attrName>
                                        </p:attrNameLst>
                                      </p:cBhvr>
                                      <p:tavLst>
                                        <p:tav tm="0">
                                          <p:val>
                                            <p:strVal val="ppt_h"/>
                                          </p:val>
                                        </p:tav>
                                        <p:tav tm="100000">
                                          <p:val>
                                            <p:fltVal val="0"/>
                                          </p:val>
                                        </p:tav>
                                      </p:tavLst>
                                    </p:anim>
                                    <p:animEffect transition="out" filter="fade">
                                      <p:cBhvr>
                                        <p:cTn id="79" dur="500"/>
                                        <p:tgtEl>
                                          <p:spTgt spid="36"/>
                                        </p:tgtEl>
                                      </p:cBhvr>
                                    </p:animEffect>
                                    <p:set>
                                      <p:cBhvr>
                                        <p:cTn id="80" dur="1" fill="hold">
                                          <p:stCondLst>
                                            <p:cond delay="499"/>
                                          </p:stCondLst>
                                        </p:cTn>
                                        <p:tgtEl>
                                          <p:spTgt spid="36"/>
                                        </p:tgtEl>
                                        <p:attrNameLst>
                                          <p:attrName>style.visibility</p:attrName>
                                        </p:attrNameLst>
                                      </p:cBhvr>
                                      <p:to>
                                        <p:strVal val="hidden"/>
                                      </p:to>
                                    </p:set>
                                  </p:childTnLst>
                                </p:cTn>
                              </p:par>
                            </p:childTnLst>
                          </p:cTn>
                        </p:par>
                        <p:par>
                          <p:cTn id="81" fill="hold">
                            <p:stCondLst>
                              <p:cond delay="500"/>
                            </p:stCondLst>
                            <p:childTnLst>
                              <p:par>
                                <p:cTn id="82" presetID="53" presetClass="entr" presetSubtype="0"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500" fill="hold"/>
                                        <p:tgtEl>
                                          <p:spTgt spid="58"/>
                                        </p:tgtEl>
                                        <p:attrNameLst>
                                          <p:attrName>ppt_w</p:attrName>
                                        </p:attrNameLst>
                                      </p:cBhvr>
                                      <p:tavLst>
                                        <p:tav tm="0">
                                          <p:val>
                                            <p:fltVal val="0"/>
                                          </p:val>
                                        </p:tav>
                                        <p:tav tm="100000">
                                          <p:val>
                                            <p:strVal val="#ppt_w"/>
                                          </p:val>
                                        </p:tav>
                                      </p:tavLst>
                                    </p:anim>
                                    <p:anim calcmode="lin" valueType="num">
                                      <p:cBhvr>
                                        <p:cTn id="85" dur="500" fill="hold"/>
                                        <p:tgtEl>
                                          <p:spTgt spid="58"/>
                                        </p:tgtEl>
                                        <p:attrNameLst>
                                          <p:attrName>ppt_h</p:attrName>
                                        </p:attrNameLst>
                                      </p:cBhvr>
                                      <p:tavLst>
                                        <p:tav tm="0">
                                          <p:val>
                                            <p:fltVal val="0"/>
                                          </p:val>
                                        </p:tav>
                                        <p:tav tm="100000">
                                          <p:val>
                                            <p:strVal val="#ppt_h"/>
                                          </p:val>
                                        </p:tav>
                                      </p:tavLst>
                                    </p:anim>
                                    <p:animEffect transition="in" filter="fade">
                                      <p:cBhvr>
                                        <p:cTn id="8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4" grpId="0"/>
      <p:bldP spid="34" grpId="1"/>
      <p:bldP spid="34" grpId="2"/>
      <p:bldP spid="35" grpId="0"/>
      <p:bldP spid="35" grpId="1"/>
      <p:bldP spid="36" grpId="0"/>
      <p:bldP spid="36"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6" name="Picture 5" descr="Thinking.gif"/>
          <p:cNvPicPr>
            <a:picLocks noChangeAspect="1"/>
          </p:cNvPicPr>
          <p:nvPr/>
        </p:nvPicPr>
        <p:blipFill>
          <a:blip r:embed="rId3" cstate="print"/>
          <a:stretch>
            <a:fillRect/>
          </a:stretch>
        </p:blipFill>
        <p:spPr>
          <a:xfrm>
            <a:off x="2095220" y="990600"/>
            <a:ext cx="7124980" cy="3176104"/>
          </a:xfrm>
          <a:prstGeom prst="rect">
            <a:avLst/>
          </a:prstGeom>
        </p:spPr>
      </p:pic>
      <p:sp>
        <p:nvSpPr>
          <p:cNvPr id="3" name="Frame 2"/>
          <p:cNvSpPr/>
          <p:nvPr/>
        </p:nvSpPr>
        <p:spPr>
          <a:xfrm>
            <a:off x="0" y="0"/>
            <a:ext cx="122682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029201" y="228600"/>
            <a:ext cx="2060179"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a:latin typeface="NikoshBAN" pitchFamily="2" charset="0"/>
                <a:cs typeface="NikoshBAN" pitchFamily="2" charset="0"/>
              </a:rPr>
              <a:t>দলগত কাজ</a:t>
            </a:r>
            <a:endParaRPr lang="en-US" sz="4000" dirty="0">
              <a:latin typeface="NikoshBAN" pitchFamily="2" charset="0"/>
              <a:cs typeface="NikoshBAN" pitchFamily="2" charset="0"/>
            </a:endParaRPr>
          </a:p>
        </p:txBody>
      </p:sp>
      <p:grpSp>
        <p:nvGrpSpPr>
          <p:cNvPr id="11" name="Group 10"/>
          <p:cNvGrpSpPr/>
          <p:nvPr/>
        </p:nvGrpSpPr>
        <p:grpSpPr>
          <a:xfrm>
            <a:off x="8153400" y="1752600"/>
            <a:ext cx="1364476" cy="2057400"/>
            <a:chOff x="6629400" y="1752600"/>
            <a:chExt cx="1364476" cy="2057400"/>
          </a:xfrm>
          <a:solidFill>
            <a:schemeClr val="accent1">
              <a:lumMod val="50000"/>
            </a:schemeClr>
          </a:solidFill>
        </p:grpSpPr>
        <p:sp>
          <p:nvSpPr>
            <p:cNvPr id="8" name="TextBox 7"/>
            <p:cNvSpPr txBox="1"/>
            <p:nvPr/>
          </p:nvSpPr>
          <p:spPr>
            <a:xfrm>
              <a:off x="6629400" y="2514600"/>
              <a:ext cx="1364476" cy="646331"/>
            </a:xfrm>
            <a:prstGeom prst="rect">
              <a:avLst/>
            </a:prstGeom>
            <a:grp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a:latin typeface="NikoshBAN" pitchFamily="2" charset="0"/>
                  <a:cs typeface="NikoshBAN" pitchFamily="2" charset="0"/>
                </a:rPr>
                <a:t>৫ মিটার</a:t>
              </a:r>
              <a:endParaRPr lang="en-US" sz="3600" dirty="0">
                <a:latin typeface="NikoshBAN" pitchFamily="2" charset="0"/>
                <a:cs typeface="NikoshBAN" pitchFamily="2" charset="0"/>
              </a:endParaRPr>
            </a:p>
          </p:txBody>
        </p:sp>
        <p:cxnSp>
          <p:nvCxnSpPr>
            <p:cNvPr id="10" name="Straight Arrow Connector 9"/>
            <p:cNvCxnSpPr/>
            <p:nvPr/>
          </p:nvCxnSpPr>
          <p:spPr>
            <a:xfrm>
              <a:off x="6629400" y="1752600"/>
              <a:ext cx="0" cy="2057400"/>
            </a:xfrm>
            <a:prstGeom prst="straightConnector1">
              <a:avLst/>
            </a:prstGeom>
            <a:grpFill/>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04800" y="4664277"/>
            <a:ext cx="11125200" cy="1569660"/>
          </a:xfrm>
          <a:prstGeom prst="rect">
            <a:avLst/>
          </a:prstGeom>
          <a:solidFill>
            <a:schemeClr val="accent6">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a:solidFill>
                  <a:schemeClr val="tx1"/>
                </a:solidFill>
                <a:latin typeface="NikoshBAN" pitchFamily="2" charset="0"/>
                <a:cs typeface="NikoshBAN" pitchFamily="2" charset="0"/>
              </a:rPr>
              <a:t>লোকটি  ভারী তেলের ড্রামটি  উপরে তুলতে পারছে না। যান্ত্রিক</a:t>
            </a:r>
          </a:p>
          <a:p>
            <a:r>
              <a:rPr lang="bn-BD" sz="3200" dirty="0">
                <a:solidFill>
                  <a:schemeClr val="tx1"/>
                </a:solidFill>
                <a:latin typeface="NikoshBAN" pitchFamily="2" charset="0"/>
                <a:cs typeface="NikoshBAN" pitchFamily="2" charset="0"/>
              </a:rPr>
              <a:t> সুবিধা ৬ পেলে সে একাই ড্রামটি উপরে তুলতে পারবে। এখন সে</a:t>
            </a:r>
          </a:p>
          <a:p>
            <a:r>
              <a:rPr lang="bn-BD" sz="3200" dirty="0">
                <a:solidFill>
                  <a:schemeClr val="tx1"/>
                </a:solidFill>
                <a:latin typeface="NikoshBAN" pitchFamily="2" charset="0"/>
                <a:cs typeface="NikoshBAN" pitchFamily="2" charset="0"/>
              </a:rPr>
              <a:t> যে ব্যবস্থা অবলম্বন করবে তা চিত্রসহ বর্ণনা কর।</a:t>
            </a:r>
            <a:endParaRPr lang="en-US" sz="3200" dirty="0">
              <a:solidFill>
                <a:schemeClr val="tx1"/>
              </a:solidFill>
              <a:latin typeface="NikoshBAN" pitchFamily="2" charset="0"/>
              <a:cs typeface="NikoshBAN" pitchFamily="2" charset="0"/>
            </a:endParaRPr>
          </a:p>
        </p:txBody>
      </p:sp>
      <p:sp>
        <p:nvSpPr>
          <p:cNvPr id="9" name="TextBox 8"/>
          <p:cNvSpPr txBox="1"/>
          <p:nvPr/>
        </p:nvSpPr>
        <p:spPr>
          <a:xfrm>
            <a:off x="8711786" y="228601"/>
            <a:ext cx="1651414" cy="461665"/>
          </a:xfrm>
          <a:prstGeom prst="rect">
            <a:avLst/>
          </a:prstGeom>
          <a:solidFill>
            <a:schemeClr val="accent2">
              <a:lumMod val="20000"/>
              <a:lumOff val="80000"/>
            </a:schemeClr>
          </a:solidFill>
        </p:spPr>
        <p:txBody>
          <a:bodyPr wrap="none" rtlCol="0">
            <a:spAutoFit/>
          </a:bodyPr>
          <a:lstStyle/>
          <a:p>
            <a:r>
              <a:rPr lang="bn-BD" sz="2400" dirty="0">
                <a:latin typeface="NikoshBAN" pitchFamily="2" charset="0"/>
                <a:cs typeface="NikoshBAN" pitchFamily="2" charset="0"/>
              </a:rPr>
              <a:t>সময়ঃ ৬ মিনিট</a:t>
            </a:r>
            <a:endParaRPr lang="en-US" sz="2400" dirty="0">
              <a:latin typeface="NikoshBAN" pitchFamily="2" charset="0"/>
              <a:cs typeface="NikoshBAN"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17" name="Group 16"/>
          <p:cNvGrpSpPr/>
          <p:nvPr/>
        </p:nvGrpSpPr>
        <p:grpSpPr>
          <a:xfrm>
            <a:off x="3810000" y="1103294"/>
            <a:ext cx="4343400" cy="4230707"/>
            <a:chOff x="1981200" y="1103293"/>
            <a:chExt cx="4343400" cy="4230707"/>
          </a:xfrm>
        </p:grpSpPr>
        <p:pic>
          <p:nvPicPr>
            <p:cNvPr id="7" name="Picture 6" descr="Bad.JPG"/>
            <p:cNvPicPr>
              <a:picLocks noChangeAspect="1"/>
            </p:cNvPicPr>
            <p:nvPr/>
          </p:nvPicPr>
          <p:blipFill>
            <a:blip r:embed="rId3" cstate="print"/>
            <a:stretch>
              <a:fillRect/>
            </a:stretch>
          </p:blipFill>
          <p:spPr>
            <a:xfrm>
              <a:off x="1981200" y="1103293"/>
              <a:ext cx="4343400" cy="3257550"/>
            </a:xfrm>
            <a:prstGeom prst="rect">
              <a:avLst/>
            </a:prstGeom>
            <a:noFill/>
            <a:ln>
              <a:noFill/>
            </a:ln>
          </p:spPr>
        </p:pic>
        <p:sp>
          <p:nvSpPr>
            <p:cNvPr id="12" name="TextBox 11"/>
            <p:cNvSpPr txBox="1"/>
            <p:nvPr/>
          </p:nvSpPr>
          <p:spPr>
            <a:xfrm>
              <a:off x="1996966" y="4379893"/>
              <a:ext cx="4301362" cy="954107"/>
            </a:xfrm>
            <a:prstGeom prst="rect">
              <a:avLst/>
            </a:prstGeom>
            <a:solidFill>
              <a:schemeClr val="tx2">
                <a:lumMod val="60000"/>
                <a:lumOff val="40000"/>
              </a:schemeClr>
            </a:solidFill>
          </p:spPr>
          <p:txBody>
            <a:bodyPr wrap="square" rtlCol="0">
              <a:spAutoFit/>
            </a:bodyPr>
            <a:lstStyle/>
            <a:p>
              <a:r>
                <a:rPr lang="bn-BD" sz="2800" dirty="0">
                  <a:latin typeface="NikoshBAN" pitchFamily="2" charset="0"/>
                  <a:cs typeface="NikoshBAN" pitchFamily="2" charset="0"/>
                </a:rPr>
                <a:t> প্রাচীনকালে রোমানরা ভারী বস্তু উঠা-</a:t>
              </a:r>
            </a:p>
            <a:p>
              <a:r>
                <a:rPr lang="bn-BD" sz="2800" dirty="0">
                  <a:latin typeface="NikoshBAN" pitchFamily="2" charset="0"/>
                  <a:cs typeface="NikoshBAN" pitchFamily="2" charset="0"/>
                </a:rPr>
                <a:t> নামার কাজে যন্ত্রটি ব্যবহার করতো</a:t>
              </a:r>
              <a:endParaRPr lang="en-US" sz="2800" dirty="0">
                <a:latin typeface="NikoshBAN" pitchFamily="2" charset="0"/>
                <a:cs typeface="NikoshBAN" pitchFamily="2" charset="0"/>
              </a:endParaRPr>
            </a:p>
          </p:txBody>
        </p:sp>
      </p:grpSp>
      <p:pic>
        <p:nvPicPr>
          <p:cNvPr id="16" name="Picture 15" descr="jackstands.jpg"/>
          <p:cNvPicPr>
            <a:picLocks noChangeAspect="1"/>
          </p:cNvPicPr>
          <p:nvPr/>
        </p:nvPicPr>
        <p:blipFill>
          <a:blip r:embed="rId4" cstate="print"/>
          <a:stretch>
            <a:fillRect/>
          </a:stretch>
        </p:blipFill>
        <p:spPr>
          <a:xfrm>
            <a:off x="2445198" y="821862"/>
            <a:ext cx="7384602" cy="5578938"/>
          </a:xfrm>
          <a:prstGeom prst="rect">
            <a:avLst/>
          </a:prstGeom>
        </p:spPr>
      </p:pic>
      <p:sp>
        <p:nvSpPr>
          <p:cNvPr id="4" name="Frame 3"/>
          <p:cNvSpPr/>
          <p:nvPr/>
        </p:nvSpPr>
        <p:spPr>
          <a:xfrm>
            <a:off x="0" y="0"/>
            <a:ext cx="12192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2248130" y="228601"/>
            <a:ext cx="7384602"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a:latin typeface="NikoshBAN" pitchFamily="2" charset="0"/>
                <a:cs typeface="NikoshBAN" pitchFamily="2" charset="0"/>
              </a:rPr>
              <a:t>এখন আমরা আরো একটি সরল যন্ত্র ও এর ব্যবহার দেখি</a:t>
            </a:r>
            <a:endParaRPr lang="en-US" sz="3200" dirty="0">
              <a:latin typeface="NikoshBAN" pitchFamily="2" charset="0"/>
              <a:cs typeface="NikoshBAN" pitchFamily="2" charset="0"/>
            </a:endParaRPr>
          </a:p>
        </p:txBody>
      </p:sp>
      <p:sp>
        <p:nvSpPr>
          <p:cNvPr id="18" name="TextBox 17"/>
          <p:cNvSpPr txBox="1"/>
          <p:nvPr/>
        </p:nvSpPr>
        <p:spPr>
          <a:xfrm>
            <a:off x="2971800" y="5486401"/>
            <a:ext cx="6553200" cy="584775"/>
          </a:xfrm>
          <a:prstGeom prst="rect">
            <a:avLst/>
          </a:prstGeom>
          <a:solidFill>
            <a:schemeClr val="tx2">
              <a:lumMod val="40000"/>
              <a:lumOff val="60000"/>
            </a:schemeClr>
          </a:solidFill>
        </p:spPr>
        <p:txBody>
          <a:bodyPr wrap="square" rtlCol="0">
            <a:spAutoFit/>
          </a:bodyPr>
          <a:lstStyle/>
          <a:p>
            <a:r>
              <a:rPr lang="bn-BD" sz="3200" dirty="0">
                <a:latin typeface="NikoshBAN" pitchFamily="2" charset="0"/>
                <a:cs typeface="NikoshBAN" pitchFamily="2" charset="0"/>
              </a:rPr>
              <a:t>ভারী গাড়ীটির সামনের চাকা উপরে উঠলো কীভাবে?</a:t>
            </a:r>
            <a:endParaRPr lang="en-US" sz="3200" dirty="0">
              <a:latin typeface="NikoshBAN" pitchFamily="2" charset="0"/>
              <a:cs typeface="NikoshBAN" pitchFamily="2" charset="0"/>
            </a:endParaRPr>
          </a:p>
        </p:txBody>
      </p:sp>
      <p:sp>
        <p:nvSpPr>
          <p:cNvPr id="19" name="Left Arrow 18"/>
          <p:cNvSpPr/>
          <p:nvPr/>
        </p:nvSpPr>
        <p:spPr>
          <a:xfrm>
            <a:off x="6705600" y="4343400"/>
            <a:ext cx="1905000" cy="7620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জ্যাক স্ক্রু</a:t>
            </a:r>
            <a:endParaRPr lang="en-US" sz="2800" dirty="0">
              <a:solidFill>
                <a:schemeClr val="tx1"/>
              </a:solidFill>
              <a:latin typeface="NikoshBAN" pitchFamily="2" charset="0"/>
              <a:cs typeface="NikoshBAN" pitchFamily="2" charset="0"/>
            </a:endParaRPr>
          </a:p>
        </p:txBody>
      </p:sp>
      <p:pic>
        <p:nvPicPr>
          <p:cNvPr id="22" name="Picture 21" descr="Screw-Jack.gif"/>
          <p:cNvPicPr>
            <a:picLocks noChangeAspect="1"/>
          </p:cNvPicPr>
          <p:nvPr/>
        </p:nvPicPr>
        <p:blipFill>
          <a:blip r:embed="rId5" cstate="print"/>
          <a:stretch>
            <a:fillRect/>
          </a:stretch>
        </p:blipFill>
        <p:spPr>
          <a:xfrm>
            <a:off x="2445198" y="2590800"/>
            <a:ext cx="2438400" cy="3760716"/>
          </a:xfrm>
          <a:prstGeom prst="rect">
            <a:avLst/>
          </a:prstGeom>
        </p:spPr>
      </p:pic>
      <p:cxnSp>
        <p:nvCxnSpPr>
          <p:cNvPr id="24" name="Straight Arrow Connector 23"/>
          <p:cNvCxnSpPr/>
          <p:nvPr/>
        </p:nvCxnSpPr>
        <p:spPr>
          <a:xfrm flipH="1" flipV="1">
            <a:off x="3886200" y="4267200"/>
            <a:ext cx="2667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10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500"/>
                            </p:stCondLst>
                            <p:childTnLst>
                              <p:par>
                                <p:cTn id="33" presetID="18" presetClass="entr" presetSubtype="12"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strips(downLeft)">
                                      <p:cBhvr>
                                        <p:cTn id="3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1956</TotalTime>
  <Words>1003</Words>
  <Application>Microsoft Office PowerPoint</Application>
  <PresentationFormat>Widescreen</PresentationFormat>
  <Paragraphs>140</Paragraphs>
  <Slides>16</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AdarshaLipiCon</vt:lpstr>
      <vt:lpstr>Arial</vt:lpstr>
      <vt:lpstr>Calibri</vt:lpstr>
      <vt:lpstr>Calibri Light</vt:lpstr>
      <vt:lpstr>NikoshBAN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AtiQ</cp:lastModifiedBy>
  <cp:revision>492</cp:revision>
  <dcterms:created xsi:type="dcterms:W3CDTF">2014-09-15T13:20:29Z</dcterms:created>
  <dcterms:modified xsi:type="dcterms:W3CDTF">2020-08-08T15:24:01Z</dcterms:modified>
</cp:coreProperties>
</file>