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1"/>
  </p:notesMasterIdLst>
  <p:sldIdLst>
    <p:sldId id="270" r:id="rId2"/>
    <p:sldId id="274" r:id="rId3"/>
    <p:sldId id="271" r:id="rId4"/>
    <p:sldId id="276" r:id="rId5"/>
    <p:sldId id="268" r:id="rId6"/>
    <p:sldId id="273" r:id="rId7"/>
    <p:sldId id="277" r:id="rId8"/>
    <p:sldId id="257" r:id="rId9"/>
    <p:sldId id="265" r:id="rId10"/>
    <p:sldId id="266" r:id="rId11"/>
    <p:sldId id="269" r:id="rId12"/>
    <p:sldId id="275" r:id="rId13"/>
    <p:sldId id="259" r:id="rId14"/>
    <p:sldId id="258" r:id="rId15"/>
    <p:sldId id="272" r:id="rId16"/>
    <p:sldId id="260" r:id="rId17"/>
    <p:sldId id="263" r:id="rId18"/>
    <p:sldId id="261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62471-E74C-45F5-B9A8-AFEFBE6858B1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D6D35-52AF-40C7-B9F5-371F5AA0E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3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D6D35-52AF-40C7-B9F5-371F5AA0EA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D6D35-52AF-40C7-B9F5-371F5AA0EA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57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D6D35-52AF-40C7-B9F5-371F5AA0EAD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5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D6D35-52AF-40C7-B9F5-371F5AA0EAD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43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D6D35-52AF-40C7-B9F5-371F5AA0EAD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7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6B58-21EA-4C8F-959C-32A9B567A35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AC0D-AD0F-47F9-BAEA-5CDC14A3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6B58-21EA-4C8F-959C-32A9B567A35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AC0D-AD0F-47F9-BAEA-5CDC14A3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6B58-21EA-4C8F-959C-32A9B567A35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AC0D-AD0F-47F9-BAEA-5CDC14A3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6B58-21EA-4C8F-959C-32A9B567A35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AC0D-AD0F-47F9-BAEA-5CDC14A3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6B58-21EA-4C8F-959C-32A9B567A35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AC0D-AD0F-47F9-BAEA-5CDC14A3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6B58-21EA-4C8F-959C-32A9B567A35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AC0D-AD0F-47F9-BAEA-5CDC14A3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6B58-21EA-4C8F-959C-32A9B567A35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AC0D-AD0F-47F9-BAEA-5CDC14A3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6B58-21EA-4C8F-959C-32A9B567A35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AC0D-AD0F-47F9-BAEA-5CDC14A3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6B58-21EA-4C8F-959C-32A9B567A35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AC0D-AD0F-47F9-BAEA-5CDC14A3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6B58-21EA-4C8F-959C-32A9B567A35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AC0D-AD0F-47F9-BAEA-5CDC14A3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6B58-21EA-4C8F-959C-32A9B567A35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9AAC0D-AD0F-47F9-BAEA-5CDC14A31B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E46B58-21EA-4C8F-959C-32A9B567A35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9AAC0D-AD0F-47F9-BAEA-5CDC14A31B9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2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0.wmf"/><Relationship Id="rId25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26.jpeg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23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21.wmf"/><Relationship Id="rId4" Type="http://schemas.openxmlformats.org/officeDocument/2006/relationships/image" Target="../media/image25.jpeg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" y="0"/>
            <a:ext cx="9143999" cy="6698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9570" y="5893460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B0F0"/>
                </a:solidFill>
              </a:rPr>
              <a:t>বর্ষার এই </a:t>
            </a:r>
            <a:r>
              <a:rPr lang="bn-IN" sz="4400" b="1" dirty="0" smtClean="0">
                <a:solidFill>
                  <a:srgbClr val="00B0F0"/>
                </a:solidFill>
              </a:rPr>
              <a:t>বৃষ্টি</a:t>
            </a:r>
            <a:r>
              <a:rPr lang="en-US" sz="5400" b="1" dirty="0" smtClean="0">
                <a:solidFill>
                  <a:srgbClr val="00B0F0"/>
                </a:solidFill>
              </a:rPr>
              <a:t>ঝ</a:t>
            </a:r>
            <a:r>
              <a:rPr lang="bn-IN" sz="4400" b="1" dirty="0" smtClean="0">
                <a:solidFill>
                  <a:srgbClr val="00B0F0"/>
                </a:solidFill>
              </a:rPr>
              <a:t>রা</a:t>
            </a:r>
            <a:r>
              <a:rPr lang="bn-IN" sz="5400" b="1" dirty="0" smtClean="0">
                <a:solidFill>
                  <a:srgbClr val="00B0F0"/>
                </a:solidFill>
              </a:rPr>
              <a:t> </a:t>
            </a:r>
            <a:r>
              <a:rPr lang="bn-IN" sz="4400" b="1" dirty="0">
                <a:solidFill>
                  <a:srgbClr val="00B0F0"/>
                </a:solidFill>
              </a:rPr>
              <a:t>দিবসে </a:t>
            </a:r>
            <a:r>
              <a:rPr lang="bn-BD" sz="4400" b="1" dirty="0">
                <a:solidFill>
                  <a:srgbClr val="00B0F0"/>
                </a:solidFill>
              </a:rPr>
              <a:t>রইল শুভেচ্ছা</a:t>
            </a:r>
            <a:endParaRPr lang="en-US" sz="4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amirul\Desktop\refrac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8534400" cy="362812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07743" y="1143000"/>
            <a:ext cx="5978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নির্দিষ্ট রং এর আলোর জন্য প্রতিসরণ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8100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</a:rPr>
              <a:t>পানি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286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বায়ু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5334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:\showakt azam_files\images_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4191000" cy="5105400"/>
          </a:xfrm>
          <a:prstGeom prst="rect">
            <a:avLst/>
          </a:prstGeom>
          <a:noFill/>
        </p:spPr>
      </p:pic>
      <p:pic>
        <p:nvPicPr>
          <p:cNvPr id="3" name="Picture 2" descr="man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838200"/>
            <a:ext cx="4495800" cy="5105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6249412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বায়ূএবংপানির  বিভেদ তলে ভাঙ্গা মনে হচ্ছে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76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/>
              <a:t> এবার একটি ভিডিও</a:t>
            </a:r>
            <a:r>
              <a:rPr lang="en-US" sz="4800" b="1" dirty="0" smtClean="0"/>
              <a:t> </a:t>
            </a:r>
            <a:r>
              <a:rPr lang="bn-IN" sz="4800" b="1" dirty="0" smtClean="0"/>
              <a:t>দেখি- </a:t>
            </a:r>
            <a:r>
              <a:rPr lang="bn-IN" sz="4000" b="1" dirty="0" smtClean="0"/>
              <a:t>  </a:t>
            </a:r>
            <a:endParaRPr lang="en-US" sz="4000" b="1" dirty="0"/>
          </a:p>
        </p:txBody>
      </p:sp>
      <p:pic>
        <p:nvPicPr>
          <p:cNvPr id="2" name="Refraction of Light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85800"/>
            <a:ext cx="9144000" cy="60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00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MSEREQEhEQFRASEhAQEBYTERkQEQ4QFRQWFRcVEh4XJyYeGBklGhISHy8iIycpLCwwFR4xNTArNiYvLykBCQoKDgwOGg8PGjUkHyQvLCwyNCw1NTQsLCw1NTUtKS00LCkyLC0sLy0pMSkvLSksLi0pLyosLDU1KSwsLCw0LP/AABEIAOMA3gMBIgACEQEDEQH/xAAbAAEAAwEBAQEAAAAAAAAAAAAABAUGAwIHAf/EAEEQAAIBAgMEBQkIAQIGAwAAAAECAAMRBBIhBhMxUgUUFUGSIjJRU2FxgZGTIzNCQ3KCsdFiFqFUc5SiwdIXY2T/xAAaAQEAAgMBAAAAAAAAAAAAAAAAAgQBAwUG/8QAOxEAAgEBAgkICQMFAAAAAAAAAAECAwQRFBYhMVFhgZHRBQYSM0FSobETIjI0cXKywfA1QoIVI5Ki4f/aAAwDAQACEQMRAD8A+4xEQBEStxW0eHp1mw71QKy0krsmVmIpPU3StoD+MgekXvwgFlE5YbFJUUPTdHQ3AZGDqSCQbEaaEEfCdYAiIgCIiAIiIAlJtAmMzU2wpWwVxUVioV2NSjlNyLgqorHTQ6jiQRdxAM0O0WXjSX0ZqalrZgLtZyt8rMdCR5A9JE80n6RYViyojAPuQpRlJzUyoNye4VRc24iaeIBnalbpDd0iqUi96u9DBRplGTg5A8rNwvcBbldRI+JqdJ3FRFp8WApHJYJ9kwLnNq2lRdDYX79DNB0ZiBUo0qgc1FdFYOVyGoCLhraWv6JKgFF0TVxxrAV1pijuySQAG3t+GjHT0ekWvY6S9iIAiIgCIiAIiIAiIgCVHTm09LC2D3LHLoGpoBmJC3aqyqL5KhFz+W3o1t5Dboqma2/IJqAUwNdFKCsoIt32xFQa+mAQm2uwqg56uVlzB0ILOhRQzghb3tcC4JW5ABJImb6b6H6PqYk1quIdK9fc1Nc4sjCkqU3HmouanSaxAN9SZof9FYPUbk2bNcb2oQSyZCfO45dAe7utJuK6CoVCxemGz+fdms33XHX/APPS8PtNwKforaHB4ehh8PSqh1RVoplFrKqnLvL2CkhDa5GbiLgyxqbVYVWVTWW7ZCLBmFnGZbkCwutzr3Kx7jbyuyWFFvsjbQ2NWoVLA3zEFrFu7MdbaXtpPVPZfDqpCoQSb5i7VHzXLBiXJzEEnjfjbhpALDCYkVEDrexvodCCCQQfaCCJ2nHCYVaSJTQWVFCrc3NgLak8T7Z2gCIiAIiIAiIgCIn4YBB6BqK2Fw7LT3atQostPjugUBCa24Xt8JPkXooVdxR39jX3VPfWtY1coz2tp51+ElQBERAEREAREQBERAEREAREQBERAEREAREQBERAEREAREQBOWJIyPc2GVrnlFtTOsjdJ1QtGqzLmVadRmW9syhSSPiIB46HpKuHoKjZ0WjSVWtbOoQANbuuLH4yZI/R9t1SyrlXdplW98i5RYfAaSRAEREAREQBERAEREAREQBERAEREAREQBERAEREAREQBERAEjdJGoKNU0Retu6m6BtY1Mpy8dPOtxkmQenaYbC4hWqbtWoVg1T1KmmwL6W4cePdAJlK+UZvOsL++2s9T8An7AET8zC9ri/G3fb0z9gCIiAIiIAiJC6Q6YpUcodvLfREUGpVqfoVbsffaw75htLOShCU3dFXsmxETJEREQBERAEREAREQBERAEREAREQBK7aKtTTCYlqqs9IUKxqKpIZ6eQ5lBHAkXEsZD6XeoKFU0VDVsh3YNiC3de9v5gHXD46m9wjoxHEBgWX3jiPjO844jBpU89Ea3DMoa3uvwkc4Bk1o1GH+FRjUpt7Lm7L8DYcpgGTqb6jjK2Nqqxpo9UAZQpYOaNChTpuTqgRatQjQBqnpJtf9HbSCrVFNVzB87qwKgJTWnQcZhmJYnrC8AOB9FzZ4PGB7ggq6mzoeKHu94PcRx+YEiAIiccXjadJDUqOqIOLMwVR84zGUnJ3I7SL0h0nSoLmquqgmy31Z25UA1ZvYATK7tDEYjTDpuqR/OroQzD00aRsT73yj2GSsB0FTpNvDmqVyLNVqnPVI9Cngi/4qAPZIdJv2Sz6KNPrXl0LPteZeL1EXfYnEeYDhaJ/E4DYpx/ghutL3tc/4iTejuhqVC5RSXb7yo5NSrVP+bNqfdwHcBJ0TKj2shOu2ujHItC+7zvbsuEREkaBERAEREAREQBERAEREAREQBERAEgdOU81B13opXyDOTbLd19BHHh8ZPld081MUftQxQ1MOtlNjmavTVPRpmK39l4BYxE/CYBEx2HNxVpj7VO69t6neh/kHuNu4kHqmOQ097mAp2zFmOUKBxzX822oN+FjK19oDUJTCU98QSDUJyYWmfa+ucj0IG9pE5YfZRWY1MS5ruW3mQjJhqb8LpT1F/axY98h0r/Z/wCFpUFDLWd2r927s23arzniumamKVqeCRsrAr1pyaVGnfTNR/FVYd1hl/ynLZbZV6QFbGVGxGKuSpdjUXDj0Us3Bj3ke736YCfsx6O99KWXyJu1uNN0qS6Kf+T2+aVy1ZxERNhSEREAREQBEzm0fSDq6qrMotc2Nryo7Uq+sfxS5TskqkVJM85becNGyV5UJwbauzXdqv0m6iYXtSr6x/FHalX1j+KbMAnpRUxrs3cl4cTdRML2pV9Y/ijtSr6x/FGAT0oY12buS8OJuomF7Uq+sfxR2pV9Y/ijAJ6UMa7N3JeHE3UTC9qVfWP4o7Uq+sfxRgE9KGNdm7kvDibqJhe1KvrH8UdqVfWP4owCelDGuzdyXhxN1EwvalX1j+KO1KvrH8UYBPShjXZu5Lw4mt6WJ3YALC9SgpKkqcrVkUgEajQkfGQulsJu0RqZqlt/hAQ1V3GRsTSVyQxsbKzH4TOv0hUOhqMbFW1PepDA/AgH4Ss2i6Tq1FpYc1mC1atM1LtlBpU3VmW472ORP3yE7HKKvvRvs3OShXqKChLtbzZEle3n7EmbjEbQrmNLDo2IrKbMEIFKkf8A7qh8lPcLt/jPA6Cet5WMqCoOIoJdMMv6h51X9+n+Imbw+MemoRGKoosqr5KqPYBoJ07Uq+sfxR/Tpv2miWOVmhkpU5LXkv8APJsy62bhEAAAAAAAAAsAB3Cephe1KvrH8UdqVfWP4pPAJ6UVsbLP3JeHE3UTC9qVfWP4o7Uq+sfxRgE9KGNdm7kvDibqJhe1KvrH8UdqVfWP4owCelDGuzdyXhxN1EwvalX1j+KO1KvrH8UYBPShjXZu5Lw4m6iYXtSr6x/FNBs3jmdWDEkqeJ1Os01rNKlHpNnQ5O5co26r6KEWndfluK3af74fplPLjaf74fpmZxvTNOkcrFi2gAVSxJIYgC3EkI5tx09ov0rK0qKv/Mp4vl6Ep8o1FFX+z9KJWIxKoAXYAFlQE8MzMFUfEkD4yNS6boMhqCtTyBQ5YtlAUotS+vdkdD+4SH0picPiaNSg1ZFDAhiWCsmU3zC5FiMoYH3HvlFjNlsIMobFIgO+ZFuoB3m8BK3J0AYqO61McbGbJTkn6t1xRoWalKN1VyUr+xX5DZiut7ZlvcrxHnDiPfPcyWA6OwmHq74V6bvnqgCylg9QqWy2N7i/H0Me6aCr01QUAtWpLcXF3AuLA/8AkfMemTjO/Oaa1n6LSp3tfC4mxPFGuGBK8AWU+9SQf4nuTKrV2RiIiDAiIgCIiAJS1ij1GqPmyitQoUsvOlQMT7t5of8Alyzx2J3dN34kDyRzMdFHxJA+MiiiaVOhTCBznQOSL2JuWqew5tb+2aJ+tNR0ZfsvvuOtZf7NnnV7ZvoL4K6U3f2NeotakyxiIm85IiIgCIiAIiIAiIgCaHZP833j+BM9NDsn+b7x/AlK3dXtPUc1vfX8r80Rtp/vh+mZjEdC06hcvmIc3ZcxCt5KqQQOItTX/f0mafaf74fplPJ2VJ0VfrK3L05Q5RqOLu9n6UVVTZfDsMrIxXWwNRvJuuUlddCePvAPcJJqdEUm4rwVUADFQFUOoGndao4/dJkSx0Y6DjOvVeeT3lWmzVACwVgLAEZ2AcAEKGF9QATa89U9nqIBGVzcWN6jE2ybu2p4ZdPgDxllEdCOgy7RVf7nvOOEwwprlBJ1ZiTxZmYsx+ZOk7REkaW23exERBgREQBERAK7F1g9enQBF0+3qD2LYID+5g37ZIxiMTSyuFAqAsCbbxcj+SPSb2Nv8TIHQ+AQ1auKF7u1RV1uCgIGbXXVkJ9xk3GhM+HzZs29Jp24F9zV872Zc/xtKtBylFzl2vJ8OzjtO9ypGjRqU7NRbahC6V6y9N3ueRXrI/Vv0RWglxES0cEREQBERAEREAREQBNDsn+b7x/Amemh2T/N94/gSlbur2nqOa3vr+V+aI20/wB8P0ynlxtP98P0ynmyydStvmU+cH6hU/j9KEREsnDEREAREQBERAEREASJ0pXK0my+e1qdP9bnKD8L3+ElyDV8vEIv4aSmo363uif9u8PxE1Vm+jcs7yfnwWU6HJ0Iut6SavjBObvzO7Mn80ro7T9oYE0lVaRGUADK17XH4lIvlJ4nQg+w3J81S4ejmVXzVCNENqA3VQ5rm+vBb6eefTKLofpZqWatiM4WqKS3INhWO8qODm4BVdU09Uw/DLldoKZOUB82amtiALZ+/U93f3iYi43JLISr063pJSl6zd970t58vxfEs4lfhOm0qMqoKhzBmBKZVygKc2vcc6/P2GWE2pp5ihOEoO6SuEREyQEREAREQBERAE0Oyf5vvH8CZ6aHZP8AN94/gSlbur2nqOa3vr+V+aI20/3w/TKeXG0/3w/TKebLJ1K2+ZT5wfqFT+P0oRESycMREQBERAEREAREQATIPRIurVTxrMan7OCDwBT8TP3pdiUFMedWYUh7AdXPwQOZMVQAANANB7BNPtVPh5vgvM6XU2PXUf8ArH7Sk1tgHpg6EAj2i/s/8mRqqUhUVSiZ6mYjyAS2TKdT7PJPwElSLWf7akuS5KViH9XbILfHN/2zayjTvv2PyOyYZAcwRQ2uoUA66n52HynSImSDbecREQYEREAREQBERAE0Oyf5vvH8CZ6aHZP833j+BKVu6vaeo5re+v5X5ojbT/fD9Mp5cbT/AHw/TKebLJ1K2+ZT5wfqFT+P0oRESycMREQBERAEREARE8VqoVWZtFUFj7ABcw3dlZKMXJqMVe2RF8vEE/horlH/ADKlifkoXxmTpD6KpEUwzCz1Car+xnN7fAWX9smTVRXq9J53l/PgrkXuUZL03oou+MEoLRk9prVKXSltE4OH3qEEbrJVzjS5fNTyH08BU+c7yJUVd/TJY5xSrBVtoUL0szX9hVB+6bGUoZ9j8vz4EuIiZICIiAIiIAiIgCIiAJodk/zfeP4Ez00Oyf5vvH8CUrd1e09RzW99fyvzRF2sutQNlYi1vJUt/Ez/AF4clX6bT6W9MHiAZ46svKvylCnap049FHq7XyBZbXWlWqOV7uzNXZFdoPm/XhyVfptHXhyVfptPpHVl5V+UdWXlX5SeHVNRVxWsWmW9cD5v14clX6bR14clX6bT6R1ZeVflHVl5V+UYdU1DFaxaZb1wPm/XhyVfptHXhyVfptPpHVl5V+UdWXlX5Rh1TUMVrFplvXA+b9eHJV+m0deHJV+m0+i1kpopZggVQWYnQKALkn4SJ2lhuZfCf6jDqmoYrWLTLeuBhevDkq/TaeK9dXUq1OqVOhG7YXHwm97Sw3MvhP8AUdpYbmXwn+odtqNXNInDmzZISUoykmsqaavT3GF68OSr9No68OSr9Npuu0sNzL4T/UdpYbmXwn+ow6pqIYrWLTLeuBhevDkq/TaeDXXMH3dXOFZQd21wrEEj5qvym97Sw3MvhP8AUdpYbmXwn+ow6pqMrmvY12y3rgYXrw5Kv02jrw5Kv02m67Sw3MvhP9R2lhuZfCf6jDqmoxitYtMt64GF68OSr9No68OSr9Npuu0sNzL4T/UdpYbmXwn+ow6pqGK1i0y3rgYXrw5Kv02jrw5Kv02m67Sw3MvhP9R2lhuZfCf6jDqmoYrWLTLeuBhevDkq/TaOvDkq/TabrtLDcy+E/wBR2lhuZfCf6jDqmoYrWLTLeuBhevDkq/TaOvDkq/TafQ8MaVQZkyMAbGw4H0H0HUTr1ZeVflGHVNQxWsWmW9cD5v14clX6bTV7JIcrsQQGItcWPCXvVl5V+U9qgHAWmuraZ1V0ZF6w8i2ew1PS0m77rsrXBHqIiVjtCIiAIiIAiIgFNtc5GEq25WH+xnDpXag0K+6NNSgGGLOauUjf1jSGlu4JVbjwpNwknaqiz4Wqqi7FTYDidJVVNuaNzfCYsm440aZ1U3H4+46iAW7bTUBrnuoNQOQCcjIaYKkedf7ZOA75X7R7UGiWpqrWbDtVFQNlNMlKxXir5G+y0LrlJvxKkGmTprBLwwGMHuUDhltb7TS2RLejKJYVNtqDHM2DxRNitzQpk5TxGr8NTAJfR+1ZeuKBRLGruFbfBnZuqU8VmK5QB5NS2h4j0Su2c2md6tSpiHy0XFPLc5kSpVqVTSpCw8lhQWkWv31Ae8Tom2eHBBGCxII4EUKYI0tp5XonHG7UYWqoWpgcWVDMwG6RfKYEMfJccbm8yDUYPpmnVbdqTvAGYqQbqoqPTuSNBdqb6Xv5J00Miv0+RUKbltHyXs9vOtfzbf7ykwm12GpEsmDxoLCzeQpuM7v3vzVKh/cZJ/8AkGn/AMNjfpJ/7zAJXS21JoV90aSlAMMWc1cuXf1t0uljy1W4jSk3DQyUdqsKAzGsLJfP5LeRbLfNpp568fTKh9uqJ44TFnzeNGmfNNx+PuOokGp09gmz36PxN6hzORRRS5zO1yQ9+NWof3n0wDUNtHhwSGqZTvGpAMrKWdSoOW48oXdBcaXYDvEidK7VLSp0q1Nd5Tq52zarlpqLlyLFyvDUKbA34ayjG0ODFiMDjAQb3CKDwUEX3nA5FuOBKgnXWSU2yw4VE6niytMKKYNJGyZQALXe9xYawD3hNsGVkpsquLqHdq65/LxzYTQKiggGxHDQWOup8NtFU7QZWJWhSqOjWN1FFaVMZnABOZq+IQA8tI2/FH+scN/wOJ/6el6b83p1n7X20w7rUVsHiitVSlUGjT+0UgqQ3l6ixIgF3/qnDWBFUEFGqLZWOdVp705dNTk1sNZ+ttNhwbGqM3kXXK2cZwpUEAXB+0p6cRnX0iZg9PYK4PZ+J8ksRakgF2Z2a4D2NzUqcedvTPVPaLCLYrgsYLFGFkHnJlysftNT5C3J1OUXvaAaLohzv8YO4Vlt9GlLeUWzdY1HxFbI6LVqBlDgBrCnTTWxI4oe+XsAREQBERAEREAREQBERAPwi859VTlX5REAdVTlX5R1VOVflEQB1VOVflHVU5V+URAHVU5V+UdVTlX5REAdVTlX5R1VOVflEQB1VOVflHVU5V+URAHVU5V+UdVTlX5REAdVTlX5R1VOVflEQD2qAcBaeoiAIiIB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hMSEREQEhEQFRASEhAQEBYTERkQEQ4QFRQWFRcVEh4XJyYeGBklGhISHy8iIycpLCwwFR4xNTArNiYvLykBCQoKDgwOGg8PGjUkHyQvLCwyNCw1NTQsLCw1NTUtKS00LCkyLC0sLy0pMSkvLSksLi0pLyosLDU1KSwsLCw0LP/AABEIAOMA3gMBIgACEQEDEQH/xAAbAAEAAwEBAQEAAAAAAAAAAAAABAUGAwIHAf/EAEEQAAIBAgMEBQkIAQIGAwAAAAECAAMRBBIhBhMxUgUUFUGSIjJRU2FxgZGTIzNCQ3KCsdFiFqFUc5SiwdIXY2T/xAAaAQEAAgMBAAAAAAAAAAAAAAAAAgQBAwUG/8QAOxEAAgEBAgkICQMFAAAAAAAAAAECAwQRFBYhMVFhgZHRBQYSM0FSobETIjI0cXKywfA1QoIVI5Ki4f/aAAwDAQACEQMRAD8A+4xEQBEStxW0eHp1mw71QKy0krsmVmIpPU3StoD+MgekXvwgFlE5YbFJUUPTdHQ3AZGDqSCQbEaaEEfCdYAiIgCIiAIiIAlJtAmMzU2wpWwVxUVioV2NSjlNyLgqorHTQ6jiQRdxAM0O0WXjSX0ZqalrZgLtZyt8rMdCR5A9JE80n6RYViyojAPuQpRlJzUyoNye4VRc24iaeIBnalbpDd0iqUi96u9DBRplGTg5A8rNwvcBbldRI+JqdJ3FRFp8WApHJYJ9kwLnNq2lRdDYX79DNB0ZiBUo0qgc1FdFYOVyGoCLhraWv6JKgFF0TVxxrAV1pijuySQAG3t+GjHT0ekWvY6S9iIAiIgCIiAIiIAiIgCVHTm09LC2D3LHLoGpoBmJC3aqyqL5KhFz+W3o1t5Dboqma2/IJqAUwNdFKCsoIt32xFQa+mAQm2uwqg56uVlzB0ILOhRQzghb3tcC4JW5ABJImb6b6H6PqYk1quIdK9fc1Nc4sjCkqU3HmouanSaxAN9SZof9FYPUbk2bNcb2oQSyZCfO45dAe7utJuK6CoVCxemGz+fdms33XHX/APPS8PtNwKforaHB4ehh8PSqh1RVoplFrKqnLvL2CkhDa5GbiLgyxqbVYVWVTWW7ZCLBmFnGZbkCwutzr3Kx7jbyuyWFFvsjbQ2NWoVLA3zEFrFu7MdbaXtpPVPZfDqpCoQSb5i7VHzXLBiXJzEEnjfjbhpALDCYkVEDrexvodCCCQQfaCCJ2nHCYVaSJTQWVFCrc3NgLak8T7Z2gCIiAIiIAiIgCIn4YBB6BqK2Fw7LT3atQostPjugUBCa24Xt8JPkXooVdxR39jX3VPfWtY1coz2tp51+ElQBERAEREAREQBERAEREAREQBERAEREAREQBERAEREAREQBOWJIyPc2GVrnlFtTOsjdJ1QtGqzLmVadRmW9syhSSPiIB46HpKuHoKjZ0WjSVWtbOoQANbuuLH4yZI/R9t1SyrlXdplW98i5RYfAaSRAEREAREQBERAEREAREQBERAEREAREQBERAEREAREQBERAEjdJGoKNU0Retu6m6BtY1Mpy8dPOtxkmQenaYbC4hWqbtWoVg1T1KmmwL6W4cePdAJlK+UZvOsL++2s9T8An7AET8zC9ri/G3fb0z9gCIiAIiIAiJC6Q6YpUcodvLfREUGpVqfoVbsffaw75htLOShCU3dFXsmxETJEREQBERAEREAREQBERAEREAREQBK7aKtTTCYlqqs9IUKxqKpIZ6eQ5lBHAkXEsZD6XeoKFU0VDVsh3YNiC3de9v5gHXD46m9wjoxHEBgWX3jiPjO844jBpU89Ea3DMoa3uvwkc4Bk1o1GH+FRjUpt7Lm7L8DYcpgGTqb6jjK2Nqqxpo9UAZQpYOaNChTpuTqgRatQjQBqnpJtf9HbSCrVFNVzB87qwKgJTWnQcZhmJYnrC8AOB9FzZ4PGB7ggq6mzoeKHu94PcRx+YEiAIiccXjadJDUqOqIOLMwVR84zGUnJ3I7SL0h0nSoLmquqgmy31Z25UA1ZvYATK7tDEYjTDpuqR/OroQzD00aRsT73yj2GSsB0FTpNvDmqVyLNVqnPVI9Cngi/4qAPZIdJv2Sz6KNPrXl0LPteZeL1EXfYnEeYDhaJ/E4DYpx/ghutL3tc/4iTejuhqVC5RSXb7yo5NSrVP+bNqfdwHcBJ0TKj2shOu2ujHItC+7zvbsuEREkaBERAEREAREQBERAEREAREQBERAEgdOU81B13opXyDOTbLd19BHHh8ZPld081MUftQxQ1MOtlNjmavTVPRpmK39l4BYxE/CYBEx2HNxVpj7VO69t6neh/kHuNu4kHqmOQ097mAp2zFmOUKBxzX822oN+FjK19oDUJTCU98QSDUJyYWmfa+ucj0IG9pE5YfZRWY1MS5ruW3mQjJhqb8LpT1F/axY98h0r/Z/wCFpUFDLWd2r927s23arzniumamKVqeCRsrAr1pyaVGnfTNR/FVYd1hl/ynLZbZV6QFbGVGxGKuSpdjUXDj0Us3Bj3ke736YCfsx6O99KWXyJu1uNN0qS6Kf+T2+aVy1ZxERNhSEREAREQBEzm0fSDq6qrMotc2Nryo7Uq+sfxS5TskqkVJM85becNGyV5UJwbauzXdqv0m6iYXtSr6x/FHalX1j+KbMAnpRUxrs3cl4cTdRML2pV9Y/ijtSr6x/FGAT0oY12buS8OJuomF7Uq+sfxR2pV9Y/ijAJ6UMa7N3JeHE3UTC9qVfWP4o7Uq+sfxRgE9KGNdm7kvDibqJhe1KvrH8UdqVfWP4owCelDGuzdyXhxN1EwvalX1j+KO1KvrH8UYBPShjXZu5Lw4mt6WJ3YALC9SgpKkqcrVkUgEajQkfGQulsJu0RqZqlt/hAQ1V3GRsTSVyQxsbKzH4TOv0hUOhqMbFW1PepDA/AgH4Ss2i6Tq1FpYc1mC1atM1LtlBpU3VmW472ORP3yE7HKKvvRvs3OShXqKChLtbzZEle3n7EmbjEbQrmNLDo2IrKbMEIFKkf8A7qh8lPcLt/jPA6Cet5WMqCoOIoJdMMv6h51X9+n+Imbw+MemoRGKoosqr5KqPYBoJ07Uq+sfxR/Tpv2miWOVmhkpU5LXkv8APJsy62bhEAAAAAAAAAsAB3Cephe1KvrH8UdqVfWP4pPAJ6UVsbLP3JeHE3UTC9qVfWP4o7Uq+sfxRgE9KGNdm7kvDibqJhe1KvrH8UdqVfWP4owCelDGuzdyXhxN1EwvalX1j+KO1KvrH8UYBPShjXZu5Lw4m6iYXtSr6x/FNBs3jmdWDEkqeJ1Os01rNKlHpNnQ5O5co26r6KEWndfluK3af74fplPLjaf74fpmZxvTNOkcrFi2gAVSxJIYgC3EkI5tx09ov0rK0qKv/Mp4vl6Ep8o1FFX+z9KJWIxKoAXYAFlQE8MzMFUfEkD4yNS6boMhqCtTyBQ5YtlAUotS+vdkdD+4SH0picPiaNSg1ZFDAhiWCsmU3zC5FiMoYH3HvlFjNlsIMobFIgO+ZFuoB3m8BK3J0AYqO61McbGbJTkn6t1xRoWalKN1VyUr+xX5DZiut7ZlvcrxHnDiPfPcyWA6OwmHq74V6bvnqgCylg9QqWy2N7i/H0Me6aCr01QUAtWpLcXF3AuLA/8AkfMemTjO/Oaa1n6LSp3tfC4mxPFGuGBK8AWU+9SQf4nuTKrV2RiIiDAiIgCIiAJS1ij1GqPmyitQoUsvOlQMT7t5of8Alyzx2J3dN34kDyRzMdFHxJA+MiiiaVOhTCBznQOSL2JuWqew5tb+2aJ+tNR0ZfsvvuOtZf7NnnV7ZvoL4K6U3f2NeotakyxiIm85IiIgCIiAIiIAiIgCaHZP833j+BM9NDsn+b7x/AlK3dXtPUc1vfX8r80Rtp/vh+mZjEdC06hcvmIc3ZcxCt5KqQQOItTX/f0mafaf74fplPJ2VJ0VfrK3L05Q5RqOLu9n6UVVTZfDsMrIxXWwNRvJuuUlddCePvAPcJJqdEUm4rwVUADFQFUOoGndao4/dJkSx0Y6DjOvVeeT3lWmzVACwVgLAEZ2AcAEKGF9QATa89U9nqIBGVzcWN6jE2ybu2p4ZdPgDxllEdCOgy7RVf7nvOOEwwprlBJ1ZiTxZmYsx+ZOk7REkaW23exERBgREQBERAK7F1g9enQBF0+3qD2LYID+5g37ZIxiMTSyuFAqAsCbbxcj+SPSb2Nv8TIHQ+AQ1auKF7u1RV1uCgIGbXXVkJ9xk3GhM+HzZs29Jp24F9zV872Zc/xtKtBylFzl2vJ8OzjtO9ypGjRqU7NRbahC6V6y9N3ueRXrI/Vv0RWglxES0cEREQBERAEREAREQBNDsn+b7x/Amemh2T/N94/gSlbur2nqOa3vr+V+aI20/wB8P0ynlxtP98P0ynmyydStvmU+cH6hU/j9KEREsnDEREAREQBERAEREASJ0pXK0my+e1qdP9bnKD8L3+ElyDV8vEIv4aSmo363uif9u8PxE1Vm+jcs7yfnwWU6HJ0Iut6SavjBObvzO7Mn80ro7T9oYE0lVaRGUADK17XH4lIvlJ4nQg+w3J81S4ejmVXzVCNENqA3VQ5rm+vBb6eefTKLofpZqWatiM4WqKS3INhWO8qODm4BVdU09Uw/DLldoKZOUB82amtiALZ+/U93f3iYi43JLISr063pJSl6zd970t58vxfEs4lfhOm0qMqoKhzBmBKZVygKc2vcc6/P2GWE2pp5ihOEoO6SuEREyQEREAREQBERAE0Oyf5vvH8CZ6aHZP8AN94/gSlbur2nqOa3vr+V+aI20/3w/TKeXG0/3w/TKebLJ1K2+ZT5wfqFT+P0oRESycMREQBERAEREAREQATIPRIurVTxrMan7OCDwBT8TP3pdiUFMedWYUh7AdXPwQOZMVQAANANB7BNPtVPh5vgvM6XU2PXUf8ArH7Sk1tgHpg6EAj2i/s/8mRqqUhUVSiZ6mYjyAS2TKdT7PJPwElSLWf7akuS5KViH9XbILfHN/2zayjTvv2PyOyYZAcwRQ2uoUA66n52HynSImSDbecREQYEREAREQBERAE0Oyf5vvH8CZ6aHZP833j+BKVu6vaeo5re+v5X5ojbT/fD9Mp5cbT/AHw/TKebLJ1K2+ZT5wfqFT+P0oRESycMREQBERAEREARE8VqoVWZtFUFj7ABcw3dlZKMXJqMVe2RF8vEE/horlH/ADKlifkoXxmTpD6KpEUwzCz1Car+xnN7fAWX9smTVRXq9J53l/PgrkXuUZL03oou+MEoLRk9prVKXSltE4OH3qEEbrJVzjS5fNTyH08BU+c7yJUVd/TJY5xSrBVtoUL0szX9hVB+6bGUoZ9j8vz4EuIiZICIiAIiIAiIgCIiAJodk/zfeP4Ez00Oyf5vvH8CUrd1e09RzW99fyvzRF2sutQNlYi1vJUt/Ez/AF4clX6bT6W9MHiAZ46svKvylCnap049FHq7XyBZbXWlWqOV7uzNXZFdoPm/XhyVfptHXhyVfptPpHVl5V+UdWXlX5SeHVNRVxWsWmW9cD5v14clX6bR14clX6bT6R1ZeVflHVl5V+UYdU1DFaxaZb1wPm/XhyVfptHXhyVfptPpHVl5V+UdWXlX5Rh1TUMVrFplvXA+b9eHJV+m0deHJV+m0+i1kpopZggVQWYnQKALkn4SJ2lhuZfCf6jDqmoYrWLTLeuBhevDkq/TaeK9dXUq1OqVOhG7YXHwm97Sw3MvhP8AUdpYbmXwn+odtqNXNInDmzZISUoykmsqaavT3GF68OSr9No68OSr9Npuu0sNzL4T/UdpYbmXwn+ow6pqIYrWLTLeuBhevDkq/TaeDXXMH3dXOFZQd21wrEEj5qvym97Sw3MvhP8AUdpYbmXwn+ow6pqMrmvY12y3rgYXrw5Kv02jrw5Kv02m67Sw3MvhP9R2lhuZfCf6jDqmoxitYtMt64GF68OSr9No68OSr9Npuu0sNzL4T/UdpYbmXwn+ow6pqGK1i0y3rgYXrw5Kv02jrw5Kv02m67Sw3MvhP9R2lhuZfCf6jDqmoYrWLTLeuBhevDkq/TaOvDkq/TabrtLDcy+E/wBR2lhuZfCf6jDqmoYrWLTLeuBhevDkq/TaOvDkq/TafQ8MaVQZkyMAbGw4H0H0HUTr1ZeVflGHVNQxWsWmW9cD5v14clX6bTV7JIcrsQQGItcWPCXvVl5V+U9qgHAWmuraZ1V0ZF6w8i2ew1PS0m77rsrXBHqIiVjtCIiAIiIAiIgFNtc5GEq25WH+xnDpXag0K+6NNSgGGLOauUjf1jSGlu4JVbjwpNwknaqiz4Wqqi7FTYDidJVVNuaNzfCYsm440aZ1U3H4+46iAW7bTUBrnuoNQOQCcjIaYKkedf7ZOA75X7R7UGiWpqrWbDtVFQNlNMlKxXir5G+y0LrlJvxKkGmTprBLwwGMHuUDhltb7TS2RLejKJYVNtqDHM2DxRNitzQpk5TxGr8NTAJfR+1ZeuKBRLGruFbfBnZuqU8VmK5QB5NS2h4j0Su2c2md6tSpiHy0XFPLc5kSpVqVTSpCw8lhQWkWv31Ae8Tom2eHBBGCxII4EUKYI0tp5XonHG7UYWqoWpgcWVDMwG6RfKYEMfJccbm8yDUYPpmnVbdqTvAGYqQbqoqPTuSNBdqb6Xv5J00Miv0+RUKbltHyXs9vOtfzbf7ykwm12GpEsmDxoLCzeQpuM7v3vzVKh/cZJ/8AkGn/AMNjfpJ/7zAJXS21JoV90aSlAMMWc1cuXf1t0uljy1W4jSk3DQyUdqsKAzGsLJfP5LeRbLfNpp568fTKh9uqJ44TFnzeNGmfNNx+PuOokGp09gmz36PxN6hzORRRS5zO1yQ9+NWof3n0wDUNtHhwSGqZTvGpAMrKWdSoOW48oXdBcaXYDvEidK7VLSp0q1Nd5Tq52zarlpqLlyLFyvDUKbA34ayjG0ODFiMDjAQb3CKDwUEX3nA5FuOBKgnXWSU2yw4VE6niytMKKYNJGyZQALXe9xYawD3hNsGVkpsquLqHdq65/LxzYTQKiggGxHDQWOup8NtFU7QZWJWhSqOjWN1FFaVMZnABOZq+IQA8tI2/FH+scN/wOJ/6el6b83p1n7X20w7rUVsHiitVSlUGjT+0UgqQ3l6ixIgF3/qnDWBFUEFGqLZWOdVp705dNTk1sNZ+ttNhwbGqM3kXXK2cZwpUEAXB+0p6cRnX0iZg9PYK4PZ+J8ksRakgF2Z2a4D2NzUqcedvTPVPaLCLYrgsYLFGFkHnJlysftNT5C3J1OUXvaAaLohzv8YO4Vlt9GlLeUWzdY1HxFbI6LVqBlDgBrCnTTWxI4oe+XsAREQBERAEREAREQBERAPwi859VTlX5REAdVTlX5R1VOVflEQB1VOVflHVU5V+URAHVU5V+UdVTlX5REAdVTlX5R1VOVflEQB1VOVflHVU5V+URAHVU5V+UdVTlX5REAdVTlX5R1VOVflEQD2qAcBaeoiAIiIB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hMSEREQEhEQFRASEhAQEBYTERkQEQ4QFRQWFRcVEh4XJyYeGBklGhISHy8iIycpLCwwFR4xNTArNiYvLykBCQoKDgwOGg8PGjUkHyQvLCwyNCw1NTQsLCw1NTUtKS00LCkyLC0sLy0pMSkvLSksLi0pLyosLDU1KSwsLCw0LP/AABEIAOMA3gMBIgACEQEDEQH/xAAbAAEAAwEBAQEAAAAAAAAAAAAABAUGAwIHAf/EAEEQAAIBAgMEBQkIAQIGAwAAAAECAAMRBBIhBhMxUgUUFUGSIjJRU2FxgZGTIzNCQ3KCsdFiFqFUc5SiwdIXY2T/xAAaAQEAAgMBAAAAAAAAAAAAAAAAAgQBAwUG/8QAOxEAAgEBAgkICQMFAAAAAAAAAAECAwQRFBYhMVFhgZHRBQYSM0FSobETIjI0cXKywfA1QoIVI5Ki4f/aAAwDAQACEQMRAD8A+4xEQBEStxW0eHp1mw71QKy0krsmVmIpPU3StoD+MgekXvwgFlE5YbFJUUPTdHQ3AZGDqSCQbEaaEEfCdYAiIgCIiAIiIAlJtAmMzU2wpWwVxUVioV2NSjlNyLgqorHTQ6jiQRdxAM0O0WXjSX0ZqalrZgLtZyt8rMdCR5A9JE80n6RYViyojAPuQpRlJzUyoNye4VRc24iaeIBnalbpDd0iqUi96u9DBRplGTg5A8rNwvcBbldRI+JqdJ3FRFp8WApHJYJ9kwLnNq2lRdDYX79DNB0ZiBUo0qgc1FdFYOVyGoCLhraWv6JKgFF0TVxxrAV1pijuySQAG3t+GjHT0ekWvY6S9iIAiIgCIiAIiIAiIgCVHTm09LC2D3LHLoGpoBmJC3aqyqL5KhFz+W3o1t5Dboqma2/IJqAUwNdFKCsoIt32xFQa+mAQm2uwqg56uVlzB0ILOhRQzghb3tcC4JW5ABJImb6b6H6PqYk1quIdK9fc1Nc4sjCkqU3HmouanSaxAN9SZof9FYPUbk2bNcb2oQSyZCfO45dAe7utJuK6CoVCxemGz+fdms33XHX/APPS8PtNwKforaHB4ehh8PSqh1RVoplFrKqnLvL2CkhDa5GbiLgyxqbVYVWVTWW7ZCLBmFnGZbkCwutzr3Kx7jbyuyWFFvsjbQ2NWoVLA3zEFrFu7MdbaXtpPVPZfDqpCoQSb5i7VHzXLBiXJzEEnjfjbhpALDCYkVEDrexvodCCCQQfaCCJ2nHCYVaSJTQWVFCrc3NgLak8T7Z2gCIiAIiIAiIgCIn4YBB6BqK2Fw7LT3atQostPjugUBCa24Xt8JPkXooVdxR39jX3VPfWtY1coz2tp51+ElQBERAEREAREQBERAEREAREQBERAEREAREQBERAEREAREQBOWJIyPc2GVrnlFtTOsjdJ1QtGqzLmVadRmW9syhSSPiIB46HpKuHoKjZ0WjSVWtbOoQANbuuLH4yZI/R9t1SyrlXdplW98i5RYfAaSRAEREAREQBERAEREAREQBERAEREAREQBERAEREAREQBERAEjdJGoKNU0Retu6m6BtY1Mpy8dPOtxkmQenaYbC4hWqbtWoVg1T1KmmwL6W4cePdAJlK+UZvOsL++2s9T8An7AET8zC9ri/G3fb0z9gCIiAIiIAiJC6Q6YpUcodvLfREUGpVqfoVbsffaw75htLOShCU3dFXsmxETJEREQBERAEREAREQBERAEREAREQBK7aKtTTCYlqqs9IUKxqKpIZ6eQ5lBHAkXEsZD6XeoKFU0VDVsh3YNiC3de9v5gHXD46m9wjoxHEBgWX3jiPjO844jBpU89Ea3DMoa3uvwkc4Bk1o1GH+FRjUpt7Lm7L8DYcpgGTqb6jjK2Nqqxpo9UAZQpYOaNChTpuTqgRatQjQBqnpJtf9HbSCrVFNVzB87qwKgJTWnQcZhmJYnrC8AOB9FzZ4PGB7ggq6mzoeKHu94PcRx+YEiAIiccXjadJDUqOqIOLMwVR84zGUnJ3I7SL0h0nSoLmquqgmy31Z25UA1ZvYATK7tDEYjTDpuqR/OroQzD00aRsT73yj2GSsB0FTpNvDmqVyLNVqnPVI9Cngi/4qAPZIdJv2Sz6KNPrXl0LPteZeL1EXfYnEeYDhaJ/E4DYpx/ghutL3tc/4iTejuhqVC5RSXb7yo5NSrVP+bNqfdwHcBJ0TKj2shOu2ujHItC+7zvbsuEREkaBERAEREAREQBERAEREAREQBERAEgdOU81B13opXyDOTbLd19BHHh8ZPld081MUftQxQ1MOtlNjmavTVPRpmK39l4BYxE/CYBEx2HNxVpj7VO69t6neh/kHuNu4kHqmOQ097mAp2zFmOUKBxzX822oN+FjK19oDUJTCU98QSDUJyYWmfa+ucj0IG9pE5YfZRWY1MS5ruW3mQjJhqb8LpT1F/axY98h0r/Z/wCFpUFDLWd2r927s23arzniumamKVqeCRsrAr1pyaVGnfTNR/FVYd1hl/ynLZbZV6QFbGVGxGKuSpdjUXDj0Us3Bj3ke736YCfsx6O99KWXyJu1uNN0qS6Kf+T2+aVy1ZxERNhSEREAREQBEzm0fSDq6qrMotc2Nryo7Uq+sfxS5TskqkVJM85becNGyV5UJwbauzXdqv0m6iYXtSr6x/FHalX1j+KbMAnpRUxrs3cl4cTdRML2pV9Y/ijtSr6x/FGAT0oY12buS8OJuomF7Uq+sfxR2pV9Y/ijAJ6UMa7N3JeHE3UTC9qVfWP4o7Uq+sfxRgE9KGNdm7kvDibqJhe1KvrH8UdqVfWP4owCelDGuzdyXhxN1EwvalX1j+KO1KvrH8UYBPShjXZu5Lw4mt6WJ3YALC9SgpKkqcrVkUgEajQkfGQulsJu0RqZqlt/hAQ1V3GRsTSVyQxsbKzH4TOv0hUOhqMbFW1PepDA/AgH4Ss2i6Tq1FpYc1mC1atM1LtlBpU3VmW472ORP3yE7HKKvvRvs3OShXqKChLtbzZEle3n7EmbjEbQrmNLDo2IrKbMEIFKkf8A7qh8lPcLt/jPA6Cet5WMqCoOIoJdMMv6h51X9+n+Imbw+MemoRGKoosqr5KqPYBoJ07Uq+sfxR/Tpv2miWOVmhkpU5LXkv8APJsy62bhEAAAAAAAAAsAB3Cephe1KvrH8UdqVfWP4pPAJ6UVsbLP3JeHE3UTC9qVfWP4o7Uq+sfxRgE9KGNdm7kvDibqJhe1KvrH8UdqVfWP4owCelDGuzdyXhxN1EwvalX1j+KO1KvrH8UYBPShjXZu5Lw4m6iYXtSr6x/FNBs3jmdWDEkqeJ1Os01rNKlHpNnQ5O5co26r6KEWndfluK3af74fplPLjaf74fpmZxvTNOkcrFi2gAVSxJIYgC3EkI5tx09ov0rK0qKv/Mp4vl6Ep8o1FFX+z9KJWIxKoAXYAFlQE8MzMFUfEkD4yNS6boMhqCtTyBQ5YtlAUotS+vdkdD+4SH0picPiaNSg1ZFDAhiWCsmU3zC5FiMoYH3HvlFjNlsIMobFIgO+ZFuoB3m8BK3J0AYqO61McbGbJTkn6t1xRoWalKN1VyUr+xX5DZiut7ZlvcrxHnDiPfPcyWA6OwmHq74V6bvnqgCylg9QqWy2N7i/H0Me6aCr01QUAtWpLcXF3AuLA/8AkfMemTjO/Oaa1n6LSp3tfC4mxPFGuGBK8AWU+9SQf4nuTKrV2RiIiDAiIgCIiAJS1ij1GqPmyitQoUsvOlQMT7t5of8Alyzx2J3dN34kDyRzMdFHxJA+MiiiaVOhTCBznQOSL2JuWqew5tb+2aJ+tNR0ZfsvvuOtZf7NnnV7ZvoL4K6U3f2NeotakyxiIm85IiIgCIiAIiIAiIgCaHZP833j+BM9NDsn+b7x/AlK3dXtPUc1vfX8r80Rtp/vh+mZjEdC06hcvmIc3ZcxCt5KqQQOItTX/f0mafaf74fplPJ2VJ0VfrK3L05Q5RqOLu9n6UVVTZfDsMrIxXWwNRvJuuUlddCePvAPcJJqdEUm4rwVUADFQFUOoGndao4/dJkSx0Y6DjOvVeeT3lWmzVACwVgLAEZ2AcAEKGF9QATa89U9nqIBGVzcWN6jE2ybu2p4ZdPgDxllEdCOgy7RVf7nvOOEwwprlBJ1ZiTxZmYsx+ZOk7REkaW23exERBgREQBERAK7F1g9enQBF0+3qD2LYID+5g37ZIxiMTSyuFAqAsCbbxcj+SPSb2Nv8TIHQ+AQ1auKF7u1RV1uCgIGbXXVkJ9xk3GhM+HzZs29Jp24F9zV872Zc/xtKtBylFzl2vJ8OzjtO9ypGjRqU7NRbahC6V6y9N3ueRXrI/Vv0RWglxES0cEREQBERAEREAREQBNDsn+b7x/Amemh2T/N94/gSlbur2nqOa3vr+V+aI20/wB8P0ynlxtP98P0ynmyydStvmU+cH6hU/j9KEREsnDEREAREQBERAEREASJ0pXK0my+e1qdP9bnKD8L3+ElyDV8vEIv4aSmo363uif9u8PxE1Vm+jcs7yfnwWU6HJ0Iut6SavjBObvzO7Mn80ro7T9oYE0lVaRGUADK17XH4lIvlJ4nQg+w3J81S4ejmVXzVCNENqA3VQ5rm+vBb6eefTKLofpZqWatiM4WqKS3INhWO8qODm4BVdU09Uw/DLldoKZOUB82amtiALZ+/U93f3iYi43JLISr063pJSl6zd970t58vxfEs4lfhOm0qMqoKhzBmBKZVygKc2vcc6/P2GWE2pp5ihOEoO6SuEREyQEREAREQBERAE0Oyf5vvH8CZ6aHZP8AN94/gSlbur2nqOa3vr+V+aI20/3w/TKeXG0/3w/TKebLJ1K2+ZT5wfqFT+P0oRESycMREQBERAEREAREQATIPRIurVTxrMan7OCDwBT8TP3pdiUFMedWYUh7AdXPwQOZMVQAANANB7BNPtVPh5vgvM6XU2PXUf8ArH7Sk1tgHpg6EAj2i/s/8mRqqUhUVSiZ6mYjyAS2TKdT7PJPwElSLWf7akuS5KViH9XbILfHN/2zayjTvv2PyOyYZAcwRQ2uoUA66n52HynSImSDbecREQYEREAREQBERAE0Oyf5vvH8CZ6aHZP833j+BKVu6vaeo5re+v5X5ojbT/fD9Mp5cbT/AHw/TKebLJ1K2+ZT5wfqFT+P0oRESycMREQBERAEREARE8VqoVWZtFUFj7ABcw3dlZKMXJqMVe2RF8vEE/horlH/ADKlifkoXxmTpD6KpEUwzCz1Car+xnN7fAWX9smTVRXq9J53l/PgrkXuUZL03oou+MEoLRk9prVKXSltE4OH3qEEbrJVzjS5fNTyH08BU+c7yJUVd/TJY5xSrBVtoUL0szX9hVB+6bGUoZ9j8vz4EuIiZICIiAIiIAiIgCIiAJodk/zfeP4Ez00Oyf5vvH8CUrd1e09RzW99fyvzRF2sutQNlYi1vJUt/Ez/AF4clX6bT6W9MHiAZ46svKvylCnap049FHq7XyBZbXWlWqOV7uzNXZFdoPm/XhyVfptHXhyVfptPpHVl5V+UdWXlX5SeHVNRVxWsWmW9cD5v14clX6bR14clX6bT6R1ZeVflHVl5V+UYdU1DFaxaZb1wPm/XhyVfptHXhyVfptPpHVl5V+UdWXlX5Rh1TUMVrFplvXA+b9eHJV+m0deHJV+m0+i1kpopZggVQWYnQKALkn4SJ2lhuZfCf6jDqmoYrWLTLeuBhevDkq/TaeK9dXUq1OqVOhG7YXHwm97Sw3MvhP8AUdpYbmXwn+odtqNXNInDmzZISUoykmsqaavT3GF68OSr9No68OSr9Npuu0sNzL4T/UdpYbmXwn+ow6pqIYrWLTLeuBhevDkq/TaeDXXMH3dXOFZQd21wrEEj5qvym97Sw3MvhP8AUdpYbmXwn+ow6pqMrmvY12y3rgYXrw5Kv02jrw5Kv02m67Sw3MvhP9R2lhuZfCf6jDqmoxitYtMt64GF68OSr9No68OSr9Npuu0sNzL4T/UdpYbmXwn+ow6pqGK1i0y3rgYXrw5Kv02jrw5Kv02m67Sw3MvhP9R2lhuZfCf6jDqmoYrWLTLeuBhevDkq/TaOvDkq/TabrtLDcy+E/wBR2lhuZfCf6jDqmoYrWLTLeuBhevDkq/TaOvDkq/TafQ8MaVQZkyMAbGw4H0H0HUTr1ZeVflGHVNQxWsWmW9cD5v14clX6bTV7JIcrsQQGItcWPCXvVl5V+U9qgHAWmuraZ1V0ZF6w8i2ew1PS0m77rsrXBHqIiVjtCIiAIiIAiIgFNtc5GEq25WH+xnDpXag0K+6NNSgGGLOauUjf1jSGlu4JVbjwpNwknaqiz4Wqqi7FTYDidJVVNuaNzfCYsm440aZ1U3H4+46iAW7bTUBrnuoNQOQCcjIaYKkedf7ZOA75X7R7UGiWpqrWbDtVFQNlNMlKxXir5G+y0LrlJvxKkGmTprBLwwGMHuUDhltb7TS2RLejKJYVNtqDHM2DxRNitzQpk5TxGr8NTAJfR+1ZeuKBRLGruFbfBnZuqU8VmK5QB5NS2h4j0Su2c2md6tSpiHy0XFPLc5kSpVqVTSpCw8lhQWkWv31Ae8Tom2eHBBGCxII4EUKYI0tp5XonHG7UYWqoWpgcWVDMwG6RfKYEMfJccbm8yDUYPpmnVbdqTvAGYqQbqoqPTuSNBdqb6Xv5J00Miv0+RUKbltHyXs9vOtfzbf7ykwm12GpEsmDxoLCzeQpuM7v3vzVKh/cZJ/8AkGn/AMNjfpJ/7zAJXS21JoV90aSlAMMWc1cuXf1t0uljy1W4jSk3DQyUdqsKAzGsLJfP5LeRbLfNpp568fTKh9uqJ44TFnzeNGmfNNx+PuOokGp09gmz36PxN6hzORRRS5zO1yQ9+NWof3n0wDUNtHhwSGqZTvGpAMrKWdSoOW48oXdBcaXYDvEidK7VLSp0q1Nd5Tq52zarlpqLlyLFyvDUKbA34ayjG0ODFiMDjAQb3CKDwUEX3nA5FuOBKgnXWSU2yw4VE6niytMKKYNJGyZQALXe9xYawD3hNsGVkpsquLqHdq65/LxzYTQKiggGxHDQWOup8NtFU7QZWJWhSqOjWN1FFaVMZnABOZq+IQA8tI2/FH+scN/wOJ/6el6b83p1n7X20w7rUVsHiitVSlUGjT+0UgqQ3l6ixIgF3/qnDWBFUEFGqLZWOdVp705dNTk1sNZ+ttNhwbGqM3kXXK2cZwpUEAXB+0p6cRnX0iZg9PYK4PZ+J8ksRakgF2Z2a4D2NzUqcedvTPVPaLCLYrgsYLFGFkHnJlysftNT5C3J1OUXvaAaLohzv8YO4Vlt9GlLeUWzdY1HxFbI6LVqBlDgBrCnTTWxI4oe+XsAREQBERAEREAREQBERAPwi859VTlX5REAdVTlX5R1VOVflEQB1VOVflHVU5V+URAHVU5V+UdVTlX5REAdVTlX5R1VOVflEQB1VOVflHVU5V+URAHVU5V+UdVTlX5REAdVTlX5R1VOVflEQD2qAcBaeoiAIiIB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hMSEREQEhEQFRASEhAQEBYTERkQEQ4QFRQWFRcVEh4XJyYeGBklGhISHy8iIycpLCwwFR4xNTArNiYvLykBCQoKDgwOGg8PGjUkHyQvLCwyNCw1NTQsLCw1NTUtKS00LCkyLC0sLy0pMSkvLSksLi0pLyosLDU1KSwsLCw0LP/AABEIAOMA3gMBIgACEQEDEQH/xAAbAAEAAwEBAQEAAAAAAAAAAAAABAUGAwIHAf/EAEEQAAIBAgMEBQkIAQIGAwAAAAECAAMRBBIhBhMxUgUUFUGSIjJRU2FxgZGTIzNCQ3KCsdFiFqFUc5SiwdIXY2T/xAAaAQEAAgMBAAAAAAAAAAAAAAAAAgQBAwUG/8QAOxEAAgEBAgkICQMFAAAAAAAAAAECAwQRFBYhMVFhgZHRBQYSM0FSobETIjI0cXKywfA1QoIVI5Ki4f/aAAwDAQACEQMRAD8A+4xEQBEStxW0eHp1mw71QKy0krsmVmIpPU3StoD+MgekXvwgFlE5YbFJUUPTdHQ3AZGDqSCQbEaaEEfCdYAiIgCIiAIiIAlJtAmMzU2wpWwVxUVioV2NSjlNyLgqorHTQ6jiQRdxAM0O0WXjSX0ZqalrZgLtZyt8rMdCR5A9JE80n6RYViyojAPuQpRlJzUyoNye4VRc24iaeIBnalbpDd0iqUi96u9DBRplGTg5A8rNwvcBbldRI+JqdJ3FRFp8WApHJYJ9kwLnNq2lRdDYX79DNB0ZiBUo0qgc1FdFYOVyGoCLhraWv6JKgFF0TVxxrAV1pijuySQAG3t+GjHT0ekWvY6S9iIAiIgCIiAIiIAiIgCVHTm09LC2D3LHLoGpoBmJC3aqyqL5KhFz+W3o1t5Dboqma2/IJqAUwNdFKCsoIt32xFQa+mAQm2uwqg56uVlzB0ILOhRQzghb3tcC4JW5ABJImb6b6H6PqYk1quIdK9fc1Nc4sjCkqU3HmouanSaxAN9SZof9FYPUbk2bNcb2oQSyZCfO45dAe7utJuK6CoVCxemGz+fdms33XHX/APPS8PtNwKforaHB4ehh8PSqh1RVoplFrKqnLvL2CkhDa5GbiLgyxqbVYVWVTWW7ZCLBmFnGZbkCwutzr3Kx7jbyuyWFFvsjbQ2NWoVLA3zEFrFu7MdbaXtpPVPZfDqpCoQSb5i7VHzXLBiXJzEEnjfjbhpALDCYkVEDrexvodCCCQQfaCCJ2nHCYVaSJTQWVFCrc3NgLak8T7Z2gCIiAIiIAiIgCIn4YBB6BqK2Fw7LT3atQostPjugUBCa24Xt8JPkXooVdxR39jX3VPfWtY1coz2tp51+ElQBERAEREAREQBERAEREAREQBERAEREAREQBERAEREAREQBOWJIyPc2GVrnlFtTOsjdJ1QtGqzLmVadRmW9syhSSPiIB46HpKuHoKjZ0WjSVWtbOoQANbuuLH4yZI/R9t1SyrlXdplW98i5RYfAaSRAEREAREQBERAEREAREQBERAEREAREQBERAEREAREQBERAEjdJGoKNU0Retu6m6BtY1Mpy8dPOtxkmQenaYbC4hWqbtWoVg1T1KmmwL6W4cePdAJlK+UZvOsL++2s9T8An7AET8zC9ri/G3fb0z9gCIiAIiIAiJC6Q6YpUcodvLfREUGpVqfoVbsffaw75htLOShCU3dFXsmxETJEREQBERAEREAREQBERAEREAREQBK7aKtTTCYlqqs9IUKxqKpIZ6eQ5lBHAkXEsZD6XeoKFU0VDVsh3YNiC3de9v5gHXD46m9wjoxHEBgWX3jiPjO844jBpU89Ea3DMoa3uvwkc4Bk1o1GH+FRjUpt7Lm7L8DYcpgGTqb6jjK2Nqqxpo9UAZQpYOaNChTpuTqgRatQjQBqnpJtf9HbSCrVFNVzB87qwKgJTWnQcZhmJYnrC8AOB9FzZ4PGB7ggq6mzoeKHu94PcRx+YEiAIiccXjadJDUqOqIOLMwVR84zGUnJ3I7SL0h0nSoLmquqgmy31Z25UA1ZvYATK7tDEYjTDpuqR/OroQzD00aRsT73yj2GSsB0FTpNvDmqVyLNVqnPVI9Cngi/4qAPZIdJv2Sz6KNPrXl0LPteZeL1EXfYnEeYDhaJ/E4DYpx/ghutL3tc/4iTejuhqVC5RSXb7yo5NSrVP+bNqfdwHcBJ0TKj2shOu2ujHItC+7zvbsuEREkaBERAEREAREQBERAEREAREQBERAEgdOU81B13opXyDOTbLd19BHHh8ZPld081MUftQxQ1MOtlNjmavTVPRpmK39l4BYxE/CYBEx2HNxVpj7VO69t6neh/kHuNu4kHqmOQ097mAp2zFmOUKBxzX822oN+FjK19oDUJTCU98QSDUJyYWmfa+ucj0IG9pE5YfZRWY1MS5ruW3mQjJhqb8LpT1F/axY98h0r/Z/wCFpUFDLWd2r927s23arzniumamKVqeCRsrAr1pyaVGnfTNR/FVYd1hl/ynLZbZV6QFbGVGxGKuSpdjUXDj0Us3Bj3ke736YCfsx6O99KWXyJu1uNN0qS6Kf+T2+aVy1ZxERNhSEREAREQBEzm0fSDq6qrMotc2Nryo7Uq+sfxS5TskqkVJM85becNGyV5UJwbauzXdqv0m6iYXtSr6x/FHalX1j+KbMAnpRUxrs3cl4cTdRML2pV9Y/ijtSr6x/FGAT0oY12buS8OJuomF7Uq+sfxR2pV9Y/ijAJ6UMa7N3JeHE3UTC9qVfWP4o7Uq+sfxRgE9KGNdm7kvDibqJhe1KvrH8UdqVfWP4owCelDGuzdyXhxN1EwvalX1j+KO1KvrH8UYBPShjXZu5Lw4mt6WJ3YALC9SgpKkqcrVkUgEajQkfGQulsJu0RqZqlt/hAQ1V3GRsTSVyQxsbKzH4TOv0hUOhqMbFW1PepDA/AgH4Ss2i6Tq1FpYc1mC1atM1LtlBpU3VmW472ORP3yE7HKKvvRvs3OShXqKChLtbzZEle3n7EmbjEbQrmNLDo2IrKbMEIFKkf8A7qh8lPcLt/jPA6Cet5WMqCoOIoJdMMv6h51X9+n+Imbw+MemoRGKoosqr5KqPYBoJ07Uq+sfxR/Tpv2miWOVmhkpU5LXkv8APJsy62bhEAAAAAAAAAsAB3Cephe1KvrH8UdqVfWP4pPAJ6UVsbLP3JeHE3UTC9qVfWP4o7Uq+sfxRgE9KGNdm7kvDibqJhe1KvrH8UdqVfWP4owCelDGuzdyXhxN1EwvalX1j+KO1KvrH8UYBPShjXZu5Lw4m6iYXtSr6x/FNBs3jmdWDEkqeJ1Os01rNKlHpNnQ5O5co26r6KEWndfluK3af74fplPLjaf74fpmZxvTNOkcrFi2gAVSxJIYgC3EkI5tx09ov0rK0qKv/Mp4vl6Ep8o1FFX+z9KJWIxKoAXYAFlQE8MzMFUfEkD4yNS6boMhqCtTyBQ5YtlAUotS+vdkdD+4SH0picPiaNSg1ZFDAhiWCsmU3zC5FiMoYH3HvlFjNlsIMobFIgO+ZFuoB3m8BK3J0AYqO61McbGbJTkn6t1xRoWalKN1VyUr+xX5DZiut7ZlvcrxHnDiPfPcyWA6OwmHq74V6bvnqgCylg9QqWy2N7i/H0Me6aCr01QUAtWpLcXF3AuLA/8AkfMemTjO/Oaa1n6LSp3tfC4mxPFGuGBK8AWU+9SQf4nuTKrV2RiIiDAiIgCIiAJS1ij1GqPmyitQoUsvOlQMT7t5of8Alyzx2J3dN34kDyRzMdFHxJA+MiiiaVOhTCBznQOSL2JuWqew5tb+2aJ+tNR0ZfsvvuOtZf7NnnV7ZvoL4K6U3f2NeotakyxiIm85IiIgCIiAIiIAiIgCaHZP833j+BM9NDsn+b7x/AlK3dXtPUc1vfX8r80Rtp/vh+mZjEdC06hcvmIc3ZcxCt5KqQQOItTX/f0mafaf74fplPJ2VJ0VfrK3L05Q5RqOLu9n6UVVTZfDsMrIxXWwNRvJuuUlddCePvAPcJJqdEUm4rwVUADFQFUOoGndao4/dJkSx0Y6DjOvVeeT3lWmzVACwVgLAEZ2AcAEKGF9QATa89U9nqIBGVzcWN6jE2ybu2p4ZdPgDxllEdCOgy7RVf7nvOOEwwprlBJ1ZiTxZmYsx+ZOk7REkaW23exERBgREQBERAK7F1g9enQBF0+3qD2LYID+5g37ZIxiMTSyuFAqAsCbbxcj+SPSb2Nv8TIHQ+AQ1auKF7u1RV1uCgIGbXXVkJ9xk3GhM+HzZs29Jp24F9zV872Zc/xtKtBylFzl2vJ8OzjtO9ypGjRqU7NRbahC6V6y9N3ueRXrI/Vv0RWglxES0cEREQBERAEREAREQBNDsn+b7x/Amemh2T/N94/gSlbur2nqOa3vr+V+aI20/wB8P0ynlxtP98P0ynmyydStvmU+cH6hU/j9KEREsnDEREAREQBERAEREASJ0pXK0my+e1qdP9bnKD8L3+ElyDV8vEIv4aSmo363uif9u8PxE1Vm+jcs7yfnwWU6HJ0Iut6SavjBObvzO7Mn80ro7T9oYE0lVaRGUADK17XH4lIvlJ4nQg+w3J81S4ejmVXzVCNENqA3VQ5rm+vBb6eefTKLofpZqWatiM4WqKS3INhWO8qODm4BVdU09Uw/DLldoKZOUB82amtiALZ+/U93f3iYi43JLISr063pJSl6zd970t58vxfEs4lfhOm0qMqoKhzBmBKZVygKc2vcc6/P2GWE2pp5ihOEoO6SuEREyQEREAREQBERAE0Oyf5vvH8CZ6aHZP8AN94/gSlbur2nqOa3vr+V+aI20/3w/TKeXG0/3w/TKebLJ1K2+ZT5wfqFT+P0oRESycMREQBERAEREAREQATIPRIurVTxrMan7OCDwBT8TP3pdiUFMedWYUh7AdXPwQOZMVQAANANB7BNPtVPh5vgvM6XU2PXUf8ArH7Sk1tgHpg6EAj2i/s/8mRqqUhUVSiZ6mYjyAS2TKdT7PJPwElSLWf7akuS5KViH9XbILfHN/2zayjTvv2PyOyYZAcwRQ2uoUA66n52HynSImSDbecREQYEREAREQBERAE0Oyf5vvH8CZ6aHZP833j+BKVu6vaeo5re+v5X5ojbT/fD9Mp5cbT/AHw/TKebLJ1K2+ZT5wfqFT+P0oRESycMREQBERAEREARE8VqoVWZtFUFj7ABcw3dlZKMXJqMVe2RF8vEE/horlH/ADKlifkoXxmTpD6KpEUwzCz1Car+xnN7fAWX9smTVRXq9J53l/PgrkXuUZL03oou+MEoLRk9prVKXSltE4OH3qEEbrJVzjS5fNTyH08BU+c7yJUVd/TJY5xSrBVtoUL0szX9hVB+6bGUoZ9j8vz4EuIiZICIiAIiIAiIgCIiAJodk/zfeP4Ez00Oyf5vvH8CUrd1e09RzW99fyvzRF2sutQNlYi1vJUt/Ez/AF4clX6bT6W9MHiAZ46svKvylCnap049FHq7XyBZbXWlWqOV7uzNXZFdoPm/XhyVfptHXhyVfptPpHVl5V+UdWXlX5SeHVNRVxWsWmW9cD5v14clX6bR14clX6bT6R1ZeVflHVl5V+UYdU1DFaxaZb1wPm/XhyVfptHXhyVfptPpHVl5V+UdWXlX5Rh1TUMVrFplvXA+b9eHJV+m0deHJV+m0+i1kpopZggVQWYnQKALkn4SJ2lhuZfCf6jDqmoYrWLTLeuBhevDkq/TaeK9dXUq1OqVOhG7YXHwm97Sw3MvhP8AUdpYbmXwn+odtqNXNInDmzZISUoykmsqaavT3GF68OSr9No68OSr9Npuu0sNzL4T/UdpYbmXwn+ow6pqIYrWLTLeuBhevDkq/TaeDXXMH3dXOFZQd21wrEEj5qvym97Sw3MvhP8AUdpYbmXwn+ow6pqMrmvY12y3rgYXrw5Kv02jrw5Kv02m67Sw3MvhP9R2lhuZfCf6jDqmoxitYtMt64GF68OSr9No68OSr9Npuu0sNzL4T/UdpYbmXwn+ow6pqGK1i0y3rgYXrw5Kv02jrw5Kv02m67Sw3MvhP9R2lhuZfCf6jDqmoYrWLTLeuBhevDkq/TaOvDkq/TabrtLDcy+E/wBR2lhuZfCf6jDqmoYrWLTLeuBhevDkq/TaOvDkq/TafQ8MaVQZkyMAbGw4H0H0HUTr1ZeVflGHVNQxWsWmW9cD5v14clX6bTV7JIcrsQQGItcWPCXvVl5V+U9qgHAWmuraZ1V0ZF6w8i2ew1PS0m77rsrXBHqIiVjtCIiAIiIAiIgFNtc5GEq25WH+xnDpXag0K+6NNSgGGLOauUjf1jSGlu4JVbjwpNwknaqiz4Wqqi7FTYDidJVVNuaNzfCYsm440aZ1U3H4+46iAW7bTUBrnuoNQOQCcjIaYKkedf7ZOA75X7R7UGiWpqrWbDtVFQNlNMlKxXir5G+y0LrlJvxKkGmTprBLwwGMHuUDhltb7TS2RLejKJYVNtqDHM2DxRNitzQpk5TxGr8NTAJfR+1ZeuKBRLGruFbfBnZuqU8VmK5QB5NS2h4j0Su2c2md6tSpiHy0XFPLc5kSpVqVTSpCw8lhQWkWv31Ae8Tom2eHBBGCxII4EUKYI0tp5XonHG7UYWqoWpgcWVDMwG6RfKYEMfJccbm8yDUYPpmnVbdqTvAGYqQbqoqPTuSNBdqb6Xv5J00Miv0+RUKbltHyXs9vOtfzbf7ykwm12GpEsmDxoLCzeQpuM7v3vzVKh/cZJ/8AkGn/AMNjfpJ/7zAJXS21JoV90aSlAMMWc1cuXf1t0uljy1W4jSk3DQyUdqsKAzGsLJfP5LeRbLfNpp568fTKh9uqJ44TFnzeNGmfNNx+PuOokGp09gmz36PxN6hzORRRS5zO1yQ9+NWof3n0wDUNtHhwSGqZTvGpAMrKWdSoOW48oXdBcaXYDvEidK7VLSp0q1Nd5Tq52zarlpqLlyLFyvDUKbA34ayjG0ODFiMDjAQb3CKDwUEX3nA5FuOBKgnXWSU2yw4VE6niytMKKYNJGyZQALXe9xYawD3hNsGVkpsquLqHdq65/LxzYTQKiggGxHDQWOup8NtFU7QZWJWhSqOjWN1FFaVMZnABOZq+IQA8tI2/FH+scN/wOJ/6el6b83p1n7X20w7rUVsHiitVSlUGjT+0UgqQ3l6ixIgF3/qnDWBFUEFGqLZWOdVp705dNTk1sNZ+ttNhwbGqM3kXXK2cZwpUEAXB+0p6cRnX0iZg9PYK4PZ+J8ksRakgF2Z2a4D2NzUqcedvTPVPaLCLYrgsYLFGFkHnJlysftNT5C3J1OUXvaAaLohzv8YO4Vlt9GlLeUWzdY1HxFbI6LVqBlDgBrCnTTWxI4oe+XsAREQBERAEREAREQBERAPwi859VTlX5REAdVTlX5R1VOVflEQB1VOVflHVU5V+URAHVU5V+UdVTlX5REAdVTlX5R1VOVflEQB1VOVflHVU5V+URAHVU5V+UdVTlX5REAdVTlX5R1VOVflEQD2qAcBaeoiAIiIB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hMSEREQEhEQFRASEhAQEBYTERkQEQ4QFRQWFRcVEh4XJyYeGBklGhISHy8iIycpLCwwFR4xNTArNiYvLykBCQoKDgwOGg8PGjUkHyQvLCwyNCw1NTQsLCw1NTUtKS00LCkyLC0sLy0pMSkvLSksLi0pLyosLDU1KSwsLCw0LP/AABEIAOMA3gMBIgACEQEDEQH/xAAbAAEAAwEBAQEAAAAAAAAAAAAABAUGAwIHAf/EAEEQAAIBAgMEBQkIAQIGAwAAAAECAAMRBBIhBhMxUgUUFUGSIjJRU2FxgZGTIzNCQ3KCsdFiFqFUc5SiwdIXY2T/xAAaAQEAAgMBAAAAAAAAAAAAAAAAAgQBAwUG/8QAOxEAAgEBAgkICQMFAAAAAAAAAAECAwQRFBYhMVFhgZHRBQYSM0FSobETIjI0cXKywfA1QoIVI5Ki4f/aAAwDAQACEQMRAD8A+4xEQBEStxW0eHp1mw71QKy0krsmVmIpPU3StoD+MgekXvwgFlE5YbFJUUPTdHQ3AZGDqSCQbEaaEEfCdYAiIgCIiAIiIAlJtAmMzU2wpWwVxUVioV2NSjlNyLgqorHTQ6jiQRdxAM0O0WXjSX0ZqalrZgLtZyt8rMdCR5A9JE80n6RYViyojAPuQpRlJzUyoNye4VRc24iaeIBnalbpDd0iqUi96u9DBRplGTg5A8rNwvcBbldRI+JqdJ3FRFp8WApHJYJ9kwLnNq2lRdDYX79DNB0ZiBUo0qgc1FdFYOVyGoCLhraWv6JKgFF0TVxxrAV1pijuySQAG3t+GjHT0ekWvY6S9iIAiIgCIiAIiIAiIgCVHTm09LC2D3LHLoGpoBmJC3aqyqL5KhFz+W3o1t5Dboqma2/IJqAUwNdFKCsoIt32xFQa+mAQm2uwqg56uVlzB0ILOhRQzghb3tcC4JW5ABJImb6b6H6PqYk1quIdK9fc1Nc4sjCkqU3HmouanSaxAN9SZof9FYPUbk2bNcb2oQSyZCfO45dAe7utJuK6CoVCxemGz+fdms33XHX/APPS8PtNwKforaHB4ehh8PSqh1RVoplFrKqnLvL2CkhDa5GbiLgyxqbVYVWVTWW7ZCLBmFnGZbkCwutzr3Kx7jbyuyWFFvsjbQ2NWoVLA3zEFrFu7MdbaXtpPVPZfDqpCoQSb5i7VHzXLBiXJzEEnjfjbhpALDCYkVEDrexvodCCCQQfaCCJ2nHCYVaSJTQWVFCrc3NgLak8T7Z2gCIiAIiIAiIgCIn4YBB6BqK2Fw7LT3atQostPjugUBCa24Xt8JPkXooVdxR39jX3VPfWtY1coz2tp51+ElQBERAEREAREQBERAEREAREQBERAEREAREQBERAEREAREQBOWJIyPc2GVrnlFtTOsjdJ1QtGqzLmVadRmW9syhSSPiIB46HpKuHoKjZ0WjSVWtbOoQANbuuLH4yZI/R9t1SyrlXdplW98i5RYfAaSRAEREAREQBERAEREAREQBERAEREAREQBERAEREAREQBERAEjdJGoKNU0Retu6m6BtY1Mpy8dPOtxkmQenaYbC4hWqbtWoVg1T1KmmwL6W4cePdAJlK+UZvOsL++2s9T8An7AET8zC9ri/G3fb0z9gCIiAIiIAiJC6Q6YpUcodvLfREUGpVqfoVbsffaw75htLOShCU3dFXsmxETJEREQBERAEREAREQBERAEREAREQBK7aKtTTCYlqqs9IUKxqKpIZ6eQ5lBHAkXEsZD6XeoKFU0VDVsh3YNiC3de9v5gHXD46m9wjoxHEBgWX3jiPjO844jBpU89Ea3DMoa3uvwkc4Bk1o1GH+FRjUpt7Lm7L8DYcpgGTqb6jjK2Nqqxpo9UAZQpYOaNChTpuTqgRatQjQBqnpJtf9HbSCrVFNVzB87qwKgJTWnQcZhmJYnrC8AOB9FzZ4PGB7ggq6mzoeKHu94PcRx+YEiAIiccXjadJDUqOqIOLMwVR84zGUnJ3I7SL0h0nSoLmquqgmy31Z25UA1ZvYATK7tDEYjTDpuqR/OroQzD00aRsT73yj2GSsB0FTpNvDmqVyLNVqnPVI9Cngi/4qAPZIdJv2Sz6KNPrXl0LPteZeL1EXfYnEeYDhaJ/E4DYpx/ghutL3tc/4iTejuhqVC5RSXb7yo5NSrVP+bNqfdwHcBJ0TKj2shOu2ujHItC+7zvbsuEREkaBERAEREAREQBERAEREAREQBERAEgdOU81B13opXyDOTbLd19BHHh8ZPld081MUftQxQ1MOtlNjmavTVPRpmK39l4BYxE/CYBEx2HNxVpj7VO69t6neh/kHuNu4kHqmOQ097mAp2zFmOUKBxzX822oN+FjK19oDUJTCU98QSDUJyYWmfa+ucj0IG9pE5YfZRWY1MS5ruW3mQjJhqb8LpT1F/axY98h0r/Z/wCFpUFDLWd2r927s23arzniumamKVqeCRsrAr1pyaVGnfTNR/FVYd1hl/ynLZbZV6QFbGVGxGKuSpdjUXDj0Us3Bj3ke736YCfsx6O99KWXyJu1uNN0qS6Kf+T2+aVy1ZxERNhSEREAREQBEzm0fSDq6qrMotc2Nryo7Uq+sfxS5TskqkVJM85becNGyV5UJwbauzXdqv0m6iYXtSr6x/FHalX1j+KbMAnpRUxrs3cl4cTdRML2pV9Y/ijtSr6x/FGAT0oY12buS8OJuomF7Uq+sfxR2pV9Y/ijAJ6UMa7N3JeHE3UTC9qVfWP4o7Uq+sfxRgE9KGNdm7kvDibqJhe1KvrH8UdqVfWP4owCelDGuzdyXhxN1EwvalX1j+KO1KvrH8UYBPShjXZu5Lw4mt6WJ3YALC9SgpKkqcrVkUgEajQkfGQulsJu0RqZqlt/hAQ1V3GRsTSVyQxsbKzH4TOv0hUOhqMbFW1PepDA/AgH4Ss2i6Tq1FpYc1mC1atM1LtlBpU3VmW472ORP3yE7HKKvvRvs3OShXqKChLtbzZEle3n7EmbjEbQrmNLDo2IrKbMEIFKkf8A7qh8lPcLt/jPA6Cet5WMqCoOIoJdMMv6h51X9+n+Imbw+MemoRGKoosqr5KqPYBoJ07Uq+sfxR/Tpv2miWOVmhkpU5LXkv8APJsy62bhEAAAAAAAAAsAB3Cephe1KvrH8UdqVfWP4pPAJ6UVsbLP3JeHE3UTC9qVfWP4o7Uq+sfxRgE9KGNdm7kvDibqJhe1KvrH8UdqVfWP4owCelDGuzdyXhxN1EwvalX1j+KO1KvrH8UYBPShjXZu5Lw4m6iYXtSr6x/FNBs3jmdWDEkqeJ1Os01rNKlHpNnQ5O5co26r6KEWndfluK3af74fplPLjaf74fpmZxvTNOkcrFi2gAVSxJIYgC3EkI5tx09ov0rK0qKv/Mp4vl6Ep8o1FFX+z9KJWIxKoAXYAFlQE8MzMFUfEkD4yNS6boMhqCtTyBQ5YtlAUotS+vdkdD+4SH0picPiaNSg1ZFDAhiWCsmU3zC5FiMoYH3HvlFjNlsIMobFIgO+ZFuoB3m8BK3J0AYqO61McbGbJTkn6t1xRoWalKN1VyUr+xX5DZiut7ZlvcrxHnDiPfPcyWA6OwmHq74V6bvnqgCylg9QqWy2N7i/H0Me6aCr01QUAtWpLcXF3AuLA/8AkfMemTjO/Oaa1n6LSp3tfC4mxPFGuGBK8AWU+9SQf4nuTKrV2RiIiDAiIgCIiAJS1ij1GqPmyitQoUsvOlQMT7t5of8Alyzx2J3dN34kDyRzMdFHxJA+MiiiaVOhTCBznQOSL2JuWqew5tb+2aJ+tNR0ZfsvvuOtZf7NnnV7ZvoL4K6U3f2NeotakyxiIm85IiIgCIiAIiIAiIgCaHZP833j+BM9NDsn+b7x/AlK3dXtPUc1vfX8r80Rtp/vh+mZjEdC06hcvmIc3ZcxCt5KqQQOItTX/f0mafaf74fplPJ2VJ0VfrK3L05Q5RqOLu9n6UVVTZfDsMrIxXWwNRvJuuUlddCePvAPcJJqdEUm4rwVUADFQFUOoGndao4/dJkSx0Y6DjOvVeeT3lWmzVACwVgLAEZ2AcAEKGF9QATa89U9nqIBGVzcWN6jE2ybu2p4ZdPgDxllEdCOgy7RVf7nvOOEwwprlBJ1ZiTxZmYsx+ZOk7REkaW23exERBgREQBERAK7F1g9enQBF0+3qD2LYID+5g37ZIxiMTSyuFAqAsCbbxcj+SPSb2Nv8TIHQ+AQ1auKF7u1RV1uCgIGbXXVkJ9xk3GhM+HzZs29Jp24F9zV872Zc/xtKtBylFzl2vJ8OzjtO9ypGjRqU7NRbahC6V6y9N3ueRXrI/Vv0RWglxES0cEREQBERAEREAREQBNDsn+b7x/Amemh2T/N94/gSlbur2nqOa3vr+V+aI20/wB8P0ynlxtP98P0ynmyydStvmU+cH6hU/j9KEREsnDEREAREQBERAEREASJ0pXK0my+e1qdP9bnKD8L3+ElyDV8vEIv4aSmo363uif9u8PxE1Vm+jcs7yfnwWU6HJ0Iut6SavjBObvzO7Mn80ro7T9oYE0lVaRGUADK17XH4lIvlJ4nQg+w3J81S4ejmVXzVCNENqA3VQ5rm+vBb6eefTKLofpZqWatiM4WqKS3INhWO8qODm4BVdU09Uw/DLldoKZOUB82amtiALZ+/U93f3iYi43JLISr063pJSl6zd970t58vxfEs4lfhOm0qMqoKhzBmBKZVygKc2vcc6/P2GWE2pp5ihOEoO6SuEREyQEREAREQBERAE0Oyf5vvH8CZ6aHZP8AN94/gSlbur2nqOa3vr+V+aI20/3w/TKeXG0/3w/TKebLJ1K2+ZT5wfqFT+P0oRESycMREQBERAEREAREQATIPRIurVTxrMan7OCDwBT8TP3pdiUFMedWYUh7AdXPwQOZMVQAANANB7BNPtVPh5vgvM6XU2PXUf8ArH7Sk1tgHpg6EAj2i/s/8mRqqUhUVSiZ6mYjyAS2TKdT7PJPwElSLWf7akuS5KViH9XbILfHN/2zayjTvv2PyOyYZAcwRQ2uoUA66n52HynSImSDbecREQYEREAREQBERAE0Oyf5vvH8CZ6aHZP833j+BKVu6vaeo5re+v5X5ojbT/fD9Mp5cbT/AHw/TKebLJ1K2+ZT5wfqFT+P0oRESycMREQBERAEREARE8VqoVWZtFUFj7ABcw3dlZKMXJqMVe2RF8vEE/horlH/ADKlifkoXxmTpD6KpEUwzCz1Car+xnN7fAWX9smTVRXq9J53l/PgrkXuUZL03oou+MEoLRk9prVKXSltE4OH3qEEbrJVzjS5fNTyH08BU+c7yJUVd/TJY5xSrBVtoUL0szX9hVB+6bGUoZ9j8vz4EuIiZICIiAIiIAiIgCIiAJodk/zfeP4Ez00Oyf5vvH8CUrd1e09RzW99fyvzRF2sutQNlYi1vJUt/Ez/AF4clX6bT6W9MHiAZ46svKvylCnap049FHq7XyBZbXWlWqOV7uzNXZFdoPm/XhyVfptHXhyVfptPpHVl5V+UdWXlX5SeHVNRVxWsWmW9cD5v14clX6bR14clX6bT6R1ZeVflHVl5V+UYdU1DFaxaZb1wPm/XhyVfptHXhyVfptPpHVl5V+UdWXlX5Rh1TUMVrFplvXA+b9eHJV+m0deHJV+m0+i1kpopZggVQWYnQKALkn4SJ2lhuZfCf6jDqmoYrWLTLeuBhevDkq/TaeK9dXUq1OqVOhG7YXHwm97Sw3MvhP8AUdpYbmXwn+odtqNXNInDmzZISUoykmsqaavT3GF68OSr9No68OSr9Npuu0sNzL4T/UdpYbmXwn+ow6pqIYrWLTLeuBhevDkq/TaeDXXMH3dXOFZQd21wrEEj5qvym97Sw3MvhP8AUdpYbmXwn+ow6pqMrmvY12y3rgYXrw5Kv02jrw5Kv02m67Sw3MvhP9R2lhuZfCf6jDqmoxitYtMt64GF68OSr9No68OSr9Npuu0sNzL4T/UdpYbmXwn+ow6pqGK1i0y3rgYXrw5Kv02jrw5Kv02m67Sw3MvhP9R2lhuZfCf6jDqmoYrWLTLeuBhevDkq/TaOvDkq/TabrtLDcy+E/wBR2lhuZfCf6jDqmoYrWLTLeuBhevDkq/TaOvDkq/TafQ8MaVQZkyMAbGw4H0H0HUTr1ZeVflGHVNQxWsWmW9cD5v14clX6bTV7JIcrsQQGItcWPCXvVl5V+U9qgHAWmuraZ1V0ZF6w8i2ew1PS0m77rsrXBHqIiVjtCIiAIiIAiIgFNtc5GEq25WH+xnDpXag0K+6NNSgGGLOauUjf1jSGlu4JVbjwpNwknaqiz4Wqqi7FTYDidJVVNuaNzfCYsm440aZ1U3H4+46iAW7bTUBrnuoNQOQCcjIaYKkedf7ZOA75X7R7UGiWpqrWbDtVFQNlNMlKxXir5G+y0LrlJvxKkGmTprBLwwGMHuUDhltb7TS2RLejKJYVNtqDHM2DxRNitzQpk5TxGr8NTAJfR+1ZeuKBRLGruFbfBnZuqU8VmK5QB5NS2h4j0Su2c2md6tSpiHy0XFPLc5kSpVqVTSpCw8lhQWkWv31Ae8Tom2eHBBGCxII4EUKYI0tp5XonHG7UYWqoWpgcWVDMwG6RfKYEMfJccbm8yDUYPpmnVbdqTvAGYqQbqoqPTuSNBdqb6Xv5J00Miv0+RUKbltHyXs9vOtfzbf7ykwm12GpEsmDxoLCzeQpuM7v3vzVKh/cZJ/8AkGn/AMNjfpJ/7zAJXS21JoV90aSlAMMWc1cuXf1t0uljy1W4jSk3DQyUdqsKAzGsLJfP5LeRbLfNpp568fTKh9uqJ44TFnzeNGmfNNx+PuOokGp09gmz36PxN6hzORRRS5zO1yQ9+NWof3n0wDUNtHhwSGqZTvGpAMrKWdSoOW48oXdBcaXYDvEidK7VLSp0q1Nd5Tq52zarlpqLlyLFyvDUKbA34ayjG0ODFiMDjAQb3CKDwUEX3nA5FuOBKgnXWSU2yw4VE6niytMKKYNJGyZQALXe9xYawD3hNsGVkpsquLqHdq65/LxzYTQKiggGxHDQWOup8NtFU7QZWJWhSqOjWN1FFaVMZnABOZq+IQA8tI2/FH+scN/wOJ/6el6b83p1n7X20w7rUVsHiitVSlUGjT+0UgqQ3l6ixIgF3/qnDWBFUEFGqLZWOdVp705dNTk1sNZ+ttNhwbGqM3kXXK2cZwpUEAXB+0p6cRnX0iZg9PYK4PZ+J8ksRakgF2Z2a4D2NzUqcedvTPVPaLCLYrgsYLFGFkHnJlysftNT5C3J1OUXvaAaLohzv8YO4Vlt9GlLeUWzdY1HxFbI6LVqBlDgBrCnTTWxI4oe+XsAREQBERAEREAREQBERAPwi859VTlX5REAdVTlX5R1VOVflEQB1VOVflHVU5V+URAHVU5V+UdVTlX5REAdVTlX5R1VOVflEQB1VOVflHVU5V+URAHVU5V+UdVTlX5REAdVTlX5R1VOVflEQD2qAcBaeoiAIiIB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jpeg;base64,/9j/4AAQSkZJRgABAQAAAQABAAD/2wCEAAkGBhMSEREQEhEQFRASEhAQEBYTERkQEQ4QFRQWFRcVEh4XJyYeGBklGhISHy8iIycpLCwwFR4xNTArNiYvLykBCQoKDgwOGg8PGjUkHyQvLCwyNCw1NTQsLCw1NTUtKS00LCkyLC0sLy0pMSkvLSksLi0pLyosLDU1KSwsLCw0LP/AABEIAOMA3gMBIgACEQEDEQH/xAAbAAEAAwEBAQEAAAAAAAAAAAAABAUGAwIHAf/EAEEQAAIBAgMEBQkIAQIGAwAAAAECAAMRBBIhBhMxUgUUFUGSIjJRU2FxgZGTIzNCQ3KCsdFiFqFUc5SiwdIXY2T/xAAaAQEAAgMBAAAAAAAAAAAAAAAAAgQBAwUG/8QAOxEAAgEBAgkICQMFAAAAAAAAAAECAwQRFBYhMVFhgZHRBQYSM0FSobETIjI0cXKywfA1QoIVI5Ki4f/aAAwDAQACEQMRAD8A+4xEQBEStxW0eHp1mw71QKy0krsmVmIpPU3StoD+MgekXvwgFlE5YbFJUUPTdHQ3AZGDqSCQbEaaEEfCdYAiIgCIiAIiIAlJtAmMzU2wpWwVxUVioV2NSjlNyLgqorHTQ6jiQRdxAM0O0WXjSX0ZqalrZgLtZyt8rMdCR5A9JE80n6RYViyojAPuQpRlJzUyoNye4VRc24iaeIBnalbpDd0iqUi96u9DBRplGTg5A8rNwvcBbldRI+JqdJ3FRFp8WApHJYJ9kwLnNq2lRdDYX79DNB0ZiBUo0qgc1FdFYOVyGoCLhraWv6JKgFF0TVxxrAV1pijuySQAG3t+GjHT0ekWvY6S9iIAiIgCIiAIiIAiIgCVHTm09LC2D3LHLoGpoBmJC3aqyqL5KhFz+W3o1t5Dboqma2/IJqAUwNdFKCsoIt32xFQa+mAQm2uwqg56uVlzB0ILOhRQzghb3tcC4JW5ABJImb6b6H6PqYk1quIdK9fc1Nc4sjCkqU3HmouanSaxAN9SZof9FYPUbk2bNcb2oQSyZCfO45dAe7utJuK6CoVCxemGz+fdms33XHX/APPS8PtNwKforaHB4ehh8PSqh1RVoplFrKqnLvL2CkhDa5GbiLgyxqbVYVWVTWW7ZCLBmFnGZbkCwutzr3Kx7jbyuyWFFvsjbQ2NWoVLA3zEFrFu7MdbaXtpPVPZfDqpCoQSb5i7VHzXLBiXJzEEnjfjbhpALDCYkVEDrexvodCCCQQfaCCJ2nHCYVaSJTQWVFCrc3NgLak8T7Z2gCIiAIiIAiIgCIn4YBB6BqK2Fw7LT3atQostPjugUBCa24Xt8JPkXooVdxR39jX3VPfWtY1coz2tp51+ElQBERAEREAREQBERAEREAREQBERAEREAREQBERAEREAREQBOWJIyPc2GVrnlFtTOsjdJ1QtGqzLmVadRmW9syhSSPiIB46HpKuHoKjZ0WjSVWtbOoQANbuuLH4yZI/R9t1SyrlXdplW98i5RYfAaSRAEREAREQBERAEREAREQBERAEREAREQBERAEREAREQBERAEjdJGoKNU0Retu6m6BtY1Mpy8dPOtxkmQenaYbC4hWqbtWoVg1T1KmmwL6W4cePdAJlK+UZvOsL++2s9T8An7AET8zC9ri/G3fb0z9gCIiAIiIAiJC6Q6YpUcodvLfREUGpVqfoVbsffaw75htLOShCU3dFXsmxETJEREQBERAEREAREQBERAEREAREQBK7aKtTTCYlqqs9IUKxqKpIZ6eQ5lBHAkXEsZD6XeoKFU0VDVsh3YNiC3de9v5gHXD46m9wjoxHEBgWX3jiPjO844jBpU89Ea3DMoa3uvwkc4Bk1o1GH+FRjUpt7Lm7L8DYcpgGTqb6jjK2Nqqxpo9UAZQpYOaNChTpuTqgRatQjQBqnpJtf9HbSCrVFNVzB87qwKgJTWnQcZhmJYnrC8AOB9FzZ4PGB7ggq6mzoeKHu94PcRx+YEiAIiccXjadJDUqOqIOLMwVR84zGUnJ3I7SL0h0nSoLmquqgmy31Z25UA1ZvYATK7tDEYjTDpuqR/OroQzD00aRsT73yj2GSsB0FTpNvDmqVyLNVqnPVI9Cngi/4qAPZIdJv2Sz6KNPrXl0LPteZeL1EXfYnEeYDhaJ/E4DYpx/ghutL3tc/4iTejuhqVC5RSXb7yo5NSrVP+bNqfdwHcBJ0TKj2shOu2ujHItC+7zvbsuEREkaBERAEREAREQBERAEREAREQBERAEgdOU81B13opXyDOTbLd19BHHh8ZPld081MUftQxQ1MOtlNjmavTVPRpmK39l4BYxE/CYBEx2HNxVpj7VO69t6neh/kHuNu4kHqmOQ097mAp2zFmOUKBxzX822oN+FjK19oDUJTCU98QSDUJyYWmfa+ucj0IG9pE5YfZRWY1MS5ruW3mQjJhqb8LpT1F/axY98h0r/Z/wCFpUFDLWd2r927s23arzniumamKVqeCRsrAr1pyaVGnfTNR/FVYd1hl/ynLZbZV6QFbGVGxGKuSpdjUXDj0Us3Bj3ke736YCfsx6O99KWXyJu1uNN0qS6Kf+T2+aVy1ZxERNhSEREAREQBEzm0fSDq6qrMotc2Nryo7Uq+sfxS5TskqkVJM85becNGyV5UJwbauzXdqv0m6iYXtSr6x/FHalX1j+KbMAnpRUxrs3cl4cTdRML2pV9Y/ijtSr6x/FGAT0oY12buS8OJuomF7Uq+sfxR2pV9Y/ijAJ6UMa7N3JeHE3UTC9qVfWP4o7Uq+sfxRgE9KGNdm7kvDibqJhe1KvrH8UdqVfWP4owCelDGuzdyXhxN1EwvalX1j+KO1KvrH8UYBPShjXZu5Lw4mt6WJ3YALC9SgpKkqcrVkUgEajQkfGQulsJu0RqZqlt/hAQ1V3GRsTSVyQxsbKzH4TOv0hUOhqMbFW1PepDA/AgH4Ss2i6Tq1FpYc1mC1atM1LtlBpU3VmW472ORP3yE7HKKvvRvs3OShXqKChLtbzZEle3n7EmbjEbQrmNLDo2IrKbMEIFKkf8A7qh8lPcLt/jPA6Cet5WMqCoOIoJdMMv6h51X9+n+Imbw+MemoRGKoosqr5KqPYBoJ07Uq+sfxR/Tpv2miWOVmhkpU5LXkv8APJsy62bhEAAAAAAAAAsAB3Cephe1KvrH8UdqVfWP4pPAJ6UVsbLP3JeHE3UTC9qVfWP4o7Uq+sfxRgE9KGNdm7kvDibqJhe1KvrH8UdqVfWP4owCelDGuzdyXhxN1EwvalX1j+KO1KvrH8UYBPShjXZu5Lw4m6iYXtSr6x/FNBs3jmdWDEkqeJ1Os01rNKlHpNnQ5O5co26r6KEWndfluK3af74fplPLjaf74fpmZxvTNOkcrFi2gAVSxJIYgC3EkI5tx09ov0rK0qKv/Mp4vl6Ep8o1FFX+z9KJWIxKoAXYAFlQE8MzMFUfEkD4yNS6boMhqCtTyBQ5YtlAUotS+vdkdD+4SH0picPiaNSg1ZFDAhiWCsmU3zC5FiMoYH3HvlFjNlsIMobFIgO+ZFuoB3m8BK3J0AYqO61McbGbJTkn6t1xRoWalKN1VyUr+xX5DZiut7ZlvcrxHnDiPfPcyWA6OwmHq74V6bvnqgCylg9QqWy2N7i/H0Me6aCr01QUAtWpLcXF3AuLA/8AkfMemTjO/Oaa1n6LSp3tfC4mxPFGuGBK8AWU+9SQf4nuTKrV2RiIiDAiIgCIiAJS1ij1GqPmyitQoUsvOlQMT7t5of8Alyzx2J3dN34kDyRzMdFHxJA+MiiiaVOhTCBznQOSL2JuWqew5tb+2aJ+tNR0ZfsvvuOtZf7NnnV7ZvoL4K6U3f2NeotakyxiIm85IiIgCIiAIiIAiIgCaHZP833j+BM9NDsn+b7x/AlK3dXtPUc1vfX8r80Rtp/vh+mZjEdC06hcvmIc3ZcxCt5KqQQOItTX/f0mafaf74fplPJ2VJ0VfrK3L05Q5RqOLu9n6UVVTZfDsMrIxXWwNRvJuuUlddCePvAPcJJqdEUm4rwVUADFQFUOoGndao4/dJkSx0Y6DjOvVeeT3lWmzVACwVgLAEZ2AcAEKGF9QATa89U9nqIBGVzcWN6jE2ybu2p4ZdPgDxllEdCOgy7RVf7nvOOEwwprlBJ1ZiTxZmYsx+ZOk7REkaW23exERBgREQBERAK7F1g9enQBF0+3qD2LYID+5g37ZIxiMTSyuFAqAsCbbxcj+SPSb2Nv8TIHQ+AQ1auKF7u1RV1uCgIGbXXVkJ9xk3GhM+HzZs29Jp24F9zV872Zc/xtKtBylFzl2vJ8OzjtO9ypGjRqU7NRbahC6V6y9N3ueRXrI/Vv0RWglxES0cEREQBERAEREAREQBNDsn+b7x/Amemh2T/N94/gSlbur2nqOa3vr+V+aI20/wB8P0ynlxtP98P0ynmyydStvmU+cH6hU/j9KEREsnDEREAREQBERAEREASJ0pXK0my+e1qdP9bnKD8L3+ElyDV8vEIv4aSmo363uif9u8PxE1Vm+jcs7yfnwWU6HJ0Iut6SavjBObvzO7Mn80ro7T9oYE0lVaRGUADK17XH4lIvlJ4nQg+w3J81S4ejmVXzVCNENqA3VQ5rm+vBb6eefTKLofpZqWatiM4WqKS3INhWO8qODm4BVdU09Uw/DLldoKZOUB82amtiALZ+/U93f3iYi43JLISr063pJSl6zd970t58vxfEs4lfhOm0qMqoKhzBmBKZVygKc2vcc6/P2GWE2pp5ihOEoO6SuEREyQEREAREQBERAE0Oyf5vvH8CZ6aHZP8AN94/gSlbur2nqOa3vr+V+aI20/3w/TKeXG0/3w/TKebLJ1K2+ZT5wfqFT+P0oRESycMREQBERAEREAREQATIPRIurVTxrMan7OCDwBT8TP3pdiUFMedWYUh7AdXPwQOZMVQAANANB7BNPtVPh5vgvM6XU2PXUf8ArH7Sk1tgHpg6EAj2i/s/8mRqqUhUVSiZ6mYjyAS2TKdT7PJPwElSLWf7akuS5KViH9XbILfHN/2zayjTvv2PyOyYZAcwRQ2uoUA66n52HynSImSDbecREQYEREAREQBERAE0Oyf5vvH8CZ6aHZP833j+BKVu6vaeo5re+v5X5ojbT/fD9Mp5cbT/AHw/TKebLJ1K2+ZT5wfqFT+P0oRESycMREQBERAEREARE8VqoVWZtFUFj7ABcw3dlZKMXJqMVe2RF8vEE/horlH/ADKlifkoXxmTpD6KpEUwzCz1Car+xnN7fAWX9smTVRXq9J53l/PgrkXuUZL03oou+MEoLRk9prVKXSltE4OH3qEEbrJVzjS5fNTyH08BU+c7yJUVd/TJY5xSrBVtoUL0szX9hVB+6bGUoZ9j8vz4EuIiZICIiAIiIAiIgCIiAJodk/zfeP4Ez00Oyf5vvH8CUrd1e09RzW99fyvzRF2sutQNlYi1vJUt/Ez/AF4clX6bT6W9MHiAZ46svKvylCnap049FHq7XyBZbXWlWqOV7uzNXZFdoPm/XhyVfptHXhyVfptPpHVl5V+UdWXlX5SeHVNRVxWsWmW9cD5v14clX6bR14clX6bT6R1ZeVflHVl5V+UYdU1DFaxaZb1wPm/XhyVfptHXhyVfptPpHVl5V+UdWXlX5Rh1TUMVrFplvXA+b9eHJV+m0deHJV+m0+i1kpopZggVQWYnQKALkn4SJ2lhuZfCf6jDqmoYrWLTLeuBhevDkq/TaeK9dXUq1OqVOhG7YXHwm97Sw3MvhP8AUdpYbmXwn+odtqNXNInDmzZISUoykmsqaavT3GF68OSr9No68OSr9Npuu0sNzL4T/UdpYbmXwn+ow6pqIYrWLTLeuBhevDkq/TaeDXXMH3dXOFZQd21wrEEj5qvym97Sw3MvhP8AUdpYbmXwn+ow6pqMrmvY12y3rgYXrw5Kv02jrw5Kv02m67Sw3MvhP9R2lhuZfCf6jDqmoxitYtMt64GF68OSr9No68OSr9Npuu0sNzL4T/UdpYbmXwn+ow6pqGK1i0y3rgYXrw5Kv02jrw5Kv02m67Sw3MvhP9R2lhuZfCf6jDqmoYrWLTLeuBhevDkq/TaOvDkq/TabrtLDcy+E/wBR2lhuZfCf6jDqmoYrWLTLeuBhevDkq/TaOvDkq/TafQ8MaVQZkyMAbGw4H0H0HUTr1ZeVflGHVNQxWsWmW9cD5v14clX6bTV7JIcrsQQGItcWPCXvVl5V+U9qgHAWmuraZ1V0ZF6w8i2ew1PS0m77rsrXBHqIiVjtCIiAIiIAiIgFNtc5GEq25WH+xnDpXag0K+6NNSgGGLOauUjf1jSGlu4JVbjwpNwknaqiz4Wqqi7FTYDidJVVNuaNzfCYsm440aZ1U3H4+46iAW7bTUBrnuoNQOQCcjIaYKkedf7ZOA75X7R7UGiWpqrWbDtVFQNlNMlKxXir5G+y0LrlJvxKkGmTprBLwwGMHuUDhltb7TS2RLejKJYVNtqDHM2DxRNitzQpk5TxGr8NTAJfR+1ZeuKBRLGruFbfBnZuqU8VmK5QB5NS2h4j0Su2c2md6tSpiHy0XFPLc5kSpVqVTSpCw8lhQWkWv31Ae8Tom2eHBBGCxII4EUKYI0tp5XonHG7UYWqoWpgcWVDMwG6RfKYEMfJccbm8yDUYPpmnVbdqTvAGYqQbqoqPTuSNBdqb6Xv5J00Miv0+RUKbltHyXs9vOtfzbf7ykwm12GpEsmDxoLCzeQpuM7v3vzVKh/cZJ/8AkGn/AMNjfpJ/7zAJXS21JoV90aSlAMMWc1cuXf1t0uljy1W4jSk3DQyUdqsKAzGsLJfP5LeRbLfNpp568fTKh9uqJ44TFnzeNGmfNNx+PuOokGp09gmz36PxN6hzORRRS5zO1yQ9+NWof3n0wDUNtHhwSGqZTvGpAMrKWdSoOW48oXdBcaXYDvEidK7VLSp0q1Nd5Tq52zarlpqLlyLFyvDUKbA34ayjG0ODFiMDjAQb3CKDwUEX3nA5FuOBKgnXWSU2yw4VE6niytMKKYNJGyZQALXe9xYawD3hNsGVkpsquLqHdq65/LxzYTQKiggGxHDQWOup8NtFU7QZWJWhSqOjWN1FFaVMZnABOZq+IQA8tI2/FH+scN/wOJ/6el6b83p1n7X20w7rUVsHiitVSlUGjT+0UgqQ3l6ixIgF3/qnDWBFUEFGqLZWOdVp705dNTk1sNZ+ttNhwbGqM3kXXK2cZwpUEAXB+0p6cRnX0iZg9PYK4PZ+J8ksRakgF2Z2a4D2NzUqcedvTPVPaLCLYrgsYLFGFkHnJlysftNT5C3J1OUXvaAaLohzv8YO4Vlt9GlLeUWzdY1HxFbI6LVqBlDgBrCnTTWxI4oe+XsAREQBERAEREAREQBERAPwi859VTlX5REAdVTlX5R1VOVflEQB1VOVflHVU5V+URAHVU5V+UdVTlX5REAdVTlX5R1VOVflEQB1VOVflHVU5V+URAHVU5V+UdVTlX5REAdVTlX5R1VOVflEQD2qAcBaeoiAIiIB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data:image/jpeg;base64,/9j/4AAQSkZJRgABAQAAAQABAAD/2wCEAAkGBhMSEREQEhEQFRASEhAQEBYTERkQEQ4QFRQWFRcVEh4XJyYeGBklGhISHy8iIycpLCwwFR4xNTArNiYvLykBCQoKDgwOGg8PGjUkHyQvLCwyNCw1NTQsLCw1NTUtKS00LCkyLC0sLy0pMSkvLSksLi0pLyosLDU1KSwsLCw0LP/AABEIAOMA3gMBIgACEQEDEQH/xAAbAAEAAwEBAQEAAAAAAAAAAAAABAUGAwIHAf/EAEEQAAIBAgMEBQkIAQIGAwAAAAECAAMRBBIhBhMxUgUUFUGSIjJRU2FxgZGTIzNCQ3KCsdFiFqFUc5SiwdIXY2T/xAAaAQEAAgMBAAAAAAAAAAAAAAAAAgQBAwUG/8QAOxEAAgEBAgkICQMFAAAAAAAAAAECAwQRFBYhMVFhgZHRBQYSM0FSobETIjI0cXKywfA1QoIVI5Ki4f/aAAwDAQACEQMRAD8A+4xEQBEStxW0eHp1mw71QKy0krsmVmIpPU3StoD+MgekXvwgFlE5YbFJUUPTdHQ3AZGDqSCQbEaaEEfCdYAiIgCIiAIiIAlJtAmMzU2wpWwVxUVioV2NSjlNyLgqorHTQ6jiQRdxAM0O0WXjSX0ZqalrZgLtZyt8rMdCR5A9JE80n6RYViyojAPuQpRlJzUyoNye4VRc24iaeIBnalbpDd0iqUi96u9DBRplGTg5A8rNwvcBbldRI+JqdJ3FRFp8WApHJYJ9kwLnNq2lRdDYX79DNB0ZiBUo0qgc1FdFYOVyGoCLhraWv6JKgFF0TVxxrAV1pijuySQAG3t+GjHT0ekWvY6S9iIAiIgCIiAIiIAiIgCVHTm09LC2D3LHLoGpoBmJC3aqyqL5KhFz+W3o1t5Dboqma2/IJqAUwNdFKCsoIt32xFQa+mAQm2uwqg56uVlzB0ILOhRQzghb3tcC4JW5ABJImb6b6H6PqYk1quIdK9fc1Nc4sjCkqU3HmouanSaxAN9SZof9FYPUbk2bNcb2oQSyZCfO45dAe7utJuK6CoVCxemGz+fdms33XHX/APPS8PtNwKforaHB4ehh8PSqh1RVoplFrKqnLvL2CkhDa5GbiLgyxqbVYVWVTWW7ZCLBmFnGZbkCwutzr3Kx7jbyuyWFFvsjbQ2NWoVLA3zEFrFu7MdbaXtpPVPZfDqpCoQSb5i7VHzXLBiXJzEEnjfjbhpALDCYkVEDrexvodCCCQQfaCCJ2nHCYVaSJTQWVFCrc3NgLak8T7Z2gCIiAIiIAiIgCIn4YBB6BqK2Fw7LT3atQostPjugUBCa24Xt8JPkXooVdxR39jX3VPfWtY1coz2tp51+ElQBERAEREAREQBERAEREAREQBERAEREAREQBERAEREAREQBOWJIyPc2GVrnlFtTOsjdJ1QtGqzLmVadRmW9syhSSPiIB46HpKuHoKjZ0WjSVWtbOoQANbuuLH4yZI/R9t1SyrlXdplW98i5RYfAaSRAEREAREQBERAEREAREQBERAEREAREQBERAEREAREQBERAEjdJGoKNU0Retu6m6BtY1Mpy8dPOtxkmQenaYbC4hWqbtWoVg1T1KmmwL6W4cePdAJlK+UZvOsL++2s9T8An7AET8zC9ri/G3fb0z9gCIiAIiIAiJC6Q6YpUcodvLfREUGpVqfoVbsffaw75htLOShCU3dFXsmxETJEREQBERAEREAREQBERAEREAREQBK7aKtTTCYlqqs9IUKxqKpIZ6eQ5lBHAkXEsZD6XeoKFU0VDVsh3YNiC3de9v5gHXD46m9wjoxHEBgWX3jiPjO844jBpU89Ea3DMoa3uvwkc4Bk1o1GH+FRjUpt7Lm7L8DYcpgGTqb6jjK2Nqqxpo9UAZQpYOaNChTpuTqgRatQjQBqnpJtf9HbSCrVFNVzB87qwKgJTWnQcZhmJYnrC8AOB9FzZ4PGB7ggq6mzoeKHu94PcRx+YEiAIiccXjadJDUqOqIOLMwVR84zGUnJ3I7SL0h0nSoLmquqgmy31Z25UA1ZvYATK7tDEYjTDpuqR/OroQzD00aRsT73yj2GSsB0FTpNvDmqVyLNVqnPVI9Cngi/4qAPZIdJv2Sz6KNPrXl0LPteZeL1EXfYnEeYDhaJ/E4DYpx/ghutL3tc/4iTejuhqVC5RSXb7yo5NSrVP+bNqfdwHcBJ0TKj2shOu2ujHItC+7zvbsuEREkaBERAEREAREQBERAEREAREQBERAEgdOU81B13opXyDOTbLd19BHHh8ZPld081MUftQxQ1MOtlNjmavTVPRpmK39l4BYxE/CYBEx2HNxVpj7VO69t6neh/kHuNu4kHqmOQ097mAp2zFmOUKBxzX822oN+FjK19oDUJTCU98QSDUJyYWmfa+ucj0IG9pE5YfZRWY1MS5ruW3mQjJhqb8LpT1F/axY98h0r/Z/wCFpUFDLWd2r927s23arzniumamKVqeCRsrAr1pyaVGnfTNR/FVYd1hl/ynLZbZV6QFbGVGxGKuSpdjUXDj0Us3Bj3ke736YCfsx6O99KWXyJu1uNN0qS6Kf+T2+aVy1ZxERNhSEREAREQBEzm0fSDq6qrMotc2Nryo7Uq+sfxS5TskqkVJM85becNGyV5UJwbauzXdqv0m6iYXtSr6x/FHalX1j+KbMAnpRUxrs3cl4cTdRML2pV9Y/ijtSr6x/FGAT0oY12buS8OJuomF7Uq+sfxR2pV9Y/ijAJ6UMa7N3JeHE3UTC9qVfWP4o7Uq+sfxRgE9KGNdm7kvDibqJhe1KvrH8UdqVfWP4owCelDGuzdyXhxN1EwvalX1j+KO1KvrH8UYBPShjXZu5Lw4mt6WJ3YALC9SgpKkqcrVkUgEajQkfGQulsJu0RqZqlt/hAQ1V3GRsTSVyQxsbKzH4TOv0hUOhqMbFW1PepDA/AgH4Ss2i6Tq1FpYc1mC1atM1LtlBpU3VmW472ORP3yE7HKKvvRvs3OShXqKChLtbzZEle3n7EmbjEbQrmNLDo2IrKbMEIFKkf8A7qh8lPcLt/jPA6Cet5WMqCoOIoJdMMv6h51X9+n+Imbw+MemoRGKoosqr5KqPYBoJ07Uq+sfxR/Tpv2miWOVmhkpU5LXkv8APJsy62bhEAAAAAAAAAsAB3Cephe1KvrH8UdqVfWP4pPAJ6UVsbLP3JeHE3UTC9qVfWP4o7Uq+sfxRgE9KGNdm7kvDibqJhe1KvrH8UdqVfWP4owCelDGuzdyXhxN1EwvalX1j+KO1KvrH8UYBPShjXZu5Lw4m6iYXtSr6x/FNBs3jmdWDEkqeJ1Os01rNKlHpNnQ5O5co26r6KEWndfluK3af74fplPLjaf74fpmZxvTNOkcrFi2gAVSxJIYgC3EkI5tx09ov0rK0qKv/Mp4vl6Ep8o1FFX+z9KJWIxKoAXYAFlQE8MzMFUfEkD4yNS6boMhqCtTyBQ5YtlAUotS+vdkdD+4SH0picPiaNSg1ZFDAhiWCsmU3zC5FiMoYH3HvlFjNlsIMobFIgO+ZFuoB3m8BK3J0AYqO61McbGbJTkn6t1xRoWalKN1VyUr+xX5DZiut7ZlvcrxHnDiPfPcyWA6OwmHq74V6bvnqgCylg9QqWy2N7i/H0Me6aCr01QUAtWpLcXF3AuLA/8AkfMemTjO/Oaa1n6LSp3tfC4mxPFGuGBK8AWU+9SQf4nuTKrV2RiIiDAiIgCIiAJS1ij1GqPmyitQoUsvOlQMT7t5of8Alyzx2J3dN34kDyRzMdFHxJA+MiiiaVOhTCBznQOSL2JuWqew5tb+2aJ+tNR0ZfsvvuOtZf7NnnV7ZvoL4K6U3f2NeotakyxiIm85IiIgCIiAIiIAiIgCaHZP833j+BM9NDsn+b7x/AlK3dXtPUc1vfX8r80Rtp/vh+mZjEdC06hcvmIc3ZcxCt5KqQQOItTX/f0mafaf74fplPJ2VJ0VfrK3L05Q5RqOLu9n6UVVTZfDsMrIxXWwNRvJuuUlddCePvAPcJJqdEUm4rwVUADFQFUOoGndao4/dJkSx0Y6DjOvVeeT3lWmzVACwVgLAEZ2AcAEKGF9QATa89U9nqIBGVzcWN6jE2ybu2p4ZdPgDxllEdCOgy7RVf7nvOOEwwprlBJ1ZiTxZmYsx+ZOk7REkaW23exERBgREQBERAK7F1g9enQBF0+3qD2LYID+5g37ZIxiMTSyuFAqAsCbbxcj+SPSb2Nv8TIHQ+AQ1auKF7u1RV1uCgIGbXXVkJ9xk3GhM+HzZs29Jp24F9zV872Zc/xtKtBylFzl2vJ8OzjtO9ypGjRqU7NRbahC6V6y9N3ueRXrI/Vv0RWglxES0cEREQBERAEREAREQBNDsn+b7x/Amemh2T/N94/gSlbur2nqOa3vr+V+aI20/wB8P0ynlxtP98P0ynmyydStvmU+cH6hU/j9KEREsnDEREAREQBERAEREASJ0pXK0my+e1qdP9bnKD8L3+ElyDV8vEIv4aSmo363uif9u8PxE1Vm+jcs7yfnwWU6HJ0Iut6SavjBObvzO7Mn80ro7T9oYE0lVaRGUADK17XH4lIvlJ4nQg+w3J81S4ejmVXzVCNENqA3VQ5rm+vBb6eefTKLofpZqWatiM4WqKS3INhWO8qODm4BVdU09Uw/DLldoKZOUB82amtiALZ+/U93f3iYi43JLISr063pJSl6zd970t58vxfEs4lfhOm0qMqoKhzBmBKZVygKc2vcc6/P2GWE2pp5ihOEoO6SuEREyQEREAREQBERAE0Oyf5vvH8CZ6aHZP8AN94/gSlbur2nqOa3vr+V+aI20/3w/TKeXG0/3w/TKebLJ1K2+ZT5wfqFT+P0oRESycMREQBERAEREAREQATIPRIurVTxrMan7OCDwBT8TP3pdiUFMedWYUh7AdXPwQOZMVQAANANB7BNPtVPh5vgvM6XU2PXUf8ArH7Sk1tgHpg6EAj2i/s/8mRqqUhUVSiZ6mYjyAS2TKdT7PJPwElSLWf7akuS5KViH9XbILfHN/2zayjTvv2PyOyYZAcwRQ2uoUA66n52HynSImSDbecREQYEREAREQBERAE0Oyf5vvH8CZ6aHZP833j+BKVu6vaeo5re+v5X5ojbT/fD9Mp5cbT/AHw/TKebLJ1K2+ZT5wfqFT+P0oRESycMREQBERAEREARE8VqoVWZtFUFj7ABcw3dlZKMXJqMVe2RF8vEE/horlH/ADKlifkoXxmTpD6KpEUwzCz1Car+xnN7fAWX9smTVRXq9J53l/PgrkXuUZL03oou+MEoLRk9prVKXSltE4OH3qEEbrJVzjS5fNTyH08BU+c7yJUVd/TJY5xSrBVtoUL0szX9hVB+6bGUoZ9j8vz4EuIiZICIiAIiIAiIgCIiAJodk/zfeP4Ez00Oyf5vvH8CUrd1e09RzW99fyvzRF2sutQNlYi1vJUt/Ez/AF4clX6bT6W9MHiAZ46svKvylCnap049FHq7XyBZbXWlWqOV7uzNXZFdoPm/XhyVfptHXhyVfptPpHVl5V+UdWXlX5SeHVNRVxWsWmW9cD5v14clX6bR14clX6bT6R1ZeVflHVl5V+UYdU1DFaxaZb1wPm/XhyVfptHXhyVfptPpHVl5V+UdWXlX5Rh1TUMVrFplvXA+b9eHJV+m0deHJV+m0+i1kpopZggVQWYnQKALkn4SJ2lhuZfCf6jDqmoYrWLTLeuBhevDkq/TaeK9dXUq1OqVOhG7YXHwm97Sw3MvhP8AUdpYbmXwn+odtqNXNInDmzZISUoykmsqaavT3GF68OSr9No68OSr9Npuu0sNzL4T/UdpYbmXwn+ow6pqIYrWLTLeuBhevDkq/TaeDXXMH3dXOFZQd21wrEEj5qvym97Sw3MvhP8AUdpYbmXwn+ow6pqMrmvY12y3rgYXrw5Kv02jrw5Kv02m67Sw3MvhP9R2lhuZfCf6jDqmoxitYtMt64GF68OSr9No68OSr9Npuu0sNzL4T/UdpYbmXwn+ow6pqGK1i0y3rgYXrw5Kv02jrw5Kv02m67Sw3MvhP9R2lhuZfCf6jDqmoYrWLTLeuBhevDkq/TaOvDkq/TabrtLDcy+E/wBR2lhuZfCf6jDqmoYrWLTLeuBhevDkq/TaOvDkq/TafQ8MaVQZkyMAbGw4H0H0HUTr1ZeVflGHVNQxWsWmW9cD5v14clX6bTV7JIcrsQQGItcWPCXvVl5V+U9qgHAWmuraZ1V0ZF6w8i2ew1PS0m77rsrXBHqIiVjtCIiAIiIAiIgFNtc5GEq25WH+xnDpXag0K+6NNSgGGLOauUjf1jSGlu4JVbjwpNwknaqiz4Wqqi7FTYDidJVVNuaNzfCYsm440aZ1U3H4+46iAW7bTUBrnuoNQOQCcjIaYKkedf7ZOA75X7R7UGiWpqrWbDtVFQNlNMlKxXir5G+y0LrlJvxKkGmTprBLwwGMHuUDhltb7TS2RLejKJYVNtqDHM2DxRNitzQpk5TxGr8NTAJfR+1ZeuKBRLGruFbfBnZuqU8VmK5QB5NS2h4j0Su2c2md6tSpiHy0XFPLc5kSpVqVTSpCw8lhQWkWv31Ae8Tom2eHBBGCxII4EUKYI0tp5XonHG7UYWqoWpgcWVDMwG6RfKYEMfJccbm8yDUYPpmnVbdqTvAGYqQbqoqPTuSNBdqb6Xv5J00Miv0+RUKbltHyXs9vOtfzbf7ykwm12GpEsmDxoLCzeQpuM7v3vzVKh/cZJ/8AkGn/AMNjfpJ/7zAJXS21JoV90aSlAMMWc1cuXf1t0uljy1W4jSk3DQyUdqsKAzGsLJfP5LeRbLfNpp568fTKh9uqJ44TFnzeNGmfNNx+PuOokGp09gmz36PxN6hzORRRS5zO1yQ9+NWof3n0wDUNtHhwSGqZTvGpAMrKWdSoOW48oXdBcaXYDvEidK7VLSp0q1Nd5Tq52zarlpqLlyLFyvDUKbA34ayjG0ODFiMDjAQb3CKDwUEX3nA5FuOBKgnXWSU2yw4VE6niytMKKYNJGyZQALXe9xYawD3hNsGVkpsquLqHdq65/LxzYTQKiggGxHDQWOup8NtFU7QZWJWhSqOjWN1FFaVMZnABOZq+IQA8tI2/FH+scN/wOJ/6el6b83p1n7X20w7rUVsHiitVSlUGjT+0UgqQ3l6ixIgF3/qnDWBFUEFGqLZWOdVp705dNTk1sNZ+ttNhwbGqM3kXXK2cZwpUEAXB+0p6cRnX0iZg9PYK4PZ+J8ksRakgF2Z2a4D2NzUqcedvTPVPaLCLYrgsYLFGFkHnJlysftNT5C3J1OUXvaAaLohzv8YO4Vlt9GlLeUWzdY1HxFbI6LVqBlDgBrCnTTWxI4oe+XsAREQBERAEREAREQBERAPwi859VTlX5REAdVTlX5R1VOVflEQB1VOVflHVU5V+URAHVU5V+UdVTlX5REAdVTlX5R1VOVflEQB1VOVflHVU5V+URAHVU5V+UdVTlX5REAdVTlX5R1VOVflEQD2qAcBaeoiAIiIB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data:image/jpeg;base64,/9j/4AAQSkZJRgABAQAAAQABAAD/2wCEAAkGBhMSEREQEhEQFRASEhAQEBYTERkQEQ4QFRQWFRcVEh4XJyYeGBklGhISHy8iIycpLCwwFR4xNTArNiYvLykBCQoKDgwOGg8PGjUkHyQvLCwyNCw1NTQsLCw1NTUtKS00LCkyLC0sLy0pMSkvLSksLi0pLyosLDU1KSwsLCw0LP/AABEIAOMA3gMBIgACEQEDEQH/xAAbAAEAAwEBAQEAAAAAAAAAAAAABAUGAwIHAf/EAEEQAAIBAgMEBQkIAQIGAwAAAAECAAMRBBIhBhMxUgUUFUGSIjJRU2FxgZGTIzNCQ3KCsdFiFqFUc5SiwdIXY2T/xAAaAQEAAgMBAAAAAAAAAAAAAAAAAgQBAwUG/8QAOxEAAgEBAgkICQMFAAAAAAAAAAECAwQRFBYhMVFhgZHRBQYSM0FSobETIjI0cXKywfA1QoIVI5Ki4f/aAAwDAQACEQMRAD8A+4xEQBEStxW0eHp1mw71QKy0krsmVmIpPU3StoD+MgekXvwgFlE5YbFJUUPTdHQ3AZGDqSCQbEaaEEfCdYAiIgCIiAIiIAlJtAmMzU2wpWwVxUVioV2NSjlNyLgqorHTQ6jiQRdxAM0O0WXjSX0ZqalrZgLtZyt8rMdCR5A9JE80n6RYViyojAPuQpRlJzUyoNye4VRc24iaeIBnalbpDd0iqUi96u9DBRplGTg5A8rNwvcBbldRI+JqdJ3FRFp8WApHJYJ9kwLnNq2lRdDYX79DNB0ZiBUo0qgc1FdFYOVyGoCLhraWv6JKgFF0TVxxrAV1pijuySQAG3t+GjHT0ekWvY6S9iIAiIgCIiAIiIAiIgCVHTm09LC2D3LHLoGpoBmJC3aqyqL5KhFz+W3o1t5Dboqma2/IJqAUwNdFKCsoIt32xFQa+mAQm2uwqg56uVlzB0ILOhRQzghb3tcC4JW5ABJImb6b6H6PqYk1quIdK9fc1Nc4sjCkqU3HmouanSaxAN9SZof9FYPUbk2bNcb2oQSyZCfO45dAe7utJuK6CoVCxemGz+fdms33XHX/APPS8PtNwKforaHB4ehh8PSqh1RVoplFrKqnLvL2CkhDa5GbiLgyxqbVYVWVTWW7ZCLBmFnGZbkCwutzr3Kx7jbyuyWFFvsjbQ2NWoVLA3zEFrFu7MdbaXtpPVPZfDqpCoQSb5i7VHzXLBiXJzEEnjfjbhpALDCYkVEDrexvodCCCQQfaCCJ2nHCYVaSJTQWVFCrc3NgLak8T7Z2gCIiAIiIAiIgCIn4YBB6BqK2Fw7LT3atQostPjugUBCa24Xt8JPkXooVdxR39jX3VPfWtY1coz2tp51+ElQBERAEREAREQBERAEREAREQBERAEREAREQBERAEREAREQBOWJIyPc2GVrnlFtTOsjdJ1QtGqzLmVadRmW9syhSSPiIB46HpKuHoKjZ0WjSVWtbOoQANbuuLH4yZI/R9t1SyrlXdplW98i5RYfAaSRAEREAREQBERAEREAREQBERAEREAREQBERAEREAREQBERAEjdJGoKNU0Retu6m6BtY1Mpy8dPOtxkmQenaYbC4hWqbtWoVg1T1KmmwL6W4cePdAJlK+UZvOsL++2s9T8An7AET8zC9ri/G3fb0z9gCIiAIiIAiJC6Q6YpUcodvLfREUGpVqfoVbsffaw75htLOShCU3dFXsmxETJEREQBERAEREAREQBERAEREAREQBK7aKtTTCYlqqs9IUKxqKpIZ6eQ5lBHAkXEsZD6XeoKFU0VDVsh3YNiC3de9v5gHXD46m9wjoxHEBgWX3jiPjO844jBpU89Ea3DMoa3uvwkc4Bk1o1GH+FRjUpt7Lm7L8DYcpgGTqb6jjK2Nqqxpo9UAZQpYOaNChTpuTqgRatQjQBqnpJtf9HbSCrVFNVzB87qwKgJTWnQcZhmJYnrC8AOB9FzZ4PGB7ggq6mzoeKHu94PcRx+YEiAIiccXjadJDUqOqIOLMwVR84zGUnJ3I7SL0h0nSoLmquqgmy31Z25UA1ZvYATK7tDEYjTDpuqR/OroQzD00aRsT73yj2GSsB0FTpNvDmqVyLNVqnPVI9Cngi/4qAPZIdJv2Sz6KNPrXl0LPteZeL1EXfYnEeYDhaJ/E4DYpx/ghutL3tc/4iTejuhqVC5RSXb7yo5NSrVP+bNqfdwHcBJ0TKj2shOu2ujHItC+7zvbsuEREkaBERAEREAREQBERAEREAREQBERAEgdOU81B13opXyDOTbLd19BHHh8ZPld081MUftQxQ1MOtlNjmavTVPRpmK39l4BYxE/CYBEx2HNxVpj7VO69t6neh/kHuNu4kHqmOQ097mAp2zFmOUKBxzX822oN+FjK19oDUJTCU98QSDUJyYWmfa+ucj0IG9pE5YfZRWY1MS5ruW3mQjJhqb8LpT1F/axY98h0r/Z/wCFpUFDLWd2r927s23arzniumamKVqeCRsrAr1pyaVGnfTNR/FVYd1hl/ynLZbZV6QFbGVGxGKuSpdjUXDj0Us3Bj3ke736YCfsx6O99KWXyJu1uNN0qS6Kf+T2+aVy1ZxERNhSEREAREQBEzm0fSDq6qrMotc2Nryo7Uq+sfxS5TskqkVJM85becNGyV5UJwbauzXdqv0m6iYXtSr6x/FHalX1j+KbMAnpRUxrs3cl4cTdRML2pV9Y/ijtSr6x/FGAT0oY12buS8OJuomF7Uq+sfxR2pV9Y/ijAJ6UMa7N3JeHE3UTC9qVfWP4o7Uq+sfxRgE9KGNdm7kvDibqJhe1KvrH8UdqVfWP4owCelDGuzdyXhxN1EwvalX1j+KO1KvrH8UYBPShjXZu5Lw4mt6WJ3YALC9SgpKkqcrVkUgEajQkfGQulsJu0RqZqlt/hAQ1V3GRsTSVyQxsbKzH4TOv0hUOhqMbFW1PepDA/AgH4Ss2i6Tq1FpYc1mC1atM1LtlBpU3VmW472ORP3yE7HKKvvRvs3OShXqKChLtbzZEle3n7EmbjEbQrmNLDo2IrKbMEIFKkf8A7qh8lPcLt/jPA6Cet5WMqCoOIoJdMMv6h51X9+n+Imbw+MemoRGKoosqr5KqPYBoJ07Uq+sfxR/Tpv2miWOVmhkpU5LXkv8APJsy62bhEAAAAAAAAAsAB3Cephe1KvrH8UdqVfWP4pPAJ6UVsbLP3JeHE3UTC9qVfWP4o7Uq+sfxRgE9KGNdm7kvDibqJhe1KvrH8UdqVfWP4owCelDGuzdyXhxN1EwvalX1j+KO1KvrH8UYBPShjXZu5Lw4m6iYXtSr6x/FNBs3jmdWDEkqeJ1Os01rNKlHpNnQ5O5co26r6KEWndfluK3af74fplPLjaf74fpmZxvTNOkcrFi2gAVSxJIYgC3EkI5tx09ov0rK0qKv/Mp4vl6Ep8o1FFX+z9KJWIxKoAXYAFlQE8MzMFUfEkD4yNS6boMhqCtTyBQ5YtlAUotS+vdkdD+4SH0picPiaNSg1ZFDAhiWCsmU3zC5FiMoYH3HvlFjNlsIMobFIgO+ZFuoB3m8BK3J0AYqO61McbGbJTkn6t1xRoWalKN1VyUr+xX5DZiut7ZlvcrxHnDiPfPcyWA6OwmHq74V6bvnqgCylg9QqWy2N7i/H0Me6aCr01QUAtWpLcXF3AuLA/8AkfMemTjO/Oaa1n6LSp3tfC4mxPFGuGBK8AWU+9SQf4nuTKrV2RiIiDAiIgCIiAJS1ij1GqPmyitQoUsvOlQMT7t5of8Alyzx2J3dN34kDyRzMdFHxJA+MiiiaVOhTCBznQOSL2JuWqew5tb+2aJ+tNR0ZfsvvuOtZf7NnnV7ZvoL4K6U3f2NeotakyxiIm85IiIgCIiAIiIAiIgCaHZP833j+BM9NDsn+b7x/AlK3dXtPUc1vfX8r80Rtp/vh+mZjEdC06hcvmIc3ZcxCt5KqQQOItTX/f0mafaf74fplPJ2VJ0VfrK3L05Q5RqOLu9n6UVVTZfDsMrIxXWwNRvJuuUlddCePvAPcJJqdEUm4rwVUADFQFUOoGndao4/dJkSx0Y6DjOvVeeT3lWmzVACwVgLAEZ2AcAEKGF9QATa89U9nqIBGVzcWN6jE2ybu2p4ZdPgDxllEdCOgy7RVf7nvOOEwwprlBJ1ZiTxZmYsx+ZOk7REkaW23exERBgREQBERAK7F1g9enQBF0+3qD2LYID+5g37ZIxiMTSyuFAqAsCbbxcj+SPSb2Nv8TIHQ+AQ1auKF7u1RV1uCgIGbXXVkJ9xk3GhM+HzZs29Jp24F9zV872Zc/xtKtBylFzl2vJ8OzjtO9ypGjRqU7NRbahC6V6y9N3ueRXrI/Vv0RWglxES0cEREQBERAEREAREQBNDsn+b7x/Amemh2T/N94/gSlbur2nqOa3vr+V+aI20/wB8P0ynlxtP98P0ynmyydStvmU+cH6hU/j9KEREsnDEREAREQBERAEREASJ0pXK0my+e1qdP9bnKD8L3+ElyDV8vEIv4aSmo363uif9u8PxE1Vm+jcs7yfnwWU6HJ0Iut6SavjBObvzO7Mn80ro7T9oYE0lVaRGUADK17XH4lIvlJ4nQg+w3J81S4ejmVXzVCNENqA3VQ5rm+vBb6eefTKLofpZqWatiM4WqKS3INhWO8qODm4BVdU09Uw/DLldoKZOUB82amtiALZ+/U93f3iYi43JLISr063pJSl6zd970t58vxfEs4lfhOm0qMqoKhzBmBKZVygKc2vcc6/P2GWE2pp5ihOEoO6SuEREyQEREAREQBERAE0Oyf5vvH8CZ6aHZP8AN94/gSlbur2nqOa3vr+V+aI20/3w/TKeXG0/3w/TKebLJ1K2+ZT5wfqFT+P0oRESycMREQBERAEREAREQATIPRIurVTxrMan7OCDwBT8TP3pdiUFMedWYUh7AdXPwQOZMVQAANANB7BNPtVPh5vgvM6XU2PXUf8ArH7Sk1tgHpg6EAj2i/s/8mRqqUhUVSiZ6mYjyAS2TKdT7PJPwElSLWf7akuS5KViH9XbILfHN/2zayjTvv2PyOyYZAcwRQ2uoUA66n52HynSImSDbecREQYEREAREQBERAE0Oyf5vvH8CZ6aHZP833j+BKVu6vaeo5re+v5X5ojbT/fD9Mp5cbT/AHw/TKebLJ1K2+ZT5wfqFT+P0oRESycMREQBERAEREARE8VqoVWZtFUFj7ABcw3dlZKMXJqMVe2RF8vEE/horlH/ADKlifkoXxmTpD6KpEUwzCz1Car+xnN7fAWX9smTVRXq9J53l/PgrkXuUZL03oou+MEoLRk9prVKXSltE4OH3qEEbrJVzjS5fNTyH08BU+c7yJUVd/TJY5xSrBVtoUL0szX9hVB+6bGUoZ9j8vz4EuIiZICIiAIiIAiIgCIiAJodk/zfeP4Ez00Oyf5vvH8CUrd1e09RzW99fyvzRF2sutQNlYi1vJUt/Ez/AF4clX6bT6W9MHiAZ46svKvylCnap049FHq7XyBZbXWlWqOV7uzNXZFdoPm/XhyVfptHXhyVfptPpHVl5V+UdWXlX5SeHVNRVxWsWmW9cD5v14clX6bR14clX6bT6R1ZeVflHVl5V+UYdU1DFaxaZb1wPm/XhyVfptHXhyVfptPpHVl5V+UdWXlX5Rh1TUMVrFplvXA+b9eHJV+m0deHJV+m0+i1kpopZggVQWYnQKALkn4SJ2lhuZfCf6jDqmoYrWLTLeuBhevDkq/TaeK9dXUq1OqVOhG7YXHwm97Sw3MvhP8AUdpYbmXwn+odtqNXNInDmzZISUoykmsqaavT3GF68OSr9No68OSr9Npuu0sNzL4T/UdpYbmXwn+ow6pqIYrWLTLeuBhevDkq/TaeDXXMH3dXOFZQd21wrEEj5qvym97Sw3MvhP8AUdpYbmXwn+ow6pqMrmvY12y3rgYXrw5Kv02jrw5Kv02m67Sw3MvhP9R2lhuZfCf6jDqmoxitYtMt64GF68OSr9No68OSr9Npuu0sNzL4T/UdpYbmXwn+ow6pqGK1i0y3rgYXrw5Kv02jrw5Kv02m67Sw3MvhP9R2lhuZfCf6jDqmoYrWLTLeuBhevDkq/TaOvDkq/TabrtLDcy+E/wBR2lhuZfCf6jDqmoYrWLTLeuBhevDkq/TaOvDkq/TafQ8MaVQZkyMAbGw4H0H0HUTr1ZeVflGHVNQxWsWmW9cD5v14clX6bTV7JIcrsQQGItcWPCXvVl5V+U9qgHAWmuraZ1V0ZF6w8i2ew1PS0m77rsrXBHqIiVjtCIiAIiIAiIgFNtc5GEq25WH+xnDpXag0K+6NNSgGGLOauUjf1jSGlu4JVbjwpNwknaqiz4Wqqi7FTYDidJVVNuaNzfCYsm440aZ1U3H4+46iAW7bTUBrnuoNQOQCcjIaYKkedf7ZOA75X7R7UGiWpqrWbDtVFQNlNMlKxXir5G+y0LrlJvxKkGmTprBLwwGMHuUDhltb7TS2RLejKJYVNtqDHM2DxRNitzQpk5TxGr8NTAJfR+1ZeuKBRLGruFbfBnZuqU8VmK5QB5NS2h4j0Su2c2md6tSpiHy0XFPLc5kSpVqVTSpCw8lhQWkWv31Ae8Tom2eHBBGCxII4EUKYI0tp5XonHG7UYWqoWpgcWVDMwG6RfKYEMfJccbm8yDUYPpmnVbdqTvAGYqQbqoqPTuSNBdqb6Xv5J00Miv0+RUKbltHyXs9vOtfzbf7ykwm12GpEsmDxoLCzeQpuM7v3vzVKh/cZJ/8AkGn/AMNjfpJ/7zAJXS21JoV90aSlAMMWc1cuXf1t0uljy1W4jSk3DQyUdqsKAzGsLJfP5LeRbLfNpp568fTKh9uqJ44TFnzeNGmfNNx+PuOokGp09gmz36PxN6hzORRRS5zO1yQ9+NWof3n0wDUNtHhwSGqZTvGpAMrKWdSoOW48oXdBcaXYDvEidK7VLSp0q1Nd5Tq52zarlpqLlyLFyvDUKbA34ayjG0ODFiMDjAQb3CKDwUEX3nA5FuOBKgnXWSU2yw4VE6niytMKKYNJGyZQALXe9xYawD3hNsGVkpsquLqHdq65/LxzYTQKiggGxHDQWOup8NtFU7QZWJWhSqOjWN1FFaVMZnABOZq+IQA8tI2/FH+scN/wOJ/6el6b83p1n7X20w7rUVsHiitVSlUGjT+0UgqQ3l6ixIgF3/qnDWBFUEFGqLZWOdVp705dNTk1sNZ+ttNhwbGqM3kXXK2cZwpUEAXB+0p6cRnX0iZg9PYK4PZ+J8ksRakgF2Z2a4D2NzUqcedvTPVPaLCLYrgsYLFGFkHnJlysftNT5C3J1OUXvaAaLohzv8YO4Vlt9GlLeUWzdY1HxFbI6LVqBlDgBrCnTTWxI4oe+XsAREQBERAEREAREQBERAPwi859VTlX5REAdVTlX5R1VOVflEQB1VOVflHVU5V+URAHVU5V+UdVTlX5REAdVTlX5R1VOVflEQB1VOVflHVU5V+URAHVU5V+UdVTlX5REAdVTlX5R1VOVflEQD2qAcBaeoiAIiIB/9k="/>
          <p:cNvSpPr>
            <a:spLocks noChangeAspect="1" noChangeArrowheads="1"/>
          </p:cNvSpPr>
          <p:nvPr/>
        </p:nvSpPr>
        <p:spPr bwMode="auto">
          <a:xfrm>
            <a:off x="1295400" y="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images_0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1905000"/>
            <a:ext cx="4167188" cy="4953000"/>
          </a:xfrm>
          <a:prstGeom prst="rect">
            <a:avLst/>
          </a:prstGeom>
        </p:spPr>
      </p:pic>
      <p:pic>
        <p:nvPicPr>
          <p:cNvPr id="11" name="Picture 3" descr="C:\Users\Samirul\Pictures\untitlegg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90700"/>
            <a:ext cx="4343400" cy="4953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124200" y="4267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tx2"/>
                </a:solidFill>
              </a:rPr>
              <a:t>কাঁচ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3048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50000"/>
                  </a:schemeClr>
                </a:solidFill>
              </a:rPr>
              <a:t>বায়ু</a:t>
            </a:r>
            <a:r>
              <a:rPr lang="bn-BD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2286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0070C0"/>
                </a:solidFill>
              </a:rPr>
              <a:t>আপতন কোণ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05687" y="268611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chemeClr val="tx2"/>
                </a:solidFill>
              </a:rPr>
              <a:t>প্রতিসরণকোণ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11430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নির্দিষ্ট রং এর আলোর জন্য প্রতিসরণ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" grpId="0"/>
      <p:bldP spid="14" grpId="0"/>
      <p:bldP spid="15" grpId="0"/>
      <p:bldP spid="16" grpId="0"/>
      <p:bldP spid="18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_0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700" y="397699"/>
            <a:ext cx="5410200" cy="3429000"/>
          </a:xfrm>
          <a:prstGeom prst="rect">
            <a:avLst/>
          </a:prstGeom>
        </p:spPr>
      </p:pic>
      <p:sp>
        <p:nvSpPr>
          <p:cNvPr id="2050" name="AutoShape 2" descr="data:image/jpeg;base64,/9j/4AAQSkZJRgABAQAAAQABAAD/2wCEAAkGBhMSEREQEhEQFRASEhAQEBYTERkQEQ4QFRQWFRcVEh4XJyYeGBklGhISHy8iIycpLCwwFR4xNTArNiYvLykBCQoKDgwOGg8PGjUkHyQvLCwyNCw1NTQsLCw1NTUtKS00LCkyLC0sLy0pMSkvLSksLi0pLyosLDU1KSwsLCw0LP/AABEIAOMA3gMBIgACEQEDEQH/xAAbAAEAAwEBAQEAAAAAAAAAAAAABAUGAwIHAf/EAEEQAAIBAgMEBQkIAQIGAwAAAAECAAMRBBIhBhMxUgUUFUGSIjJRU2FxgZGTIzNCQ3KCsdFiFqFUc5SiwdIXY2T/xAAaAQEAAgMBAAAAAAAAAAAAAAAAAgQBAwUG/8QAOxEAAgEBAgkICQMFAAAAAAAAAAECAwQRFBYhMVFhgZHRBQYSM0FSobETIjI0cXKywfA1QoIVI5Ki4f/aAAwDAQACEQMRAD8A+4xEQBEStxW0eHp1mw71QKy0krsmVmIpPU3StoD+MgekXvwgFlE5YbFJUUPTdHQ3AZGDqSCQbEaaEEfCdYAiIgCIiAIiIAlJtAmMzU2wpWwVxUVioV2NSjlNyLgqorHTQ6jiQRdxAM0O0WXjSX0ZqalrZgLtZyt8rMdCR5A9JE80n6RYViyojAPuQpRlJzUyoNye4VRc24iaeIBnalbpDd0iqUi96u9DBRplGTg5A8rNwvcBbldRI+JqdJ3FRFp8WApHJYJ9kwLnNq2lRdDYX79DNB0ZiBUo0qgc1FdFYOVyGoCLhraWv6JKgFF0TVxxrAV1pijuySQAG3t+GjHT0ekWvY6S9iIAiIgCIiAIiIAiIgCVHTm09LC2D3LHLoGpoBmJC3aqyqL5KhFz+W3o1t5Dboqma2/IJqAUwNdFKCsoIt32xFQa+mAQm2uwqg56uVlzB0ILOhRQzghb3tcC4JW5ABJImb6b6H6PqYk1quIdK9fc1Nc4sjCkqU3HmouanSaxAN9SZof9FYPUbk2bNcb2oQSyZCfO45dAe7utJuK6CoVCxemGz+fdms33XHX/APPS8PtNwKforaHB4ehh8PSqh1RVoplFrKqnLvL2CkhDa5GbiLgyxqbVYVWVTWW7ZCLBmFnGZbkCwutzr3Kx7jbyuyWFFvsjbQ2NWoVLA3zEFrFu7MdbaXtpPVPZfDqpCoQSb5i7VHzXLBiXJzEEnjfjbhpALDCYkVEDrexvodCCCQQfaCCJ2nHCYVaSJTQWVFCrc3NgLak8T7Z2gCIiAIiIAiIgCIn4YBB6BqK2Fw7LT3atQostPjugUBCa24Xt8JPkXooVdxR39jX3VPfWtY1coz2tp51+ElQBERAEREAREQBERAEREAREQBERAEREAREQBERAEREAREQBOWJIyPc2GVrnlFtTOsjdJ1QtGqzLmVadRmW9syhSSPiIB46HpKuHoKjZ0WjSVWtbOoQANbuuLH4yZI/R9t1SyrlXdplW98i5RYfAaSRAEREAREQBERAEREAREQBERAEREAREQBERAEREAREQBERAEjdJGoKNU0Retu6m6BtY1Mpy8dPOtxkmQenaYbC4hWqbtWoVg1T1KmmwL6W4cePdAJlK+UZvOsL++2s9T8An7AET8zC9ri/G3fb0z9gCIiAIiIAiJC6Q6YpUcodvLfREUGpVqfoVbsffaw75htLOShCU3dFXsmxETJEREQBERAEREAREQBERAEREAREQBK7aKtTTCYlqqs9IUKxqKpIZ6eQ5lBHAkXEsZD6XeoKFU0VDVsh3YNiC3de9v5gHXD46m9wjoxHEBgWX3jiPjO844jBpU89Ea3DMoa3uvwkc4Bk1o1GH+FRjUpt7Lm7L8DYcpgGTqb6jjK2Nqqxpo9UAZQpYOaNChTpuTqgRatQjQBqnpJtf9HbSCrVFNVzB87qwKgJTWnQcZhmJYnrC8AOB9FzZ4PGB7ggq6mzoeKHu94PcRx+YEiAIiccXjadJDUqOqIOLMwVR84zGUnJ3I7SL0h0nSoLmquqgmy31Z25UA1ZvYATK7tDEYjTDpuqR/OroQzD00aRsT73yj2GSsB0FTpNvDmqVyLNVqnPVI9Cngi/4qAPZIdJv2Sz6KNPrXl0LPteZeL1EXfYnEeYDhaJ/E4DYpx/ghutL3tc/4iTejuhqVC5RSXb7yo5NSrVP+bNqfdwHcBJ0TKj2shOu2ujHItC+7zvbsuEREkaBERAEREAREQBERAEREAREQBERAEgdOU81B13opXyDOTbLd19BHHh8ZPld081MUftQxQ1MOtlNjmavTVPRpmK39l4BYxE/CYBEx2HNxVpj7VO69t6neh/kHuNu4kHqmOQ097mAp2zFmOUKBxzX822oN+FjK19oDUJTCU98QSDUJyYWmfa+ucj0IG9pE5YfZRWY1MS5ruW3mQjJhqb8LpT1F/axY98h0r/Z/wCFpUFDLWd2r927s23arzniumamKVqeCRsrAr1pyaVGnfTNR/FVYd1hl/ynLZbZV6QFbGVGxGKuSpdjUXDj0Us3Bj3ke736YCfsx6O99KWXyJu1uNN0qS6Kf+T2+aVy1ZxERNhSEREAREQBEzm0fSDq6qrMotc2Nryo7Uq+sfxS5TskqkVJM85becNGyV5UJwbauzXdqv0m6iYXtSr6x/FHalX1j+KbMAnpRUxrs3cl4cTdRML2pV9Y/ijtSr6x/FGAT0oY12buS8OJuomF7Uq+sfxR2pV9Y/ijAJ6UMa7N3JeHE3UTC9qVfWP4o7Uq+sfxRgE9KGNdm7kvDibqJhe1KvrH8UdqVfWP4owCelDGuzdyXhxN1EwvalX1j+KO1KvrH8UYBPShjXZu5Lw4mt6WJ3YALC9SgpKkqcrVkUgEajQkfGQulsJu0RqZqlt/hAQ1V3GRsTSVyQxsbKzH4TOv0hUOhqMbFW1PepDA/AgH4Ss2i6Tq1FpYc1mC1atM1LtlBpU3VmW472ORP3yE7HKKvvRvs3OShXqKChLtbzZEle3n7EmbjEbQrmNLDo2IrKbMEIFKkf8A7qh8lPcLt/jPA6Cet5WMqCoOIoJdMMv6h51X9+n+Imbw+MemoRGKoosqr5KqPYBoJ07Uq+sfxR/Tpv2miWOVmhkpU5LXkv8APJsy62bhEAAAAAAAAAsAB3Cephe1KvrH8UdqVfWP4pPAJ6UVsbLP3JeHE3UTC9qVfWP4o7Uq+sfxRgE9KGNdm7kvDibqJhe1KvrH8UdqVfWP4owCelDGuzdyXhxN1EwvalX1j+KO1KvrH8UYBPShjXZu5Lw4m6iYXtSr6x/FNBs3jmdWDEkqeJ1Os01rNKlHpNnQ5O5co26r6KEWndfluK3af74fplPLjaf74fpmZxvTNOkcrFi2gAVSxJIYgC3EkI5tx09ov0rK0qKv/Mp4vl6Ep8o1FFX+z9KJWIxKoAXYAFlQE8MzMFUfEkD4yNS6boMhqCtTyBQ5YtlAUotS+vdkdD+4SH0picPiaNSg1ZFDAhiWCsmU3zC5FiMoYH3HvlFjNlsIMobFIgO+ZFuoB3m8BK3J0AYqO61McbGbJTkn6t1xRoWalKN1VyUr+xX5DZiut7ZlvcrxHnDiPfPcyWA6OwmHq74V6bvnqgCylg9QqWy2N7i/H0Me6aCr01QUAtWpLcXF3AuLA/8AkfMemTjO/Oaa1n6LSp3tfC4mxPFGuGBK8AWU+9SQf4nuTKrV2RiIiDAiIgCIiAJS1ij1GqPmyitQoUsvOlQMT7t5of8Alyzx2J3dN34kDyRzMdFHxJA+MiiiaVOhTCBznQOSL2JuWqew5tb+2aJ+tNR0ZfsvvuOtZf7NnnV7ZvoL4K6U3f2NeotakyxiIm85IiIgCIiAIiIAiIgCaHZP833j+BM9NDsn+b7x/AlK3dXtPUc1vfX8r80Rtp/vh+mZjEdC06hcvmIc3ZcxCt5KqQQOItTX/f0mafaf74fplPJ2VJ0VfrK3L05Q5RqOLu9n6UVVTZfDsMrIxXWwNRvJuuUlddCePvAPcJJqdEUm4rwVUADFQFUOoGndao4/dJkSx0Y6DjOvVeeT3lWmzVACwVgLAEZ2AcAEKGF9QATa89U9nqIBGVzcWN6jE2ybu2p4ZdPgDxllEdCOgy7RVf7nvOOEwwprlBJ1ZiTxZmYsx+ZOk7REkaW23exERBgREQBERAK7F1g9enQBF0+3qD2LYID+5g37ZIxiMTSyuFAqAsCbbxcj+SPSb2Nv8TIHQ+AQ1auKF7u1RV1uCgIGbXXVkJ9xk3GhM+HzZs29Jp24F9zV872Zc/xtKtBylFzl2vJ8OzjtO9ypGjRqU7NRbahC6V6y9N3ueRXrI/Vv0RWglxES0cEREQBERAEREAREQBNDsn+b7x/Amemh2T/N94/gSlbur2nqOa3vr+V+aI20/wB8P0ynlxtP98P0ynmyydStvmU+cH6hU/j9KEREsnDEREAREQBERAEREASJ0pXK0my+e1qdP9bnKD8L3+ElyDV8vEIv4aSmo363uif9u8PxE1Vm+jcs7yfnwWU6HJ0Iut6SavjBObvzO7Mn80ro7T9oYE0lVaRGUADK17XH4lIvlJ4nQg+w3J81S4ejmVXzVCNENqA3VQ5rm+vBb6eefTKLofpZqWatiM4WqKS3INhWO8qODm4BVdU09Uw/DLldoKZOUB82amtiALZ+/U93f3iYi43JLISr063pJSl6zd970t58vxfEs4lfhOm0qMqoKhzBmBKZVygKc2vcc6/P2GWE2pp5ihOEoO6SuEREyQEREAREQBERAE0Oyf5vvH8CZ6aHZP8AN94/gSlbur2nqOa3vr+V+aI20/3w/TKeXG0/3w/TKebLJ1K2+ZT5wfqFT+P0oRESycMREQBERAEREAREQATIPRIurVTxrMan7OCDwBT8TP3pdiUFMedWYUh7AdXPwQOZMVQAANANB7BNPtVPh5vgvM6XU2PXUf8ArH7Sk1tgHpg6EAj2i/s/8mRqqUhUVSiZ6mYjyAS2TKdT7PJPwElSLWf7akuS5KViH9XbILfHN/2zayjTvv2PyOyYZAcwRQ2uoUA66n52HynSImSDbecREQYEREAREQBERAE0Oyf5vvH8CZ6aHZP833j+BKVu6vaeo5re+v5X5ojbT/fD9Mp5cbT/AHw/TKebLJ1K2+ZT5wfqFT+P0oRESycMREQBERAEREARE8VqoVWZtFUFj7ABcw3dlZKMXJqMVe2RF8vEE/horlH/ADKlifkoXxmTpD6KpEUwzCz1Car+xnN7fAWX9smTVRXq9J53l/PgrkXuUZL03oou+MEoLRk9prVKXSltE4OH3qEEbrJVzjS5fNTyH08BU+c7yJUVd/TJY5xSrBVtoUL0szX9hVB+6bGUoZ9j8vz4EuIiZICIiAIiIAiIgCIiAJodk/zfeP4Ez00Oyf5vvH8CUrd1e09RzW99fyvzRF2sutQNlYi1vJUt/Ez/AF4clX6bT6W9MHiAZ46svKvylCnap049FHq7XyBZbXWlWqOV7uzNXZFdoPm/XhyVfptHXhyVfptPpHVl5V+UdWXlX5SeHVNRVxWsWmW9cD5v14clX6bR14clX6bT6R1ZeVflHVl5V+UYdU1DFaxaZb1wPm/XhyVfptHXhyVfptPpHVl5V+UdWXlX5Rh1TUMVrFplvXA+b9eHJV+m0deHJV+m0+i1kpopZggVQWYnQKALkn4SJ2lhuZfCf6jDqmoYrWLTLeuBhevDkq/TaeK9dXUq1OqVOhG7YXHwm97Sw3MvhP8AUdpYbmXwn+odtqNXNInDmzZISUoykmsqaavT3GF68OSr9No68OSr9Npuu0sNzL4T/UdpYbmXwn+ow6pqIYrWLTLeuBhevDkq/TaeDXXMH3dXOFZQd21wrEEj5qvym97Sw3MvhP8AUdpYbmXwn+ow6pqMrmvY12y3rgYXrw5Kv02jrw5Kv02m67Sw3MvhP9R2lhuZfCf6jDqmoxitYtMt64GF68OSr9No68OSr9Npuu0sNzL4T/UdpYbmXwn+ow6pqGK1i0y3rgYXrw5Kv02jrw5Kv02m67Sw3MvhP9R2lhuZfCf6jDqmoYrWLTLeuBhevDkq/TaOvDkq/TabrtLDcy+E/wBR2lhuZfCf6jDqmoYrWLTLeuBhevDkq/TaOvDkq/TafQ8MaVQZkyMAbGw4H0H0HUTr1ZeVflGHVNQxWsWmW9cD5v14clX6bTV7JIcrsQQGItcWPCXvVl5V+U9qgHAWmuraZ1V0ZF6w8i2ew1PS0m77rsrXBHqIiVjtCIiAIiIAiIgFNtc5GEq25WH+xnDpXag0K+6NNSgGGLOauUjf1jSGlu4JVbjwpNwknaqiz4Wqqi7FTYDidJVVNuaNzfCYsm440aZ1U3H4+46iAW7bTUBrnuoNQOQCcjIaYKkedf7ZOA75X7R7UGiWpqrWbDtVFQNlNMlKxXir5G+y0LrlJvxKkGmTprBLwwGMHuUDhltb7TS2RLejKJYVNtqDHM2DxRNitzQpk5TxGr8NTAJfR+1ZeuKBRLGruFbfBnZuqU8VmK5QB5NS2h4j0Su2c2md6tSpiHy0XFPLc5kSpVqVTSpCw8lhQWkWv31Ae8Tom2eHBBGCxII4EUKYI0tp5XonHG7UYWqoWpgcWVDMwG6RfKYEMfJccbm8yDUYPpmnVbdqTvAGYqQbqoqPTuSNBdqb6Xv5J00Miv0+RUKbltHyXs9vOtfzbf7ykwm12GpEsmDxoLCzeQpuM7v3vzVKh/cZJ/8AkGn/AMNjfpJ/7zAJXS21JoV90aSlAMMWc1cuXf1t0uljy1W4jSk3DQyUdqsKAzGsLJfP5LeRbLfNpp568fTKh9uqJ44TFnzeNGmfNNx+PuOokGp09gmz36PxN6hzORRRS5zO1yQ9+NWof3n0wDUNtHhwSGqZTvGpAMrKWdSoOW48oXdBcaXYDvEidK7VLSp0q1Nd5Tq52zarlpqLlyLFyvDUKbA34ayjG0ODFiMDjAQb3CKDwUEX3nA5FuOBKgnXWSU2yw4VE6niytMKKYNJGyZQALXe9xYawD3hNsGVkpsquLqHdq65/LxzYTQKiggGxHDQWOup8NtFU7QZWJWhSqOjWN1FFaVMZnABOZq+IQA8tI2/FH+scN/wOJ/6el6b83p1n7X20w7rUVsHiitVSlUGjT+0UgqQ3l6ixIgF3/qnDWBFUEFGqLZWOdVp705dNTk1sNZ+ttNhwbGqM3kXXK2cZwpUEAXB+0p6cRnX0iZg9PYK4PZ+J8ksRakgF2Z2a4D2NzUqcedvTPVPaLCLYrgsYLFGFkHnJlysftNT5C3J1OUXvaAaLohzv8YO4Vlt9GlLeUWzdY1HxFbI6LVqBlDgBrCnTTWxI4oe+XsAREQBERAEREAREQBERAPwi859VTlX5REAdVTlX5R1VOVflEQB1VOVflHVU5V+URAHVU5V+UdVTlX5REAdVTlX5R1VOVflEQB1VOVflHVU5V+URAHVU5V+UdVTlX5REAdVTlX5R1VOVflEQD2qAcBaeoiAIiIB/9k="/>
          <p:cNvSpPr>
            <a:spLocks noChangeAspect="1" noChangeArrowheads="1"/>
          </p:cNvSpPr>
          <p:nvPr/>
        </p:nvSpPr>
        <p:spPr bwMode="auto">
          <a:xfrm>
            <a:off x="8991600" y="670559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C:\Users\Samirul\Pictures\s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38400"/>
            <a:ext cx="4038600" cy="3124200"/>
          </a:xfrm>
          <a:prstGeom prst="rect">
            <a:avLst/>
          </a:prstGeom>
          <a:noFill/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964341"/>
              </p:ext>
            </p:extLst>
          </p:nvPr>
        </p:nvGraphicFramePr>
        <p:xfrm>
          <a:off x="3881437" y="4216340"/>
          <a:ext cx="52578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5" name="Equation" r:id="rId6" imgW="2590560" imgH="660240" progId="Equation.3">
                  <p:embed/>
                </p:oleObj>
              </mc:Choice>
              <mc:Fallback>
                <p:oleObj name="Equation" r:id="rId6" imgW="259056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7" y="4216340"/>
                        <a:ext cx="52578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images_0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412" y="324645"/>
            <a:ext cx="5432497" cy="3414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1371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0070C0"/>
                </a:solidFill>
              </a:rPr>
              <a:t>বায়ু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2362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chemeClr val="bg2">
                    <a:lumMod val="50000"/>
                  </a:schemeClr>
                </a:solidFill>
              </a:rPr>
              <a:t>পানি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762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B050"/>
                </a:solidFill>
              </a:rPr>
              <a:t>আপতিত রশ্মি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32766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প্রতিসরিত রশ্মি 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2766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</a:t>
            </a:r>
            <a:r>
              <a:rPr lang="bn-BD" sz="2000" dirty="0" smtClean="0"/>
              <a:t> </a:t>
            </a:r>
            <a:r>
              <a:rPr lang="bn-BD" sz="2400" b="1" dirty="0" smtClean="0"/>
              <a:t>মাধ্যম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4144328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bn-BD" sz="2000" b="1" dirty="0" smtClean="0">
                <a:solidFill>
                  <a:srgbClr val="00B050"/>
                </a:solidFill>
              </a:rPr>
              <a:t>মাধ্যম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5562600"/>
            <a:ext cx="4191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</a:t>
            </a:r>
            <a:r>
              <a:rPr lang="bn-BD" dirty="0" smtClean="0"/>
              <a:t> </a:t>
            </a:r>
            <a:r>
              <a:rPr lang="bn-BD" sz="2400" b="1" dirty="0" smtClean="0">
                <a:solidFill>
                  <a:srgbClr val="00B050"/>
                </a:solidFill>
              </a:rPr>
              <a:t>মাধ্যম সাপেক্ষে</a:t>
            </a:r>
            <a:r>
              <a:rPr lang="en-US" sz="2400" b="1" dirty="0" smtClean="0">
                <a:solidFill>
                  <a:srgbClr val="00B050"/>
                </a:solidFill>
              </a:rPr>
              <a:t>W </a:t>
            </a:r>
            <a:r>
              <a:rPr lang="bn-BD" sz="2400" b="1" dirty="0" smtClean="0">
                <a:solidFill>
                  <a:srgbClr val="00B050"/>
                </a:solidFill>
              </a:rPr>
              <a:t>মাধ্যম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r>
              <a:rPr lang="bn-BD" sz="2000" b="1" dirty="0" smtClean="0">
                <a:solidFill>
                  <a:srgbClr val="00B0F0"/>
                </a:solidFill>
              </a:rPr>
              <a:t>এর </a:t>
            </a:r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প্রতিসরণাঙ্ক</a:t>
            </a:r>
            <a:r>
              <a:rPr lang="bn-BD" sz="2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/>
                <a:cs typeface="NikoshBAN" pitchFamily="2" charset="0"/>
              </a:rPr>
              <a:t>η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/>
                <a:cs typeface="NikoshBAN" pitchFamily="2" charset="0"/>
              </a:rPr>
              <a:t>w.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 smtClean="0"/>
              <a:t> </a:t>
            </a:r>
            <a:endParaRPr lang="en-US" sz="2400" b="1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6" name="Equation" r:id="rId8" imgW="114120" imgH="215640" progId="Equation.3">
                  <p:embed/>
                </p:oleObj>
              </mc:Choice>
              <mc:Fallback>
                <p:oleObj name="Equation" r:id="rId8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" name="Equation" r:id="rId10" imgW="114120" imgH="215640" progId="Equation.3">
                  <p:embed/>
                </p:oleObj>
              </mc:Choice>
              <mc:Fallback>
                <p:oleObj name="Equation" r:id="rId10" imgW="1141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" name="Equation" r:id="rId11" imgW="114120" imgH="215640" progId="Equation.3">
                  <p:embed/>
                </p:oleObj>
              </mc:Choice>
              <mc:Fallback>
                <p:oleObj name="Equation" r:id="rId11" imgW="11412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508500" y="3346450"/>
          <a:ext cx="1270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" name="Equation" r:id="rId12" imgW="126720" imgH="164880" progId="Equation.3">
                  <p:embed/>
                </p:oleObj>
              </mc:Choice>
              <mc:Fallback>
                <p:oleObj name="Equation" r:id="rId12" imgW="126720" imgH="164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46450"/>
                        <a:ext cx="1270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" name="Equation" r:id="rId14" imgW="114120" imgH="215640" progId="Equation.3">
                  <p:embed/>
                </p:oleObj>
              </mc:Choice>
              <mc:Fallback>
                <p:oleObj name="Equation" r:id="rId14" imgW="11412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" name="Equation" r:id="rId15" imgW="114120" imgH="215640" progId="Equation.3">
                  <p:embed/>
                </p:oleObj>
              </mc:Choice>
              <mc:Fallback>
                <p:oleObj name="Equation" r:id="rId15" imgW="11412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4508500" y="3346450"/>
          <a:ext cx="1270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" name="Equation" r:id="rId16" imgW="126720" imgH="164880" progId="Equation.3">
                  <p:embed/>
                </p:oleObj>
              </mc:Choice>
              <mc:Fallback>
                <p:oleObj name="Equation" r:id="rId16" imgW="126720" imgH="1648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46450"/>
                        <a:ext cx="1270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4508500" y="3346450"/>
          <a:ext cx="1270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" name="Equation" r:id="rId18" imgW="126720" imgH="164880" progId="Equation.3">
                  <p:embed/>
                </p:oleObj>
              </mc:Choice>
              <mc:Fallback>
                <p:oleObj name="Equation" r:id="rId18" imgW="126720" imgH="1648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46450"/>
                        <a:ext cx="1270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4508500" y="3346450"/>
          <a:ext cx="1270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4" name="Equation" r:id="rId20" imgW="126720" imgH="164880" progId="Equation.3">
                  <p:embed/>
                </p:oleObj>
              </mc:Choice>
              <mc:Fallback>
                <p:oleObj name="Equation" r:id="rId20" imgW="126720" imgH="1648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46450"/>
                        <a:ext cx="1270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4508500" y="3346450"/>
          <a:ext cx="1270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" name="Equation" r:id="rId22" imgW="126720" imgH="164880" progId="Equation.3">
                  <p:embed/>
                </p:oleObj>
              </mc:Choice>
              <mc:Fallback>
                <p:oleObj name="Equation" r:id="rId22" imgW="126720" imgH="1648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46450"/>
                        <a:ext cx="1270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470400" y="3333750"/>
          <a:ext cx="2032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6" name="Equation" r:id="rId24" imgW="203040" imgH="190440" progId="Equation.3">
                  <p:embed/>
                </p:oleObj>
              </mc:Choice>
              <mc:Fallback>
                <p:oleObj name="Equation" r:id="rId24" imgW="203040" imgH="1904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3333750"/>
                        <a:ext cx="2032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:\New folder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7772400" cy="304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8794" y="40386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বাম পাশের চীত্রে আলোর প্রতিসরণ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মাঝ খানের চীত্রে আলো বিভেদ তল ঘেঁষে  যাচ্ছে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ডান পাশের চীত্রে আলোর পূর্ণ আভ্যন্তরীণ প্রতিফলন হচ্ছে । 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27078"/>
            <a:ext cx="9220200" cy="5715000"/>
          </a:xfrm>
        </p:spPr>
        <p:txBody>
          <a:bodyPr>
            <a:norm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দলীয় কাজঃ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ক) বায়ু থেকে পানিতে প্রতিসরণের ক্ষেত্রে আপতণ কোণ ৩০ ডিগ্রী এবং প্রতিসরণ কোণ ১৯ ডিগ্রী হলে , বায়ু  সাপেক্ষে পানির  প্রতিসরণাঙ্ক কত ?</a:t>
            </a:r>
          </a:p>
          <a:p>
            <a:endParaRPr lang="bn-BD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খ) দুইটি নিদির্ষ্ট মাধ্যম ও দুইটি ভিন্ন আপতিত রশ্মি এঁকে ক্রন্তি কোণ ও পূর্ণ অভ্যন্তরঈণ প্রতিফলণ এর রশ্মি চিত্র  দেখাও ।</a:t>
            </a:r>
            <a:endParaRPr lang="en-US" sz="36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114800"/>
            <a:ext cx="8077200" cy="2743200"/>
          </a:xfrm>
        </p:spPr>
        <p:txBody>
          <a:bodyPr>
            <a:normAutofit lnSpcReduction="10000"/>
          </a:bodyPr>
          <a:lstStyle/>
          <a:p>
            <a:pPr lvl="8" algn="just">
              <a:buNone/>
            </a:pPr>
            <a:r>
              <a:rPr lang="bn-BD" sz="4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ক) ক্রন্তি কোণ ৩০ডিগ্রী হলে,      প্রতিসরণ  কোণ  কত হবে ? </a:t>
            </a:r>
            <a:endParaRPr lang="en-US" sz="4400" b="1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 ) আপতিত রশ্মি ক্রন্তি কোণের ছেয়ে বড় কোণে আপতিত হলে কী গড়বে ?</a:t>
            </a:r>
            <a:endParaRPr lang="en-US" sz="4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I:\New folder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343" y="838200"/>
            <a:ext cx="7391400" cy="3276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838200" y="304800"/>
            <a:ext cx="7696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 algn="just">
              <a:buNone/>
            </a:pP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মূল্যায়নঃ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32823"/>
            <a:ext cx="9144000" cy="1139577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বায়ুর সাপেক্ষে পানির প্রতিসরণাঙ্ক ১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৩৩ হলে পানির সাপেক্ষে বায়ুর প্রতিসরণাঙ্ক  কত ?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288" cy="556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002060"/>
                </a:solidFill>
              </a:rPr>
              <a:t>বাড়ীর কাজ</a:t>
            </a:r>
            <a:endParaRPr lang="en-US" sz="6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8229600" cy="3124199"/>
          </a:xfrm>
        </p:spPr>
        <p:txBody>
          <a:bodyPr>
            <a:normAutofit/>
          </a:bodyPr>
          <a:lstStyle/>
          <a:p>
            <a:pPr marL="2286000" lvl="3" indent="-914400" algn="just">
              <a:buNone/>
            </a:pPr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6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2286000" lvl="3" indent="-914400" algn="just">
              <a:buNone/>
            </a:pPr>
            <a:endParaRPr lang="en-US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09600" y="5334000"/>
            <a:ext cx="9753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</a:rPr>
              <a:t>               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bn-BD" sz="3600" b="1" dirty="0" smtClean="0">
              <a:solidFill>
                <a:srgbClr val="FF0000"/>
              </a:solidFill>
            </a:endParaRPr>
          </a:p>
          <a:p>
            <a:r>
              <a:rPr lang="bn-BD" sz="4400" dirty="0" smtClean="0">
                <a:solidFill>
                  <a:srgbClr val="FF0000"/>
                </a:solidFill>
              </a:rPr>
              <a:t>   </a:t>
            </a:r>
            <a:r>
              <a:rPr lang="bn-BD" sz="6000" b="1" dirty="0" smtClean="0">
                <a:solidFill>
                  <a:srgbClr val="00B0F0"/>
                </a:solidFill>
              </a:rPr>
              <a:t>খো    </a:t>
            </a:r>
            <a:r>
              <a:rPr lang="bn-BD" sz="6000" b="1" dirty="0" smtClean="0">
                <a:solidFill>
                  <a:srgbClr val="FF0000"/>
                </a:solidFill>
              </a:rPr>
              <a:t>দা</a:t>
            </a:r>
            <a:r>
              <a:rPr lang="bn-BD" sz="6000" b="1" dirty="0" smtClean="0">
                <a:solidFill>
                  <a:srgbClr val="00B0F0"/>
                </a:solidFill>
              </a:rPr>
              <a:t>    </a:t>
            </a:r>
            <a:r>
              <a:rPr lang="bn-BD" sz="6000" b="1" dirty="0" smtClean="0">
                <a:solidFill>
                  <a:srgbClr val="00B050"/>
                </a:solidFill>
              </a:rPr>
              <a:t>হা</a:t>
            </a:r>
            <a:r>
              <a:rPr lang="bn-BD" sz="6000" b="1" dirty="0" smtClean="0">
                <a:solidFill>
                  <a:srgbClr val="00B0F0"/>
                </a:solidFill>
              </a:rPr>
              <a:t>    </a:t>
            </a:r>
            <a:r>
              <a:rPr lang="bn-BD" sz="6000" b="1" dirty="0" smtClean="0">
                <a:solidFill>
                  <a:srgbClr val="FFC000"/>
                </a:solidFill>
              </a:rPr>
              <a:t>ফে</a:t>
            </a:r>
            <a:r>
              <a:rPr lang="bn-BD" sz="6000" b="1" dirty="0" smtClean="0">
                <a:solidFill>
                  <a:srgbClr val="00B0F0"/>
                </a:solidFill>
              </a:rPr>
              <a:t>    </a:t>
            </a:r>
            <a:r>
              <a:rPr lang="bn-BD" sz="6000" b="1" dirty="0" smtClean="0"/>
              <a:t>জ</a:t>
            </a:r>
            <a:r>
              <a:rPr lang="bn-BD" sz="6000" b="1" dirty="0" smtClean="0">
                <a:solidFill>
                  <a:srgbClr val="00B0F0"/>
                </a:solidFill>
              </a:rPr>
              <a:t> </a:t>
            </a:r>
            <a:endParaRPr lang="en-US" sz="6000" b="1" dirty="0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8382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bg2">
                    <a:lumMod val="50000"/>
                  </a:schemeClr>
                </a:solidFill>
              </a:rPr>
              <a:t>শিক্ষক পরিচিতি </a:t>
            </a:r>
            <a:endParaRPr 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054745"/>
            <a:ext cx="3048000" cy="4038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8600" y="2438400"/>
            <a:ext cx="586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70C0"/>
                </a:solidFill>
              </a:rPr>
              <a:t>মোঃ ছাইফুল ইসলাম (বি,এস-সি,বি,এড) </a:t>
            </a:r>
          </a:p>
          <a:p>
            <a:r>
              <a:rPr lang="bn-BD" sz="2400" b="1" dirty="0" smtClean="0">
                <a:solidFill>
                  <a:srgbClr val="0070C0"/>
                </a:solidFill>
              </a:rPr>
              <a:t>সিনিয়র শিক্ষক                                         শিচারপাড়া বুলজান উচ্চ বিদ্যালয় ,</a:t>
            </a:r>
          </a:p>
          <a:p>
            <a:r>
              <a:rPr lang="bn-BD" sz="2400" b="1" dirty="0" smtClean="0">
                <a:solidFill>
                  <a:srgbClr val="0070C0"/>
                </a:solidFill>
              </a:rPr>
              <a:t>সোনাতলা, বগুড়া ।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bn-BD" sz="2400" b="1" dirty="0" smtClean="0">
                <a:solidFill>
                  <a:srgbClr val="0070C0"/>
                </a:solidFill>
              </a:rPr>
              <a:t>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708350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</a:rPr>
              <a:t>মোবাইলঃ ০১৭৩৩১৮৮৯৬৬ ,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Email: saiful.islam7913@gmail .com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8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I:\showakt azam_files\images_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5334000"/>
            <a:ext cx="64997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F0"/>
                </a:solidFill>
              </a:rPr>
              <a:t>সময়ঃ </a:t>
            </a:r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</a:rPr>
              <a:t>৫০ মিনিট , </a:t>
            </a:r>
          </a:p>
          <a:p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</a:rPr>
              <a:t>তারিখঃ </a:t>
            </a:r>
            <a:r>
              <a:rPr lang="bn-IN" sz="4000" b="1" dirty="0" smtClean="0">
                <a:solidFill>
                  <a:srgbClr val="00B0F0"/>
                </a:solidFill>
                <a:latin typeface="NikoshBAN" pitchFamily="2" charset="0"/>
              </a:rPr>
              <a:t>০৮</a:t>
            </a:r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</a:rPr>
              <a:t>-</a:t>
            </a:r>
            <a:r>
              <a:rPr lang="bn-IN" sz="4000" b="1" dirty="0" smtClean="0">
                <a:solidFill>
                  <a:srgbClr val="00B0F0"/>
                </a:solidFill>
                <a:latin typeface="NikoshBAN" pitchFamily="2" charset="0"/>
              </a:rPr>
              <a:t>০৮</a:t>
            </a:r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</a:rPr>
              <a:t>-২০</a:t>
            </a:r>
            <a:r>
              <a:rPr lang="bn-IN" sz="4000" b="1" dirty="0" smtClean="0">
                <a:solidFill>
                  <a:srgbClr val="00B0F0"/>
                </a:solidFill>
                <a:latin typeface="NikoshBAN" pitchFamily="2" charset="0"/>
              </a:rPr>
              <a:t>২০</a:t>
            </a:r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</a:rPr>
              <a:t> ইং</a:t>
            </a:r>
            <a:r>
              <a:rPr lang="bn-IN" sz="4000" b="1" dirty="0" smtClean="0">
                <a:solidFill>
                  <a:srgbClr val="00B0F0"/>
                </a:solidFill>
                <a:latin typeface="NikoshBAN" pitchFamily="2" charset="0"/>
              </a:rPr>
              <a:t>।</a:t>
            </a:r>
            <a:r>
              <a:rPr lang="bn-BD" sz="4000" b="1" dirty="0" smtClean="0">
                <a:solidFill>
                  <a:srgbClr val="00B0F0"/>
                </a:solidFill>
              </a:rPr>
              <a:t>  </a:t>
            </a:r>
            <a:r>
              <a:rPr lang="bn-IN" sz="4000" b="1" dirty="0" smtClean="0">
                <a:solidFill>
                  <a:srgbClr val="00B0F0"/>
                </a:solidFill>
              </a:rPr>
              <a:t> 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-152400"/>
            <a:ext cx="7772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 </a:t>
            </a:r>
            <a:endParaRPr lang="en-US" sz="4800" b="1" dirty="0" smtClean="0">
              <a:solidFill>
                <a:srgbClr val="FFFF00"/>
              </a:solidFill>
            </a:endParaRPr>
          </a:p>
          <a:p>
            <a:r>
              <a:rPr lang="bn-BD" sz="4800" b="1" dirty="0">
                <a:solidFill>
                  <a:schemeClr val="bg1"/>
                </a:solidFill>
              </a:rPr>
              <a:t>শ্রেণিঃ </a:t>
            </a:r>
            <a:r>
              <a:rPr lang="bn-BD" sz="4800" b="1" dirty="0" smtClean="0">
                <a:solidFill>
                  <a:schemeClr val="bg1"/>
                </a:solidFill>
              </a:rPr>
              <a:t>নবম</a:t>
            </a:r>
            <a:endParaRPr lang="en-US" sz="4800" b="1" dirty="0" smtClean="0">
              <a:solidFill>
                <a:schemeClr val="bg1"/>
              </a:solidFill>
            </a:endParaRPr>
          </a:p>
          <a:p>
            <a:r>
              <a:rPr lang="bn-BD" sz="4000" b="1" dirty="0" smtClean="0">
                <a:solidFill>
                  <a:schemeClr val="bg1"/>
                </a:solidFill>
              </a:rPr>
              <a:t>বিষ</a:t>
            </a:r>
            <a:r>
              <a:rPr lang="bn-IN" sz="4000" b="1" dirty="0" smtClean="0">
                <a:solidFill>
                  <a:schemeClr val="bg1"/>
                </a:solidFill>
              </a:rPr>
              <a:t>য়ঃ</a:t>
            </a:r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বিজ্ঞান </a:t>
            </a:r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4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0070C0"/>
                </a:solidFill>
              </a:rPr>
              <a:t> 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পঞ্চম</a:t>
            </a:r>
          </a:p>
          <a:p>
            <a:r>
              <a:rPr lang="bn-IN" sz="4000" b="1" dirty="0" smtClean="0">
                <a:solidFill>
                  <a:srgbClr val="FFFF00"/>
                </a:solidFill>
                <a:latin typeface="NikoshBAN" pitchFamily="2" charset="0"/>
              </a:rPr>
              <a:t>পাঠঃ দেখতে হলে আলো চাই । </a:t>
            </a:r>
            <a:endParaRPr lang="en-US" sz="3200" b="1" dirty="0">
              <a:solidFill>
                <a:srgbClr val="FFFF00"/>
              </a:solidFill>
            </a:endParaRPr>
          </a:p>
          <a:p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বিশেষ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আলোর প্রতিসরণ 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7491"/>
            <a:ext cx="9067800" cy="6673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684326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</a:rPr>
              <a:t>নিচের ছবিগুলো লক্ষ্য কর -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32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:\showakt azam_files\images_0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962400" y="533400"/>
            <a:ext cx="4876800" cy="4876800"/>
          </a:xfrm>
          <a:prstGeom prst="rect">
            <a:avLst/>
          </a:prstGeom>
          <a:noFill/>
        </p:spPr>
      </p:pic>
      <p:pic>
        <p:nvPicPr>
          <p:cNvPr id="2" name="Picture 2" descr="I:\showakt azam_files\images_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3428999" cy="2971800"/>
          </a:xfrm>
          <a:prstGeom prst="rect">
            <a:avLst/>
          </a:prstGeom>
          <a:noFill/>
        </p:spPr>
      </p:pic>
      <p:pic>
        <p:nvPicPr>
          <p:cNvPr id="3" name="Picture 2" descr="I:\showakt azam_files\images_0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505200"/>
            <a:ext cx="3581400" cy="29622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57600" y="56388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B050"/>
                </a:solidFill>
              </a:rPr>
              <a:t>আসলে নিচের মাছ থেকে আলো প্রতিসরিত চোখে প্রবেশ করছে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:\showakt azam_files\images_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820003"/>
            <a:ext cx="3962400" cy="4724400"/>
          </a:xfrm>
          <a:prstGeom prst="rect">
            <a:avLst/>
          </a:prstGeom>
          <a:noFill/>
        </p:spPr>
      </p:pic>
      <p:pic>
        <p:nvPicPr>
          <p:cNvPr id="2" name="Picture 2" descr="I:\showakt azam_files\images_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4190999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198" y="6019800"/>
            <a:ext cx="9067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বায়ূ এবং পানির  </a:t>
            </a:r>
            <a:r>
              <a:rPr lang="bn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বিভেদ তলে ভাঙ্গা মনে হচ্ছে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066800" y="838200"/>
            <a:ext cx="7162800" cy="1524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/>
              <a:t>আজকের পাঠ </a:t>
            </a:r>
            <a:r>
              <a:rPr lang="bn-IN" dirty="0" smtClean="0"/>
              <a:t>- </a:t>
            </a:r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1066800" y="2667000"/>
            <a:ext cx="7620000" cy="4038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chemeClr val="tx1"/>
                </a:solidFill>
              </a:rPr>
              <a:t>আলোর প্রতিসরণ </a:t>
            </a:r>
            <a:endParaRPr lang="en-US" sz="7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3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1600200"/>
            <a:ext cx="8229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BD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                 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পাঠ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শেষে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শিক্ষার্থীরা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............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 )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আলোর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প্রতিসরণের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সংজ্ঞা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বলতে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পারবে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hi-IN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kumimoji="0" lang="en-US" sz="4000" b="1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খ)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আলোর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প্রতিসরণের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নিয়ম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বলতে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পারবে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।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গ)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আলোর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প্রতিসরণের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সুত্র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বলতে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পারবে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এবং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দিতীয়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সুত্রের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গাণিতিক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ব্যাখ্যা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দিতে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পারবে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ঘ)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ক্রন্তি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কোণ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পূর্ণ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অভ্যন্তরঈণ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প্রতিফলণ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ব্যাখ্যা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করতে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পারবে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5973" y="65981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B050"/>
                </a:solidFill>
              </a:rPr>
              <a:t>শি</a:t>
            </a:r>
            <a:r>
              <a:rPr lang="en-US" sz="5400" b="1" dirty="0" smtClean="0">
                <a:solidFill>
                  <a:srgbClr val="00B050"/>
                </a:solidFill>
              </a:rPr>
              <a:t>  </a:t>
            </a:r>
            <a:r>
              <a:rPr lang="bn-BD" sz="5400" b="1" dirty="0" smtClean="0">
                <a:solidFill>
                  <a:srgbClr val="00B050"/>
                </a:solidFill>
              </a:rPr>
              <a:t>খ</a:t>
            </a:r>
            <a:r>
              <a:rPr lang="en-US" sz="5400" b="1" dirty="0" smtClean="0">
                <a:solidFill>
                  <a:srgbClr val="00B050"/>
                </a:solidFill>
              </a:rPr>
              <a:t>  </a:t>
            </a:r>
            <a:r>
              <a:rPr lang="bn-BD" sz="5400" b="1" dirty="0" smtClean="0">
                <a:solidFill>
                  <a:srgbClr val="00B050"/>
                </a:solidFill>
              </a:rPr>
              <a:t>ন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smtClean="0">
                <a:solidFill>
                  <a:srgbClr val="00B050"/>
                </a:solidFill>
              </a:rPr>
              <a:t>  </a:t>
            </a:r>
            <a:r>
              <a:rPr lang="bn-BD" sz="5400" b="1" dirty="0" smtClean="0">
                <a:solidFill>
                  <a:srgbClr val="00B050"/>
                </a:solidFill>
              </a:rPr>
              <a:t>ফ</a:t>
            </a:r>
            <a:r>
              <a:rPr lang="en-US" sz="5400" b="1" dirty="0" smtClean="0">
                <a:solidFill>
                  <a:srgbClr val="00B050"/>
                </a:solidFill>
              </a:rPr>
              <a:t>  </a:t>
            </a:r>
            <a:r>
              <a:rPr lang="bn-BD" sz="5400" b="1" dirty="0" smtClean="0">
                <a:solidFill>
                  <a:srgbClr val="00B050"/>
                </a:solidFill>
              </a:rPr>
              <a:t>ল </a:t>
            </a:r>
            <a:endParaRPr lang="en-US" sz="5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38200" y="0"/>
            <a:ext cx="571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i-I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Samirul\Desktop\Light-Refracti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72348"/>
            <a:ext cx="9119887" cy="617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09800" y="2667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 শাঁ স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971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সাদা  রং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2438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 </a:t>
            </a:r>
            <a:r>
              <a:rPr lang="bn-BD" sz="3600" b="1" dirty="0" smtClean="0">
                <a:solidFill>
                  <a:srgbClr val="FF00FF"/>
                </a:solidFill>
              </a:rPr>
              <a:t>স</a:t>
            </a:r>
            <a:r>
              <a:rPr lang="bn-BD" sz="3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সাত রং এ বিশ্লিষ্ট হচ্ছে</a:t>
            </a:r>
            <a:endParaRPr lang="en-US" sz="36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3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4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5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5" grpId="1"/>
      <p:bldP spid="1025" grpId="2"/>
      <p:bldP spid="1025" grpId="3"/>
      <p:bldP spid="1025" grpId="4"/>
      <p:bldP spid="1025" grpId="5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892</TotalTime>
  <Words>327</Words>
  <Application>Microsoft Office PowerPoint</Application>
  <PresentationFormat>On-screen Show (4:3)</PresentationFormat>
  <Paragraphs>70</Paragraphs>
  <Slides>19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Bookman Old Style</vt:lpstr>
      <vt:lpstr>Calibri</vt:lpstr>
      <vt:lpstr>Constantia</vt:lpstr>
      <vt:lpstr>NikoshBAN</vt:lpstr>
      <vt:lpstr>Vrinda</vt:lpstr>
      <vt:lpstr>Wingdings 2</vt:lpstr>
      <vt:lpstr>Flow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বায়ুর সাপেক্ষে পানির প্রতিসরণাঙ্ক ১.৩৩ হলে পানির সাপেক্ষে বায়ুর প্রতিসরণাঙ্ক  কত ?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স্বাগতমঃ পরিচিতিঃ শওকত আজম সহকারী শিক্ষক রাবেতা  মডেল উচ্চ বিদ্যালয় লংগদু,রাংগামাটি।</dc:title>
  <dc:creator>Samirul</dc:creator>
  <cp:lastModifiedBy>wavetek</cp:lastModifiedBy>
  <cp:revision>255</cp:revision>
  <dcterms:created xsi:type="dcterms:W3CDTF">2013-03-18T05:49:36Z</dcterms:created>
  <dcterms:modified xsi:type="dcterms:W3CDTF">2020-08-08T17:15:40Z</dcterms:modified>
</cp:coreProperties>
</file>