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61" r:id="rId4"/>
    <p:sldId id="262" r:id="rId5"/>
    <p:sldId id="286" r:id="rId6"/>
    <p:sldId id="263" r:id="rId7"/>
    <p:sldId id="280" r:id="rId8"/>
    <p:sldId id="281" r:id="rId9"/>
    <p:sldId id="282" r:id="rId10"/>
    <p:sldId id="283" r:id="rId11"/>
    <p:sldId id="265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DF679-250A-4272-A0AA-7017B16431C3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66C1C-4A56-4EA7-999E-F8EE033DD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8C691-65A9-4FEE-8ABC-2E2EA35CF0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275F-C97F-43B3-B381-2F706A8E7F08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D9D3-06A4-4A74-91E1-8EF8F7700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275F-C97F-43B3-B381-2F706A8E7F08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D9D3-06A4-4A74-91E1-8EF8F7700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275F-C97F-43B3-B381-2F706A8E7F08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D9D3-06A4-4A74-91E1-8EF8F7700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275F-C97F-43B3-B381-2F706A8E7F08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D9D3-06A4-4A74-91E1-8EF8F7700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275F-C97F-43B3-B381-2F706A8E7F08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D9D3-06A4-4A74-91E1-8EF8F7700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275F-C97F-43B3-B381-2F706A8E7F08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D9D3-06A4-4A74-91E1-8EF8F7700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275F-C97F-43B3-B381-2F706A8E7F08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D9D3-06A4-4A74-91E1-8EF8F7700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275F-C97F-43B3-B381-2F706A8E7F08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D9D3-06A4-4A74-91E1-8EF8F7700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275F-C97F-43B3-B381-2F706A8E7F08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D9D3-06A4-4A74-91E1-8EF8F7700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275F-C97F-43B3-B381-2F706A8E7F08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D9D3-06A4-4A74-91E1-8EF8F7700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275F-C97F-43B3-B381-2F706A8E7F08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D9D3-06A4-4A74-91E1-8EF8F7700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275F-C97F-43B3-B381-2F706A8E7F08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8D9D3-06A4-4A74-91E1-8EF8F7700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1085" y="130626"/>
            <a:ext cx="2061029" cy="92333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838200"/>
            <a:ext cx="2366590" cy="3004772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1885" y="1727200"/>
            <a:ext cx="4557485" cy="52322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মো</a:t>
            </a:r>
            <a:r>
              <a:rPr lang="en-US" sz="2800" dirty="0" smtClean="0"/>
              <a:t>: </a:t>
            </a:r>
            <a:r>
              <a:rPr lang="en-US" sz="2800" dirty="0" err="1" smtClean="0"/>
              <a:t>আফছার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আলী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আকন্দ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1886" y="2467426"/>
            <a:ext cx="2075543" cy="400110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সহকারি</a:t>
            </a:r>
            <a:r>
              <a:rPr lang="en-US" sz="2000" dirty="0" smtClean="0"/>
              <a:t>   </a:t>
            </a:r>
            <a:r>
              <a:rPr lang="en-US" sz="2000" dirty="0" err="1" smtClean="0"/>
              <a:t>শিক্ষক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1886" y="3222168"/>
            <a:ext cx="5544458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রাণীরহাট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স্কুল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এন্ড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কারিগরি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কলেজ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1886" y="4223646"/>
            <a:ext cx="2481944" cy="40011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শাজাহানপুর</a:t>
            </a:r>
            <a:r>
              <a:rPr lang="en-US" sz="2000" dirty="0" smtClean="0"/>
              <a:t>, </a:t>
            </a:r>
            <a:r>
              <a:rPr lang="en-US" sz="2000" dirty="0" err="1" smtClean="0"/>
              <a:t>বগুড়া</a:t>
            </a:r>
            <a:r>
              <a:rPr lang="en-US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102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1676400" y="1676400"/>
            <a:ext cx="1295400" cy="1219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762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He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Ar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336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Kr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194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Xe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Rn</a:t>
            </a:r>
            <a:endParaRPr lang="en-US" sz="3200" b="1" dirty="0"/>
          </a:p>
        </p:txBody>
      </p:sp>
      <p:sp>
        <p:nvSpPr>
          <p:cNvPr id="9" name="Right Brace 8"/>
          <p:cNvSpPr/>
          <p:nvPr/>
        </p:nvSpPr>
        <p:spPr>
          <a:xfrm>
            <a:off x="990600" y="152400"/>
            <a:ext cx="609600" cy="464820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5562600"/>
            <a:ext cx="8458200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নিষ্ক্রিয় গ্যাস: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পর্যায় সারণির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 নং গ্রুপের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মৌলগুলোকে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নিষ্ক্রিয় গ্যাস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1910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Og</a:t>
            </a:r>
            <a:endParaRPr lang="en-US" sz="3200" b="1" dirty="0"/>
          </a:p>
        </p:txBody>
      </p:sp>
      <p:sp>
        <p:nvSpPr>
          <p:cNvPr id="24" name="Oval 23"/>
          <p:cNvSpPr/>
          <p:nvPr/>
        </p:nvSpPr>
        <p:spPr>
          <a:xfrm>
            <a:off x="4038600" y="1828800"/>
            <a:ext cx="1828800" cy="1828800"/>
          </a:xfrm>
          <a:prstGeom prst="ellips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নিষ্ক্রিয় গ্যাস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1447800" y="304800"/>
            <a:ext cx="2971800" cy="838200"/>
          </a:xfrm>
          <a:prstGeom prst="wedgeRectCallout">
            <a:avLst>
              <a:gd name="adj1" fmla="val 45102"/>
              <a:gd name="adj2" fmla="val 1715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dirty="0" smtClean="0"/>
              <a:t>এদের বাইরের শক্তিস্তুর ইলেকট্রন দ্বারা পূর্ণ থাকে</a:t>
            </a:r>
            <a:endParaRPr lang="en-US" dirty="0"/>
          </a:p>
        </p:txBody>
      </p:sp>
      <p:sp>
        <p:nvSpPr>
          <p:cNvPr id="27" name="Rectangular Callout 26"/>
          <p:cNvSpPr/>
          <p:nvPr/>
        </p:nvSpPr>
        <p:spPr>
          <a:xfrm>
            <a:off x="5867400" y="304800"/>
            <a:ext cx="2971800" cy="838200"/>
          </a:xfrm>
          <a:prstGeom prst="wedgeRectCallout">
            <a:avLst>
              <a:gd name="adj1" fmla="val -58680"/>
              <a:gd name="adj2" fmla="val 1789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dirty="0" smtClean="0"/>
              <a:t>এরা নিজেদের মধ্যে ইলেকট্রন ভাগাভাগি করে না</a:t>
            </a:r>
            <a:endParaRPr lang="en-US" dirty="0"/>
          </a:p>
        </p:txBody>
      </p:sp>
      <p:sp>
        <p:nvSpPr>
          <p:cNvPr id="28" name="Rectangular Callout 27"/>
          <p:cNvSpPr/>
          <p:nvPr/>
        </p:nvSpPr>
        <p:spPr>
          <a:xfrm>
            <a:off x="6172200" y="3657600"/>
            <a:ext cx="2590800" cy="838200"/>
          </a:xfrm>
          <a:prstGeom prst="wedgeRectCallout">
            <a:avLst>
              <a:gd name="adj1" fmla="val -80860"/>
              <a:gd name="adj2" fmla="val -650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dirty="0" smtClean="0"/>
              <a:t>এরা নিজেদের মধ্যে রাসায়নিক বিক্রিয়াও করে না</a:t>
            </a:r>
            <a:endParaRPr lang="en-US" dirty="0"/>
          </a:p>
        </p:txBody>
      </p:sp>
      <p:sp>
        <p:nvSpPr>
          <p:cNvPr id="29" name="Rectangular Callout 28"/>
          <p:cNvSpPr/>
          <p:nvPr/>
        </p:nvSpPr>
        <p:spPr>
          <a:xfrm>
            <a:off x="1524000" y="3733800"/>
            <a:ext cx="2057400" cy="838200"/>
          </a:xfrm>
          <a:prstGeom prst="wedgeRectCallout">
            <a:avLst>
              <a:gd name="adj1" fmla="val 86180"/>
              <a:gd name="adj2" fmla="val -854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dirty="0" smtClean="0"/>
              <a:t>এরা সাধারন তাপমাত্রায় গ্যাসীয় অবস্থায় থাকে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981200" y="19812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</a:t>
            </a:r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2209800" y="2774196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09800" y="1600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8600" y="5181600"/>
            <a:ext cx="8686800" cy="1138773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অবস্থান্তর মৌল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পর্যায় সারণির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নং গ্রুপ থেকে ১২ নং গ্রুপের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মৌলগুলোকে </a:t>
            </a:r>
            <a:r>
              <a:rPr lang="bn-BD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অবস্থান্তর মৌল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38600" y="1828800"/>
            <a:ext cx="1828800" cy="1828800"/>
          </a:xfrm>
          <a:prstGeom prst="ellips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অবস্থান্তর মৌল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105400" y="152400"/>
            <a:ext cx="3429000" cy="838200"/>
          </a:xfrm>
          <a:prstGeom prst="wedgeRectCallout">
            <a:avLst>
              <a:gd name="adj1" fmla="val -37297"/>
              <a:gd name="adj2" fmla="val 1734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dirty="0" smtClean="0"/>
              <a:t>এদেরকে </a:t>
            </a:r>
            <a:r>
              <a:rPr lang="en-US" dirty="0" smtClean="0"/>
              <a:t>d </a:t>
            </a:r>
            <a:r>
              <a:rPr lang="bn-BD" dirty="0" smtClean="0"/>
              <a:t>- ব্লক মৌল  বলা হয়।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457200" y="2667000"/>
            <a:ext cx="2971800" cy="838200"/>
          </a:xfrm>
          <a:prstGeom prst="wedgeRectCallout">
            <a:avLst>
              <a:gd name="adj1" fmla="val 72220"/>
              <a:gd name="adj2" fmla="val 14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dirty="0" smtClean="0"/>
              <a:t>এদের দ্বারা গঠিত যৌগ রঙিন হয়।</a:t>
            </a:r>
            <a:endParaRPr lang="en-US" dirty="0"/>
          </a:p>
        </p:txBody>
      </p:sp>
      <p:sp>
        <p:nvSpPr>
          <p:cNvPr id="22" name="Rectangular Callout 21"/>
          <p:cNvSpPr/>
          <p:nvPr/>
        </p:nvSpPr>
        <p:spPr>
          <a:xfrm>
            <a:off x="6172200" y="3657600"/>
            <a:ext cx="2590800" cy="838200"/>
          </a:xfrm>
          <a:prstGeom prst="wedgeRectCallout">
            <a:avLst>
              <a:gd name="adj1" fmla="val -80860"/>
              <a:gd name="adj2" fmla="val -650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dirty="0" smtClean="0"/>
              <a:t>এরা বিক্রিয়ায় প্রভাবক হিসেবে কাজ করে।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1143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Ni (28)=</a:t>
            </a:r>
            <a:r>
              <a:rPr lang="en-US" sz="2800" dirty="0" smtClean="0">
                <a:solidFill>
                  <a:srgbClr val="92D050"/>
                </a:solidFill>
              </a:rPr>
              <a:t>1s</a:t>
            </a:r>
            <a:r>
              <a:rPr lang="en-US" sz="2800" baseline="30000" dirty="0" smtClean="0">
                <a:solidFill>
                  <a:srgbClr val="92D050"/>
                </a:solidFill>
              </a:rPr>
              <a:t>2</a:t>
            </a:r>
            <a:r>
              <a:rPr lang="en-US" sz="2800" dirty="0" smtClean="0"/>
              <a:t> 2s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2p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3s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3p</a:t>
            </a:r>
            <a:r>
              <a:rPr lang="en-US" sz="2800" baseline="30000" dirty="0" smtClean="0">
                <a:solidFill>
                  <a:srgbClr val="FF0000"/>
                </a:solidFill>
              </a:rPr>
              <a:t>6 </a:t>
            </a:r>
            <a:r>
              <a:rPr lang="en-US" sz="2800" dirty="0" smtClean="0">
                <a:solidFill>
                  <a:srgbClr val="FF0000"/>
                </a:solidFill>
              </a:rPr>
              <a:t>3d</a:t>
            </a:r>
            <a:r>
              <a:rPr lang="en-US" sz="2800" baseline="30000" dirty="0" smtClean="0">
                <a:solidFill>
                  <a:srgbClr val="FF0000"/>
                </a:solidFill>
              </a:rPr>
              <a:t>8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4s</a:t>
            </a:r>
            <a:r>
              <a:rPr lang="en-US" sz="2800" baseline="30000" dirty="0" smtClean="0">
                <a:solidFill>
                  <a:srgbClr val="0070C0"/>
                </a:solidFill>
              </a:rPr>
              <a:t>2</a:t>
            </a:r>
            <a:endParaRPr lang="en-US" sz="2800" baseline="30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21" grpId="0" animBg="1"/>
      <p:bldP spid="22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24384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3840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ক্ষার ধাতু কী?</a:t>
            </a:r>
          </a:p>
          <a:p>
            <a:pPr algn="just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২।ম্যাগনিশিয়ামকে মৃৎক্ষার বলা হয় কেন?</a:t>
            </a:r>
          </a:p>
          <a:p>
            <a:pPr algn="just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হ্যালোজেন অর্থ কী?</a:t>
            </a:r>
          </a:p>
          <a:p>
            <a:pPr algn="just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নিষ্ক্রিয় গ্যাসের ২টি বৈশিষ্ট্য বল?</a:t>
            </a:r>
          </a:p>
          <a:p>
            <a:pPr algn="just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 জিঙ্ক কেন অবস্থান্তর মৌল?</a:t>
            </a:r>
          </a:p>
          <a:p>
            <a:pPr algn="just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৬। হিলিয়াম কেন নিষ্ক্রিয় গ্যাস ?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৭। চিত্র-১ কি ধরনের পদার্থ?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236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চিত্র-১</a:t>
            </a:r>
            <a:endParaRPr lang="en-US" dirty="0"/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90600"/>
            <a:ext cx="1676400" cy="111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457200"/>
            <a:ext cx="24384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505200"/>
            <a:ext cx="83820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ক্ষার ধাতু ও মৃৎক্ষার ধাতুর মধ্যে রাসায়নিক বিক্রিয়াসহ পার্থক্য তোমার নিজের ভাষায় লিখ।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09600"/>
            <a:ext cx="263368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04800"/>
            <a:ext cx="3301637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71498"/>
            <a:ext cx="3962400" cy="4910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5638800" y="2286000"/>
            <a:ext cx="3352800" cy="3581400"/>
          </a:xfrm>
          <a:prstGeom prst="ellipse">
            <a:avLst/>
          </a:prstGeom>
          <a:ln w="3810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আগামী</a:t>
            </a:r>
            <a:r>
              <a:rPr lang="en-US" sz="3200" dirty="0" smtClean="0"/>
              <a:t>  </a:t>
            </a:r>
            <a:r>
              <a:rPr lang="en-US" sz="3200" dirty="0" err="1" smtClean="0"/>
              <a:t>ক্লাসের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শুভকামনায়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আজ</a:t>
            </a:r>
            <a:r>
              <a:rPr lang="en-US" sz="3200" dirty="0" smtClean="0"/>
              <a:t> </a:t>
            </a:r>
            <a:r>
              <a:rPr lang="en-US" sz="3200" dirty="0" err="1" smtClean="0"/>
              <a:t>এখানেই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914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666" y="300447"/>
            <a:ext cx="266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457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magnesium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1752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Gold (Au)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008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Silver (Ag)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586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dirty="0" err="1" smtClean="0"/>
              <a:t>luminium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39000" y="4572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 smtClean="0"/>
              <a:t>adium</a:t>
            </a:r>
            <a:endParaRPr lang="en-US" dirty="0"/>
          </a:p>
        </p:txBody>
      </p:sp>
      <p:pic>
        <p:nvPicPr>
          <p:cNvPr id="15" name="Picture 14" descr="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1400175" cy="1276350"/>
          </a:xfrm>
          <a:prstGeom prst="rect">
            <a:avLst/>
          </a:prstGeom>
        </p:spPr>
      </p:pic>
      <p:pic>
        <p:nvPicPr>
          <p:cNvPr id="16" name="Picture 15" descr="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81000"/>
            <a:ext cx="1457325" cy="1171575"/>
          </a:xfrm>
          <a:prstGeom prst="rect">
            <a:avLst/>
          </a:prstGeom>
        </p:spPr>
      </p:pic>
      <p:pic>
        <p:nvPicPr>
          <p:cNvPr id="17" name="Picture 16" descr="r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590800"/>
            <a:ext cx="1581150" cy="1905000"/>
          </a:xfrm>
          <a:prstGeom prst="rect">
            <a:avLst/>
          </a:prstGeom>
        </p:spPr>
      </p:pic>
      <p:pic>
        <p:nvPicPr>
          <p:cNvPr id="25" name="Picture 24" descr="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648200"/>
            <a:ext cx="1447800" cy="1143000"/>
          </a:xfrm>
          <a:prstGeom prst="rect">
            <a:avLst/>
          </a:prstGeom>
        </p:spPr>
      </p:pic>
      <p:pic>
        <p:nvPicPr>
          <p:cNvPr id="26" name="Picture 25" descr="m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971800"/>
            <a:ext cx="1503858" cy="1419225"/>
          </a:xfrm>
          <a:prstGeom prst="rect">
            <a:avLst/>
          </a:prstGeom>
        </p:spPr>
      </p:pic>
      <p:pic>
        <p:nvPicPr>
          <p:cNvPr id="27" name="Picture 26" descr="t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1524000"/>
            <a:ext cx="2762250" cy="2209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581400" y="3886200"/>
            <a:ext cx="2133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 / </a:t>
            </a:r>
            <a:r>
              <a:rPr lang="en-US" dirty="0" err="1" smtClean="0"/>
              <a:t>তালিকা</a:t>
            </a:r>
            <a:r>
              <a:rPr lang="en-US" dirty="0" smtClean="0"/>
              <a:t>/</a:t>
            </a:r>
            <a:r>
              <a:rPr lang="en-US" dirty="0" err="1" smtClean="0"/>
              <a:t>সারণি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040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8" grpId="0"/>
      <p:bldP spid="19" grpId="0"/>
      <p:bldP spid="20" grpId="0"/>
      <p:bldP spid="21" grpId="0"/>
      <p:bldP spid="22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778" y="875211"/>
            <a:ext cx="5525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6"/>
                </a:solidFill>
              </a:rPr>
              <a:t>ধন্যবাদ</a:t>
            </a:r>
            <a:r>
              <a:rPr lang="en-US" sz="4400" b="1" dirty="0" smtClean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পাঠের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বিষয়</a:t>
            </a:r>
            <a:endParaRPr lang="en-US" sz="44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483100" y="3308350"/>
          <a:ext cx="177800" cy="241300"/>
        </p:xfrm>
        <a:graphic>
          <a:graphicData uri="http://schemas.openxmlformats.org/presentationml/2006/ole">
            <p:oleObj spid="_x0000_s4098" name="Equation" r:id="rId3" imgW="17748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3200400"/>
            <a:ext cx="6705600" cy="707886"/>
          </a:xfrm>
          <a:prstGeom prst="rect">
            <a:avLst/>
          </a:prstGeom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পর্যায় সারণিতে মৌলের বিশেষ নাম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5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403" y="352697"/>
            <a:ext cx="4447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83100" y="3321050"/>
          <a:ext cx="177800" cy="215900"/>
        </p:xfrm>
        <a:graphic>
          <a:graphicData uri="http://schemas.openxmlformats.org/presentationml/2006/ole">
            <p:oleObj spid="_x0000_s5122" name="Equation" r:id="rId3" imgW="177480" imgH="2156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286000" y="1600200"/>
          <a:ext cx="177800" cy="215900"/>
        </p:xfrm>
        <a:graphic>
          <a:graphicData uri="http://schemas.openxmlformats.org/presentationml/2006/ole">
            <p:oleObj spid="_x0000_s5123" name="Equation" r:id="rId4" imgW="177480" imgH="2156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71600" y="15240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১। ক্ষার ধাতুর কী তা বলতে পারবে।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20574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২</a:t>
            </a:r>
            <a:r>
              <a:rPr lang="bn-BD" sz="2000" dirty="0" smtClean="0"/>
              <a:t>।</a:t>
            </a:r>
            <a:r>
              <a:rPr lang="en-US" sz="2000" dirty="0" smtClean="0"/>
              <a:t> </a:t>
            </a:r>
            <a:r>
              <a:rPr lang="en-US" sz="2000" dirty="0" smtClean="0"/>
              <a:t>  </a:t>
            </a:r>
            <a:r>
              <a:rPr lang="bn-BD" sz="2000" dirty="0" smtClean="0"/>
              <a:t>মৃৎক্ষার </a:t>
            </a:r>
            <a:r>
              <a:rPr lang="bn-BD" sz="2000" dirty="0" smtClean="0"/>
              <a:t>ধাতু কী তা বলতে পারবে।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25146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</a:t>
            </a:r>
            <a:r>
              <a:rPr lang="en-US" sz="2000" dirty="0" smtClean="0"/>
              <a:t>৩</a:t>
            </a:r>
            <a:r>
              <a:rPr lang="bn-BD" sz="2000" dirty="0" smtClean="0"/>
              <a:t>। মুদ্রা ধাতুর সংজ্ঞা বলতে পারবে।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0480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৪। মুদ্রা ও মৃৎ ক্ষার ধাতুর পার্থক্য দেখাতে পারবে।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35052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৫। হ্যালোজেনের সংজ্ঞা বলতে পারবে।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38862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৬</a:t>
            </a:r>
            <a:r>
              <a:rPr lang="bn-BD" sz="2000" dirty="0" smtClean="0"/>
              <a:t>। নিষ্ক্রিয় গ্যাসে বৈশিষ্ট্য দেখাতে পারবে।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4480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2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819400" y="76200"/>
            <a:ext cx="3810000" cy="381000"/>
          </a:xfrm>
          <a:prstGeom prst="round1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smtClean="0">
                <a:latin typeface="NikoshBAN" pitchFamily="2" charset="0"/>
                <a:cs typeface="NikoshBAN" pitchFamily="2" charset="0"/>
              </a:rPr>
              <a:t>পর্যায় সারণি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6200" y="1447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609600" y="1447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077200" y="1676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610600" y="1676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76200" y="304800"/>
            <a:ext cx="457200" cy="1066800"/>
          </a:xfrm>
          <a:prstGeom prst="round1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600" dirty="0" err="1" smtClean="0"/>
              <a:t>ক্ষার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ধাতু</a:t>
            </a:r>
            <a:endParaRPr lang="en-US" sz="1600" dirty="0"/>
          </a:p>
        </p:txBody>
      </p:sp>
      <p:sp>
        <p:nvSpPr>
          <p:cNvPr id="12" name="Round Single Corner Rectangle 11"/>
          <p:cNvSpPr/>
          <p:nvPr/>
        </p:nvSpPr>
        <p:spPr>
          <a:xfrm>
            <a:off x="609600" y="304800"/>
            <a:ext cx="457200" cy="1066800"/>
          </a:xfrm>
          <a:prstGeom prst="round1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600" dirty="0" err="1" smtClean="0"/>
              <a:t>মৃৎক্ষার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ধাতু</a:t>
            </a:r>
            <a:endParaRPr lang="en-US" sz="1600" dirty="0"/>
          </a:p>
        </p:txBody>
      </p:sp>
      <p:sp>
        <p:nvSpPr>
          <p:cNvPr id="15" name="Round Single Corner Rectangle 14"/>
          <p:cNvSpPr/>
          <p:nvPr/>
        </p:nvSpPr>
        <p:spPr>
          <a:xfrm>
            <a:off x="7924800" y="304800"/>
            <a:ext cx="457200" cy="1219200"/>
          </a:xfrm>
          <a:prstGeom prst="round1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600" dirty="0" err="1" smtClean="0"/>
              <a:t>হ্যালোজেন</a:t>
            </a:r>
            <a:endParaRPr lang="en-US" sz="1600" dirty="0"/>
          </a:p>
        </p:txBody>
      </p:sp>
      <p:sp>
        <p:nvSpPr>
          <p:cNvPr id="16" name="Round Single Corner Rectangle 15"/>
          <p:cNvSpPr/>
          <p:nvPr/>
        </p:nvSpPr>
        <p:spPr>
          <a:xfrm>
            <a:off x="8534400" y="228600"/>
            <a:ext cx="457200" cy="1143000"/>
          </a:xfrm>
          <a:prstGeom prst="round1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600" dirty="0" err="1" smtClean="0"/>
              <a:t>নিষ্ক্রিয়</a:t>
            </a:r>
            <a:r>
              <a:rPr lang="en-US" sz="1600" dirty="0" smtClean="0"/>
              <a:t> </a:t>
            </a:r>
            <a:r>
              <a:rPr lang="en-US" sz="1600" dirty="0" err="1" smtClean="0"/>
              <a:t>গ্যাস</a:t>
            </a:r>
            <a:endParaRPr lang="en-US" sz="16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2590800"/>
            <a:ext cx="9601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Down Arrow 19"/>
          <p:cNvSpPr/>
          <p:nvPr/>
        </p:nvSpPr>
        <p:spPr>
          <a:xfrm>
            <a:off x="5029200" y="2286000"/>
            <a:ext cx="381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ingle Corner Rectangle 20"/>
          <p:cNvSpPr/>
          <p:nvPr/>
        </p:nvSpPr>
        <p:spPr>
          <a:xfrm>
            <a:off x="4967208" y="838200"/>
            <a:ext cx="457200" cy="1066800"/>
          </a:xfrm>
          <a:prstGeom prst="round1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600" dirty="0" err="1" smtClean="0"/>
              <a:t>মুদ্র</a:t>
            </a:r>
            <a:r>
              <a:rPr lang="en-US" sz="1600" dirty="0" smtClean="0"/>
              <a:t>  </a:t>
            </a:r>
            <a:r>
              <a:rPr lang="en-US" sz="1600" dirty="0" err="1" smtClean="0"/>
              <a:t>ধাতু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76200" y="20574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23" name="Oval 22"/>
          <p:cNvSpPr/>
          <p:nvPr/>
        </p:nvSpPr>
        <p:spPr>
          <a:xfrm>
            <a:off x="533400" y="2133600"/>
            <a:ext cx="381000" cy="381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24" name="Oval 23"/>
          <p:cNvSpPr/>
          <p:nvPr/>
        </p:nvSpPr>
        <p:spPr>
          <a:xfrm>
            <a:off x="1066800" y="3276600"/>
            <a:ext cx="3810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25" name="Oval 24"/>
          <p:cNvSpPr/>
          <p:nvPr/>
        </p:nvSpPr>
        <p:spPr>
          <a:xfrm>
            <a:off x="2057400" y="3276600"/>
            <a:ext cx="3810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26" name="Oval 25"/>
          <p:cNvSpPr/>
          <p:nvPr/>
        </p:nvSpPr>
        <p:spPr>
          <a:xfrm>
            <a:off x="4038600" y="32766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</a:t>
            </a:r>
            <a:endParaRPr lang="en-US" sz="2000" b="1" dirty="0"/>
          </a:p>
        </p:txBody>
      </p:sp>
      <p:sp>
        <p:nvSpPr>
          <p:cNvPr id="33" name="Oval 32"/>
          <p:cNvSpPr/>
          <p:nvPr/>
        </p:nvSpPr>
        <p:spPr>
          <a:xfrm>
            <a:off x="8595360" y="2133600"/>
            <a:ext cx="548640" cy="4572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18</a:t>
            </a:r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1524000" y="3276600"/>
            <a:ext cx="3810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35" name="Oval 34"/>
          <p:cNvSpPr/>
          <p:nvPr/>
        </p:nvSpPr>
        <p:spPr>
          <a:xfrm>
            <a:off x="2590800" y="3276600"/>
            <a:ext cx="3810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36" name="Oval 35"/>
          <p:cNvSpPr/>
          <p:nvPr/>
        </p:nvSpPr>
        <p:spPr>
          <a:xfrm>
            <a:off x="3124200" y="32766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37" name="Oval 36"/>
          <p:cNvSpPr/>
          <p:nvPr/>
        </p:nvSpPr>
        <p:spPr>
          <a:xfrm>
            <a:off x="3581400" y="32766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40" name="Oval 39"/>
          <p:cNvSpPr/>
          <p:nvPr/>
        </p:nvSpPr>
        <p:spPr>
          <a:xfrm>
            <a:off x="5486400" y="3276600"/>
            <a:ext cx="548640" cy="4572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41" name="Oval 40"/>
          <p:cNvSpPr/>
          <p:nvPr/>
        </p:nvSpPr>
        <p:spPr>
          <a:xfrm>
            <a:off x="5943600" y="2590800"/>
            <a:ext cx="54864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42" name="Oval 41"/>
          <p:cNvSpPr/>
          <p:nvPr/>
        </p:nvSpPr>
        <p:spPr>
          <a:xfrm>
            <a:off x="6477000" y="2590800"/>
            <a:ext cx="54864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43" name="Oval 42"/>
          <p:cNvSpPr/>
          <p:nvPr/>
        </p:nvSpPr>
        <p:spPr>
          <a:xfrm>
            <a:off x="7010400" y="2590800"/>
            <a:ext cx="54864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44" name="Oval 43"/>
          <p:cNvSpPr/>
          <p:nvPr/>
        </p:nvSpPr>
        <p:spPr>
          <a:xfrm>
            <a:off x="7543800" y="2590800"/>
            <a:ext cx="54864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45" name="Oval 44"/>
          <p:cNvSpPr/>
          <p:nvPr/>
        </p:nvSpPr>
        <p:spPr>
          <a:xfrm>
            <a:off x="8077200" y="2590800"/>
            <a:ext cx="54864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47" name="Oval 46"/>
          <p:cNvSpPr/>
          <p:nvPr/>
        </p:nvSpPr>
        <p:spPr>
          <a:xfrm>
            <a:off x="5029200" y="3276600"/>
            <a:ext cx="548640" cy="4572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48" name="Oval 47"/>
          <p:cNvSpPr/>
          <p:nvPr/>
        </p:nvSpPr>
        <p:spPr>
          <a:xfrm>
            <a:off x="4419600" y="3276600"/>
            <a:ext cx="548640" cy="4572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49" name="Right Brace 48"/>
          <p:cNvSpPr/>
          <p:nvPr/>
        </p:nvSpPr>
        <p:spPr>
          <a:xfrm rot="16200000">
            <a:off x="3181350" y="552450"/>
            <a:ext cx="495300" cy="457200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 Single Corner Rectangle 49"/>
          <p:cNvSpPr/>
          <p:nvPr/>
        </p:nvSpPr>
        <p:spPr>
          <a:xfrm>
            <a:off x="2057400" y="1143000"/>
            <a:ext cx="2362200" cy="457200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অবস্থান্তর</a:t>
            </a:r>
            <a:r>
              <a:rPr lang="en-US" dirty="0" smtClean="0"/>
              <a:t> </a:t>
            </a:r>
            <a:r>
              <a:rPr lang="en-US" dirty="0" err="1" smtClean="0"/>
              <a:t>মৌল</a:t>
            </a:r>
            <a:endParaRPr lang="en-US" dirty="0"/>
          </a:p>
        </p:txBody>
      </p:sp>
      <p:sp>
        <p:nvSpPr>
          <p:cNvPr id="51" name="Down Arrow 50"/>
          <p:cNvSpPr/>
          <p:nvPr/>
        </p:nvSpPr>
        <p:spPr>
          <a:xfrm>
            <a:off x="3200400" y="18288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32-Point Star 16"/>
          <p:cNvSpPr/>
          <p:nvPr/>
        </p:nvSpPr>
        <p:spPr>
          <a:xfrm>
            <a:off x="-304800" y="6248400"/>
            <a:ext cx="76200" cy="762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2057400"/>
            <a:ext cx="109728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200" b="1" dirty="0" smtClean="0"/>
              <a:t>K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381000"/>
            <a:ext cx="109728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200000"/>
              </a:lnSpc>
            </a:pPr>
            <a:r>
              <a:rPr lang="en-US" sz="3200" b="1" dirty="0" smtClean="0"/>
              <a:t>Li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1371600"/>
            <a:ext cx="109728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200" b="1" dirty="0" smtClean="0"/>
              <a:t>Na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2743200"/>
            <a:ext cx="109728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200" b="1" dirty="0" err="1" smtClean="0"/>
              <a:t>Rb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228600" y="4191000"/>
            <a:ext cx="109728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200" b="1" dirty="0" smtClean="0"/>
              <a:t>Fr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28600" y="3429000"/>
            <a:ext cx="109728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200" b="1" dirty="0" smtClean="0"/>
              <a:t>Cs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endParaRPr lang="en-US" sz="3200" dirty="0"/>
          </a:p>
        </p:txBody>
      </p:sp>
      <p:sp>
        <p:nvSpPr>
          <p:cNvPr id="18" name="Right Brace 17"/>
          <p:cNvSpPr/>
          <p:nvPr/>
        </p:nvSpPr>
        <p:spPr>
          <a:xfrm>
            <a:off x="1562754" y="533400"/>
            <a:ext cx="838200" cy="403860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438400" y="2209800"/>
            <a:ext cx="838200" cy="838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3505200" y="2362200"/>
            <a:ext cx="914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endParaRPr lang="en-US" sz="2800" dirty="0"/>
          </a:p>
        </p:txBody>
      </p:sp>
      <p:sp>
        <p:nvSpPr>
          <p:cNvPr id="22" name="Right Arrow 21"/>
          <p:cNvSpPr/>
          <p:nvPr/>
        </p:nvSpPr>
        <p:spPr>
          <a:xfrm>
            <a:off x="4572000" y="25146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62600" y="2286000"/>
            <a:ext cx="9906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ক্ষার</a:t>
            </a:r>
            <a:endParaRPr lang="en-US" sz="2000" dirty="0"/>
          </a:p>
        </p:txBody>
      </p:sp>
      <p:sp>
        <p:nvSpPr>
          <p:cNvPr id="14" name="Plus 13"/>
          <p:cNvSpPr/>
          <p:nvPr/>
        </p:nvSpPr>
        <p:spPr>
          <a:xfrm>
            <a:off x="6705600" y="2286000"/>
            <a:ext cx="9144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48600" y="2286000"/>
            <a:ext cx="9144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</a:t>
            </a:r>
            <a:r>
              <a:rPr lang="en-US" sz="2800" b="1" baseline="-25000" dirty="0" smtClean="0"/>
              <a:t>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4800600"/>
            <a:ext cx="838200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ক্ষার ধাতু: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পর্যায় সারণির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নং গ্রুপের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(হাইড্রোজেন ছাড়া) ৬টি মৌলকে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ক্ষার ধাতু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5943600"/>
            <a:ext cx="762000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  <a:cs typeface="NikoshBAN" pitchFamily="2" charset="0"/>
              </a:rPr>
              <a:t>Na</a:t>
            </a:r>
            <a:endParaRPr lang="en-US" sz="3200" b="1" dirty="0">
              <a:latin typeface="+mj-lt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0" y="5943600"/>
            <a:ext cx="457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  <a:cs typeface="NikoshBAN" pitchFamily="2" charset="0"/>
              </a:rPr>
              <a:t>+</a:t>
            </a:r>
            <a:endParaRPr lang="en-US" sz="3200" b="1" dirty="0">
              <a:latin typeface="+mj-lt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9800" y="5943600"/>
            <a:ext cx="914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H</a:t>
            </a:r>
            <a:r>
              <a:rPr lang="en-US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2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itchFamily="2" charset="0"/>
              </a:rPr>
              <a:t>O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 flipH="1">
            <a:off x="3200400" y="6248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14800" y="5943600"/>
            <a:ext cx="1295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+mj-lt"/>
                <a:cs typeface="NikoshBAN" pitchFamily="2" charset="0"/>
              </a:rPr>
              <a:t>NaOH</a:t>
            </a:r>
            <a:endParaRPr lang="en-US" sz="3200" b="1" dirty="0">
              <a:latin typeface="+mj-lt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8800" y="59436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NikoshBAN" pitchFamily="2" charset="0"/>
              </a:rPr>
              <a:t>+</a:t>
            </a:r>
            <a:endParaRPr lang="en-US" sz="3200" dirty="0">
              <a:latin typeface="+mj-lt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5943601"/>
            <a:ext cx="609600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  <a:cs typeface="NikoshBAN" pitchFamily="2" charset="0"/>
              </a:rPr>
              <a:t>H</a:t>
            </a:r>
            <a:r>
              <a:rPr lang="en-US" sz="3200" b="1" baseline="-25000" dirty="0" smtClean="0">
                <a:latin typeface="+mj-lt"/>
                <a:cs typeface="NikoshBAN" pitchFamily="2" charset="0"/>
              </a:rPr>
              <a:t>2</a:t>
            </a:r>
            <a:endParaRPr lang="en-US" sz="3200" b="1" dirty="0">
              <a:latin typeface="+mj-lt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14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4" grpId="0" animBg="1"/>
      <p:bldP spid="35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Be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Mg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Sr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766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Ba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0386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Ra</a:t>
            </a:r>
            <a:endParaRPr lang="en-US" sz="3200" b="1" dirty="0"/>
          </a:p>
        </p:txBody>
      </p:sp>
      <p:sp>
        <p:nvSpPr>
          <p:cNvPr id="9" name="Right Brace 8"/>
          <p:cNvSpPr/>
          <p:nvPr/>
        </p:nvSpPr>
        <p:spPr>
          <a:xfrm>
            <a:off x="990600" y="457200"/>
            <a:ext cx="609600" cy="411480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lus 10"/>
          <p:cNvSpPr/>
          <p:nvPr/>
        </p:nvSpPr>
        <p:spPr>
          <a:xfrm>
            <a:off x="1686738" y="2116812"/>
            <a:ext cx="838200" cy="838200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753538" y="2269212"/>
            <a:ext cx="914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3820338" y="2421612"/>
            <a:ext cx="838200" cy="3048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10938" y="2193012"/>
            <a:ext cx="990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ক্ষার</a:t>
            </a:r>
            <a:endParaRPr lang="en-US" sz="2000" dirty="0"/>
          </a:p>
        </p:txBody>
      </p:sp>
      <p:sp>
        <p:nvSpPr>
          <p:cNvPr id="15" name="Plus 14"/>
          <p:cNvSpPr/>
          <p:nvPr/>
        </p:nvSpPr>
        <p:spPr>
          <a:xfrm>
            <a:off x="5877738" y="2193012"/>
            <a:ext cx="914400" cy="685800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20738" y="2193012"/>
            <a:ext cx="914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</a:t>
            </a:r>
            <a:r>
              <a:rPr lang="en-US" sz="2800" b="1" baseline="-25000" dirty="0" smtClean="0"/>
              <a:t>2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876800"/>
            <a:ext cx="8382000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মৃৎক্ষার ধাতু: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পর্যায় সারণির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নং গ্রুপের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৬টি মৌলকে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মৃৎ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ক্ষার ধাতু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কারন এগুলো মাটিতে বিভিন্ন যৌগ হিসেবে পাওয়া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943600"/>
            <a:ext cx="762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  <a:cs typeface="NikoshBAN" pitchFamily="2" charset="0"/>
              </a:rPr>
              <a:t>Be</a:t>
            </a:r>
            <a:endParaRPr lang="en-US" sz="3200" b="1" dirty="0">
              <a:latin typeface="+mj-lt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5943600"/>
            <a:ext cx="457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  <a:cs typeface="NikoshBAN" pitchFamily="2" charset="0"/>
              </a:rPr>
              <a:t>+</a:t>
            </a:r>
            <a:endParaRPr lang="en-US" sz="3200" b="1" dirty="0">
              <a:latin typeface="+mj-lt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5943600"/>
            <a:ext cx="914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  <a:cs typeface="NikoshBAN" pitchFamily="2" charset="0"/>
              </a:rPr>
              <a:t>H</a:t>
            </a:r>
            <a:r>
              <a:rPr lang="en-US" sz="3200" b="1" baseline="-25000" dirty="0" smtClean="0">
                <a:latin typeface="+mj-lt"/>
                <a:cs typeface="NikoshBAN" pitchFamily="2" charset="0"/>
              </a:rPr>
              <a:t>2</a:t>
            </a:r>
            <a:r>
              <a:rPr lang="en-US" sz="3200" b="1" dirty="0" smtClean="0">
                <a:latin typeface="+mj-lt"/>
                <a:cs typeface="NikoshBAN" pitchFamily="2" charset="0"/>
              </a:rPr>
              <a:t>O</a:t>
            </a:r>
            <a:endParaRPr lang="en-US" sz="3200" b="1" dirty="0">
              <a:latin typeface="+mj-lt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H="1">
            <a:off x="3200400" y="6248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14800" y="5943600"/>
            <a:ext cx="1600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  <a:cs typeface="NikoshBAN" pitchFamily="2" charset="0"/>
              </a:rPr>
              <a:t>Be</a:t>
            </a:r>
            <a:r>
              <a:rPr lang="bn-BD" sz="3200" b="1" dirty="0" smtClean="0">
                <a:latin typeface="+mj-lt"/>
                <a:cs typeface="NikoshBAN" pitchFamily="2" charset="0"/>
              </a:rPr>
              <a:t>(</a:t>
            </a:r>
            <a:r>
              <a:rPr lang="en-US" sz="3200" b="1" dirty="0" smtClean="0">
                <a:latin typeface="+mj-lt"/>
                <a:cs typeface="NikoshBAN" pitchFamily="2" charset="0"/>
              </a:rPr>
              <a:t>OH</a:t>
            </a:r>
            <a:r>
              <a:rPr lang="bn-BD" sz="3200" b="1" dirty="0" smtClean="0">
                <a:latin typeface="+mj-lt"/>
                <a:cs typeface="NikoshBAN" pitchFamily="2" charset="0"/>
              </a:rPr>
              <a:t>)</a:t>
            </a:r>
            <a:r>
              <a:rPr lang="en-US" sz="3200" b="1" baseline="-25000" dirty="0" smtClean="0">
                <a:latin typeface="+mj-lt"/>
                <a:cs typeface="NikoshBAN" pitchFamily="2" charset="0"/>
              </a:rPr>
              <a:t>2</a:t>
            </a:r>
            <a:endParaRPr lang="en-US" sz="3200" b="1" baseline="-25000" dirty="0">
              <a:latin typeface="+mj-lt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59436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NikoshBAN" pitchFamily="2" charset="0"/>
              </a:rPr>
              <a:t>+</a:t>
            </a:r>
            <a:endParaRPr lang="en-US" sz="3200" dirty="0">
              <a:latin typeface="+mj-lt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0" y="5943601"/>
            <a:ext cx="609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  <a:cs typeface="NikoshBAN" pitchFamily="2" charset="0"/>
              </a:rPr>
              <a:t>H</a:t>
            </a:r>
            <a:r>
              <a:rPr lang="en-US" sz="3200" b="1" baseline="-25000" dirty="0" smtClean="0">
                <a:latin typeface="+mj-lt"/>
                <a:cs typeface="NikoshBAN" pitchFamily="2" charset="0"/>
              </a:rPr>
              <a:t>2</a:t>
            </a:r>
            <a:endParaRPr lang="en-US" sz="3200" b="1" dirty="0">
              <a:latin typeface="+mj-lt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Cu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7620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Ag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911025"/>
            <a:ext cx="762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Au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5168205"/>
            <a:ext cx="8382000" cy="13849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ুদ্রা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ধাতু: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পর্যায় সারণির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 গ্রুপের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সিলভার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গোল্ড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মৌলকে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ুদ্রা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ধাতু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কারন এগুলো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ব্যবসা-বাণিজ্য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657600"/>
            <a:ext cx="1676400" cy="1115568"/>
          </a:xfrm>
          <a:prstGeom prst="rect">
            <a:avLst/>
          </a:prstGeom>
        </p:spPr>
      </p:pic>
      <p:pic>
        <p:nvPicPr>
          <p:cNvPr id="26" name="Picture 25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362200"/>
            <a:ext cx="1981200" cy="9906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657600"/>
            <a:ext cx="1420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09800"/>
            <a:ext cx="14319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533400"/>
            <a:ext cx="143192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>
            <a:off x="4114800" y="838200"/>
            <a:ext cx="1371600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228600"/>
            <a:ext cx="23050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ight Arrow 17"/>
          <p:cNvSpPr/>
          <p:nvPr/>
        </p:nvSpPr>
        <p:spPr>
          <a:xfrm>
            <a:off x="3886200" y="2590800"/>
            <a:ext cx="13716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886200" y="4114800"/>
            <a:ext cx="13716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14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Cl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Br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9718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At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657600"/>
            <a:ext cx="76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Ts</a:t>
            </a:r>
            <a:endParaRPr lang="en-US" sz="3200" b="1" dirty="0"/>
          </a:p>
        </p:txBody>
      </p:sp>
      <p:sp>
        <p:nvSpPr>
          <p:cNvPr id="9" name="Right Brace 8"/>
          <p:cNvSpPr/>
          <p:nvPr/>
        </p:nvSpPr>
        <p:spPr>
          <a:xfrm>
            <a:off x="990600" y="457200"/>
            <a:ext cx="609600" cy="381000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lus 10"/>
          <p:cNvSpPr/>
          <p:nvPr/>
        </p:nvSpPr>
        <p:spPr>
          <a:xfrm>
            <a:off x="1686738" y="2116812"/>
            <a:ext cx="838200" cy="838200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753538" y="2269212"/>
            <a:ext cx="914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ধাতু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3820338" y="2421612"/>
            <a:ext cx="838200" cy="3048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10938" y="2193012"/>
            <a:ext cx="990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লবণ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0"/>
            <a:ext cx="8458200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হ্যালোজেন: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পর্যায় সারণির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 নং গ্রুপের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৬টি মৌলকে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হ্যালোজেন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কারন হ্যালোজেন মানে লবণ উৎপাদনকারী এবং এর মুল উৎস সামদ্রিক লবণ।  এ মৌলগুলোকে ইংরেজী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X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দ্বারা প্রকাশ করা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6197025"/>
            <a:ext cx="762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NikoshBAN" pitchFamily="2" charset="0"/>
              </a:rPr>
              <a:t>F</a:t>
            </a:r>
            <a:endParaRPr lang="en-US" sz="3200" b="1" dirty="0">
              <a:latin typeface="+mj-lt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6197025"/>
            <a:ext cx="457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NikoshBAN" pitchFamily="2" charset="0"/>
              </a:rPr>
              <a:t>+</a:t>
            </a:r>
            <a:endParaRPr lang="en-US" sz="3200" b="1" dirty="0">
              <a:latin typeface="+mj-lt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6172200"/>
            <a:ext cx="914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NikoshBAN" pitchFamily="2" charset="0"/>
              </a:rPr>
              <a:t>Na</a:t>
            </a:r>
            <a:endParaRPr lang="en-US" sz="3200" b="1" dirty="0">
              <a:latin typeface="+mj-lt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H="1">
            <a:off x="3352800" y="6551611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95800" y="6273225"/>
            <a:ext cx="1219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+mj-lt"/>
                <a:cs typeface="NikoshBAN" pitchFamily="2" charset="0"/>
              </a:rPr>
              <a:t>NaF</a:t>
            </a:r>
            <a:endParaRPr lang="en-US" sz="3200" b="1" baseline="-25000" dirty="0">
              <a:latin typeface="+mj-lt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466</Words>
  <Application>Microsoft Office PowerPoint</Application>
  <PresentationFormat>On-screen Show (4:3)</PresentationFormat>
  <Paragraphs>130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RTC</cp:lastModifiedBy>
  <cp:revision>51</cp:revision>
  <dcterms:created xsi:type="dcterms:W3CDTF">2020-04-23T02:49:31Z</dcterms:created>
  <dcterms:modified xsi:type="dcterms:W3CDTF">2020-08-08T08:13:31Z</dcterms:modified>
</cp:coreProperties>
</file>