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3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0" d="0"/>
          <a:sy n="0" d="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2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2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728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29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0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1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4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5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736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7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7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9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5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5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759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60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8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7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751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52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0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8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8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7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01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02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8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78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9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8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1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8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8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8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5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1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8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63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7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5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7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9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0.png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8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3" y="185764"/>
            <a:ext cx="11625658" cy="64864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367204" y="0"/>
            <a:ext cx="11740332" cy="6582536"/>
          </a:xfrm>
          <a:prstGeom prst="rect">
            <a:avLst/>
          </a:prstGeom>
        </p:spPr>
      </p:pic>
      <p:sp>
        <p:nvSpPr>
          <p:cNvPr id="1048619" name="TextBox 1048668"/>
          <p:cNvSpPr txBox="1"/>
          <p:nvPr/>
        </p:nvSpPr>
        <p:spPr>
          <a:xfrm>
            <a:off x="397059" y="340914"/>
            <a:ext cx="10211807" cy="6375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700" b="1">
                <a:solidFill>
                  <a:srgbClr val="800000"/>
                </a:solidFill>
              </a:rPr>
              <a:t>Let's practise</a:t>
            </a:r>
            <a:endParaRPr lang="en-GB" sz="2800">
              <a:solidFill>
                <a:srgbClr val="800000"/>
              </a:solidFill>
            </a:endParaRPr>
          </a:p>
        </p:txBody>
      </p:sp>
      <p:sp>
        <p:nvSpPr>
          <p:cNvPr id="1048620" name="TextBox 1048669"/>
          <p:cNvSpPr txBox="1"/>
          <p:nvPr/>
        </p:nvSpPr>
        <p:spPr>
          <a:xfrm>
            <a:off x="240998" y="2108190"/>
            <a:ext cx="5203270" cy="574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Rakhi is very beautiful.</a:t>
            </a:r>
            <a:endParaRPr lang="en-GB" sz="3200" b="1">
              <a:solidFill>
                <a:srgbClr val="0000FF"/>
              </a:solidFill>
            </a:endParaRPr>
          </a:p>
        </p:txBody>
      </p:sp>
      <p:sp>
        <p:nvSpPr>
          <p:cNvPr id="1048621" name="TextBox 1048670"/>
          <p:cNvSpPr txBox="1"/>
          <p:nvPr/>
        </p:nvSpPr>
        <p:spPr>
          <a:xfrm>
            <a:off x="240998" y="978453"/>
            <a:ext cx="6522627" cy="115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How beautiful Rakhi is!(assertive)</a:t>
            </a:r>
            <a:endParaRPr lang="en-GB" sz="3600" b="1">
              <a:solidFill>
                <a:srgbClr val="800000"/>
              </a:solidFill>
            </a:endParaRPr>
          </a:p>
        </p:txBody>
      </p:sp>
      <p:sp>
        <p:nvSpPr>
          <p:cNvPr id="1048622" name="TextBox 1048671"/>
          <p:cNvSpPr txBox="1"/>
          <p:nvPr/>
        </p:nvSpPr>
        <p:spPr>
          <a:xfrm>
            <a:off x="240998" y="4883558"/>
            <a:ext cx="7584680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The building is very big.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23" name="TextBox 1048672"/>
          <p:cNvSpPr txBox="1"/>
          <p:nvPr/>
        </p:nvSpPr>
        <p:spPr>
          <a:xfrm>
            <a:off x="0" y="3596651"/>
            <a:ext cx="6676308" cy="115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How big the building is!(assertive)</a:t>
            </a:r>
            <a:endParaRPr lang="en-GB" sz="3600" b="1">
              <a:solidFill>
                <a:srgbClr val="0000FF"/>
              </a:solidFill>
            </a:endParaRPr>
          </a:p>
        </p:txBody>
      </p:sp>
      <p:pic>
        <p:nvPicPr>
          <p:cNvPr id="2097166" name="Picture 209717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52804" y="130927"/>
            <a:ext cx="4239196" cy="3271908"/>
          </a:xfrm>
          <a:prstGeom prst="rect">
            <a:avLst/>
          </a:prstGeom>
        </p:spPr>
      </p:pic>
      <p:pic>
        <p:nvPicPr>
          <p:cNvPr id="2097167" name="Picture 209717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26085" y="3455166"/>
            <a:ext cx="4274131" cy="348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1048621" grpId="0"/>
      <p:bldP spid="1048622" grpId="0"/>
      <p:bldP spid="10486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31"/>
            <a:ext cx="12189463" cy="6582536"/>
          </a:xfrm>
          <a:prstGeom prst="rect">
            <a:avLst/>
          </a:prstGeom>
        </p:spPr>
      </p:pic>
      <p:sp>
        <p:nvSpPr>
          <p:cNvPr id="1048624" name="TextBox 1048673"/>
          <p:cNvSpPr txBox="1"/>
          <p:nvPr/>
        </p:nvSpPr>
        <p:spPr>
          <a:xfrm>
            <a:off x="241405" y="1890834"/>
            <a:ext cx="7101522" cy="574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6600CC"/>
                </a:solidFill>
              </a:rPr>
              <a:t>COVID 19 is very contagious.</a:t>
            </a:r>
            <a:endParaRPr lang="en-GB" sz="3200" b="1">
              <a:solidFill>
                <a:srgbClr val="6600CC"/>
              </a:solidFill>
            </a:endParaRPr>
          </a:p>
        </p:txBody>
      </p:sp>
      <p:sp>
        <p:nvSpPr>
          <p:cNvPr id="1048625" name="TextBox 1048674"/>
          <p:cNvSpPr txBox="1"/>
          <p:nvPr/>
        </p:nvSpPr>
        <p:spPr>
          <a:xfrm>
            <a:off x="297319" y="130618"/>
            <a:ext cx="7351160" cy="1132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00FF"/>
                </a:solidFill>
              </a:rPr>
              <a:t>How contagious COVID 19 is!(Assertive)</a:t>
            </a:r>
            <a:endParaRPr lang="en-GB" sz="3500" b="1">
              <a:solidFill>
                <a:srgbClr val="0000FF"/>
              </a:solidFill>
            </a:endParaRPr>
          </a:p>
        </p:txBody>
      </p:sp>
      <p:sp>
        <p:nvSpPr>
          <p:cNvPr id="1048626" name="TextBox 1048675"/>
          <p:cNvSpPr txBox="1"/>
          <p:nvPr/>
        </p:nvSpPr>
        <p:spPr>
          <a:xfrm>
            <a:off x="241404" y="4943492"/>
            <a:ext cx="5483099" cy="624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The man is very fat.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27" name="TextBox 1048676"/>
          <p:cNvSpPr txBox="1"/>
          <p:nvPr/>
        </p:nvSpPr>
        <p:spPr>
          <a:xfrm>
            <a:off x="297319" y="3391763"/>
            <a:ext cx="5427183" cy="115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How fat the man is!(Assertive)</a:t>
            </a:r>
            <a:endParaRPr lang="en-GB" sz="3600" b="1">
              <a:solidFill>
                <a:srgbClr val="0000FF"/>
              </a:solidFill>
            </a:endParaRPr>
          </a:p>
        </p:txBody>
      </p:sp>
      <p:pic>
        <p:nvPicPr>
          <p:cNvPr id="2097169" name="Picture 209718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84334" y="137731"/>
            <a:ext cx="4804980" cy="3059185"/>
          </a:xfrm>
          <a:prstGeom prst="rect">
            <a:avLst/>
          </a:prstGeom>
        </p:spPr>
      </p:pic>
      <p:pic>
        <p:nvPicPr>
          <p:cNvPr id="2097170" name="Picture 209718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584334" y="3391764"/>
            <a:ext cx="4552278" cy="3328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  <p:bldP spid="1048625" grpId="0"/>
      <p:bldP spid="1048626" grpId="0"/>
      <p:bldP spid="1048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606"/>
            <a:ext cx="12562111" cy="7141606"/>
          </a:xfrm>
          <a:prstGeom prst="rect">
            <a:avLst/>
          </a:prstGeom>
        </p:spPr>
      </p:pic>
      <p:sp>
        <p:nvSpPr>
          <p:cNvPr id="1048628" name="TextBox 1048677"/>
          <p:cNvSpPr txBox="1"/>
          <p:nvPr/>
        </p:nvSpPr>
        <p:spPr>
          <a:xfrm>
            <a:off x="641726" y="374130"/>
            <a:ext cx="9580212" cy="650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00"/>
                </a:solidFill>
              </a:rPr>
              <a:t>Notice the following sentence.</a:t>
            </a:r>
            <a:endParaRPr lang="en-GB" sz="3800" b="1">
              <a:solidFill>
                <a:srgbClr val="000000"/>
              </a:solidFill>
            </a:endParaRPr>
          </a:p>
        </p:txBody>
      </p:sp>
      <p:sp>
        <p:nvSpPr>
          <p:cNvPr id="1048629" name="TextBox 1048678"/>
          <p:cNvSpPr txBox="1"/>
          <p:nvPr/>
        </p:nvSpPr>
        <p:spPr>
          <a:xfrm>
            <a:off x="445234" y="2400779"/>
            <a:ext cx="4608140" cy="624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Bangladesh is </a:t>
            </a:r>
            <a:endParaRPr lang="en-GB" sz="3600" b="1">
              <a:solidFill>
                <a:srgbClr val="800000"/>
              </a:solidFill>
            </a:endParaRPr>
          </a:p>
        </p:txBody>
      </p:sp>
      <p:sp>
        <p:nvSpPr>
          <p:cNvPr id="1048630" name="TextBox 1048679"/>
          <p:cNvSpPr txBox="1"/>
          <p:nvPr/>
        </p:nvSpPr>
        <p:spPr>
          <a:xfrm>
            <a:off x="3574288" y="2354870"/>
            <a:ext cx="2134875" cy="624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a very</a:t>
            </a:r>
            <a:endParaRPr lang="en-GB" sz="3600" b="1">
              <a:solidFill>
                <a:srgbClr val="800000"/>
              </a:solidFill>
            </a:endParaRPr>
          </a:p>
        </p:txBody>
      </p:sp>
      <p:sp>
        <p:nvSpPr>
          <p:cNvPr id="1048631" name="TextBox 1048680"/>
          <p:cNvSpPr txBox="1"/>
          <p:nvPr/>
        </p:nvSpPr>
        <p:spPr>
          <a:xfrm>
            <a:off x="5211874" y="2354870"/>
            <a:ext cx="4000000" cy="624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beautiful country.</a:t>
            </a:r>
            <a:endParaRPr lang="en-GB" sz="3600" b="1">
              <a:solidFill>
                <a:srgbClr val="800000"/>
              </a:solidFill>
            </a:endParaRPr>
          </a:p>
        </p:txBody>
      </p:sp>
      <p:sp>
        <p:nvSpPr>
          <p:cNvPr id="1048632" name="TextBox 1048681"/>
          <p:cNvSpPr txBox="1"/>
          <p:nvPr/>
        </p:nvSpPr>
        <p:spPr>
          <a:xfrm>
            <a:off x="641725" y="1644816"/>
            <a:ext cx="2107580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What a 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33" name="TextBox 1048682"/>
          <p:cNvSpPr txBox="1"/>
          <p:nvPr/>
        </p:nvSpPr>
        <p:spPr>
          <a:xfrm>
            <a:off x="2172585" y="1644816"/>
            <a:ext cx="7140043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beautiful country Bangladesh is!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34" name="TextBox 1048683"/>
          <p:cNvSpPr txBox="1"/>
          <p:nvPr/>
        </p:nvSpPr>
        <p:spPr>
          <a:xfrm>
            <a:off x="641726" y="3527580"/>
            <a:ext cx="6881088" cy="624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If we get 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35" name="TextBox 1048684"/>
          <p:cNvSpPr txBox="1"/>
          <p:nvPr/>
        </p:nvSpPr>
        <p:spPr>
          <a:xfrm>
            <a:off x="3303314" y="4700290"/>
            <a:ext cx="8574805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Subject+ verb +a very+ adjective+ noun.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36" name="TextBox 1048685"/>
          <p:cNvSpPr txBox="1"/>
          <p:nvPr/>
        </p:nvSpPr>
        <p:spPr>
          <a:xfrm>
            <a:off x="4675169" y="3527580"/>
            <a:ext cx="6430923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in an exclamatory sentence,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37" name="TextBox 1048686"/>
          <p:cNvSpPr txBox="1"/>
          <p:nvPr/>
        </p:nvSpPr>
        <p:spPr>
          <a:xfrm>
            <a:off x="172585" y="4654380"/>
            <a:ext cx="4000000" cy="624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we should write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38" name="TextBox 1048687"/>
          <p:cNvSpPr txBox="1"/>
          <p:nvPr/>
        </p:nvSpPr>
        <p:spPr>
          <a:xfrm>
            <a:off x="2749303" y="3628764"/>
            <a:ext cx="1828569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What a</a:t>
            </a:r>
            <a:endParaRPr lang="en-GB" sz="3600" b="1">
              <a:solidFill>
                <a:srgbClr val="6600CC"/>
              </a:solidFill>
            </a:endParaRPr>
          </a:p>
        </p:txBody>
      </p:sp>
      <p:pic>
        <p:nvPicPr>
          <p:cNvPr id="2097172" name="Picture 209718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01299" y="-79967"/>
            <a:ext cx="2898561" cy="172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48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48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48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48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486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48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486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48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/>
      <p:bldP spid="1048630" grpId="1"/>
      <p:bldP spid="1048631" grpId="0"/>
      <p:bldP spid="1048632" grpId="0"/>
      <p:bldP spid="1048632" grpId="1"/>
      <p:bldP spid="1048632" grpId="2"/>
      <p:bldP spid="1048633" grpId="0"/>
      <p:bldP spid="1048634" grpId="0"/>
      <p:bldP spid="1048635" grpId="0"/>
      <p:bldP spid="1048635" grpId="1"/>
      <p:bldP spid="1048635" grpId="2"/>
      <p:bldP spid="1048636" grpId="0"/>
      <p:bldP spid="1048637" grpId="0"/>
      <p:bldP spid="1048638" grpId="0"/>
      <p:bldP spid="1048638" grpId="1"/>
      <p:bldP spid="104863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097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6" y="110179"/>
            <a:ext cx="12197550" cy="6637641"/>
          </a:xfrm>
          <a:prstGeom prst="rect">
            <a:avLst/>
          </a:prstGeom>
        </p:spPr>
      </p:pic>
      <p:sp>
        <p:nvSpPr>
          <p:cNvPr id="1048639" name="TextBox 1048661"/>
          <p:cNvSpPr txBox="1"/>
          <p:nvPr/>
        </p:nvSpPr>
        <p:spPr>
          <a:xfrm>
            <a:off x="918093" y="471627"/>
            <a:ext cx="9449806" cy="6883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Let's practise</a:t>
            </a:r>
            <a:endParaRPr lang="en-GB" sz="4000">
              <a:solidFill>
                <a:srgbClr val="000000"/>
              </a:solidFill>
            </a:endParaRPr>
          </a:p>
        </p:txBody>
      </p:sp>
      <p:sp>
        <p:nvSpPr>
          <p:cNvPr id="1048640" name="TextBox 1048689"/>
          <p:cNvSpPr txBox="1"/>
          <p:nvPr/>
        </p:nvSpPr>
        <p:spPr>
          <a:xfrm>
            <a:off x="517381" y="2814830"/>
            <a:ext cx="7423945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The Padma is a very big river.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41" name="TextBox 1048690"/>
          <p:cNvSpPr txBox="1"/>
          <p:nvPr/>
        </p:nvSpPr>
        <p:spPr>
          <a:xfrm>
            <a:off x="541643" y="1325472"/>
            <a:ext cx="6471670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What a big river the Padma is!(Assertive)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42" name="TextBox 1048691"/>
          <p:cNvSpPr txBox="1"/>
          <p:nvPr/>
        </p:nvSpPr>
        <p:spPr>
          <a:xfrm>
            <a:off x="517381" y="5512062"/>
            <a:ext cx="8365845" cy="624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The rose is a very beautiful flower.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43" name="TextBox 1048692"/>
          <p:cNvSpPr txBox="1"/>
          <p:nvPr/>
        </p:nvSpPr>
        <p:spPr>
          <a:xfrm>
            <a:off x="517381" y="4178608"/>
            <a:ext cx="8533922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What a beautiful flower the rose is!(Exclamatory)</a:t>
            </a:r>
            <a:endParaRPr lang="en-GB" sz="3600" b="1">
              <a:solidFill>
                <a:srgbClr val="6600CC"/>
              </a:solidFill>
            </a:endParaRPr>
          </a:p>
        </p:txBody>
      </p:sp>
      <p:pic>
        <p:nvPicPr>
          <p:cNvPr id="2097174" name="Picture 209718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90892" y="198250"/>
            <a:ext cx="4746330" cy="3315087"/>
          </a:xfrm>
          <a:prstGeom prst="rect">
            <a:avLst/>
          </a:prstGeom>
        </p:spPr>
      </p:pic>
      <p:pic>
        <p:nvPicPr>
          <p:cNvPr id="2097175" name="Picture 209718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68299" y="3513336"/>
            <a:ext cx="4191516" cy="328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  <p:bldP spid="1048641" grpId="0"/>
      <p:bldP spid="1048642" grpId="0"/>
      <p:bldP spid="10486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234" y="-34054"/>
            <a:ext cx="12197550" cy="6637641"/>
          </a:xfrm>
          <a:prstGeom prst="rect">
            <a:avLst/>
          </a:prstGeom>
        </p:spPr>
      </p:pic>
      <p:pic>
        <p:nvPicPr>
          <p:cNvPr id="2097177" name="Picture 209718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66192" y="0"/>
            <a:ext cx="5125808" cy="1789766"/>
          </a:xfrm>
          <a:prstGeom prst="rect">
            <a:avLst/>
          </a:prstGeom>
        </p:spPr>
      </p:pic>
      <p:sp>
        <p:nvSpPr>
          <p:cNvPr id="1048644" name="TextBox 1048693"/>
          <p:cNvSpPr txBox="1"/>
          <p:nvPr/>
        </p:nvSpPr>
        <p:spPr>
          <a:xfrm>
            <a:off x="275019" y="1690212"/>
            <a:ext cx="7894018" cy="624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993300"/>
                </a:solidFill>
              </a:rPr>
              <a:t>Gold is a very precious metal.</a:t>
            </a:r>
            <a:endParaRPr lang="en-GB" sz="3600" b="1">
              <a:solidFill>
                <a:srgbClr val="993300"/>
              </a:solidFill>
            </a:endParaRPr>
          </a:p>
        </p:txBody>
      </p:sp>
      <p:sp>
        <p:nvSpPr>
          <p:cNvPr id="1048645" name="TextBox 1048694"/>
          <p:cNvSpPr txBox="1"/>
          <p:nvPr/>
        </p:nvSpPr>
        <p:spPr>
          <a:xfrm>
            <a:off x="108627" y="270043"/>
            <a:ext cx="6929611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What a precious metal gold is!(Assertive)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46" name="TextBox 1048695"/>
          <p:cNvSpPr txBox="1"/>
          <p:nvPr/>
        </p:nvSpPr>
        <p:spPr>
          <a:xfrm>
            <a:off x="493123" y="5132927"/>
            <a:ext cx="6438053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993300"/>
                </a:solidFill>
              </a:rPr>
              <a:t>It is a very beautiful bird.</a:t>
            </a:r>
            <a:endParaRPr lang="en-GB" sz="3600" b="1">
              <a:solidFill>
                <a:srgbClr val="993300"/>
              </a:solidFill>
            </a:endParaRPr>
          </a:p>
        </p:txBody>
      </p:sp>
      <p:sp>
        <p:nvSpPr>
          <p:cNvPr id="1048647" name="TextBox 1048696"/>
          <p:cNvSpPr txBox="1"/>
          <p:nvPr/>
        </p:nvSpPr>
        <p:spPr>
          <a:xfrm>
            <a:off x="108626" y="3703515"/>
            <a:ext cx="6523226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What a beautiful bird it is!(Assertive) </a:t>
            </a:r>
            <a:endParaRPr lang="en-GB" sz="3600" b="1">
              <a:solidFill>
                <a:srgbClr val="0000FF"/>
              </a:solidFill>
            </a:endParaRPr>
          </a:p>
        </p:txBody>
      </p:sp>
      <p:pic>
        <p:nvPicPr>
          <p:cNvPr id="2097178" name="Picture 209719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38239" y="2002632"/>
            <a:ext cx="5538799" cy="4421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/>
      <p:bldP spid="1048645" grpId="0"/>
      <p:bldP spid="1048646" grpId="0"/>
      <p:bldP spid="10486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2" y="-848"/>
            <a:ext cx="12084428" cy="6859696"/>
          </a:xfrm>
          <a:prstGeom prst="rect">
            <a:avLst/>
          </a:prstGeom>
        </p:spPr>
      </p:pic>
      <p:sp>
        <p:nvSpPr>
          <p:cNvPr id="1048648" name="TextBox 1048697"/>
          <p:cNvSpPr txBox="1"/>
          <p:nvPr/>
        </p:nvSpPr>
        <p:spPr>
          <a:xfrm>
            <a:off x="2082569" y="269234"/>
            <a:ext cx="7505530" cy="6883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800000"/>
                </a:solidFill>
              </a:rPr>
              <a:t>Notice the following sentence</a:t>
            </a:r>
            <a:endParaRPr lang="en-GB" sz="4000" b="1">
              <a:solidFill>
                <a:srgbClr val="800000"/>
              </a:solidFill>
            </a:endParaRPr>
          </a:p>
        </p:txBody>
      </p:sp>
      <p:sp>
        <p:nvSpPr>
          <p:cNvPr id="1048649" name="TextBox 1048698"/>
          <p:cNvSpPr txBox="1"/>
          <p:nvPr/>
        </p:nvSpPr>
        <p:spPr>
          <a:xfrm>
            <a:off x="673449" y="2179320"/>
            <a:ext cx="2717157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8000"/>
                </a:solidFill>
              </a:rPr>
              <a:t>I wish </a:t>
            </a:r>
            <a:endParaRPr lang="en-GB" sz="3600" b="1">
              <a:solidFill>
                <a:srgbClr val="008000"/>
              </a:solidFill>
            </a:endParaRPr>
          </a:p>
        </p:txBody>
      </p:sp>
      <p:sp>
        <p:nvSpPr>
          <p:cNvPr id="1048650" name="TextBox 1048699"/>
          <p:cNvSpPr txBox="1"/>
          <p:nvPr/>
        </p:nvSpPr>
        <p:spPr>
          <a:xfrm>
            <a:off x="2673450" y="2179321"/>
            <a:ext cx="4000000" cy="624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 were a king.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51" name="TextBox 1048700"/>
          <p:cNvSpPr txBox="1"/>
          <p:nvPr/>
        </p:nvSpPr>
        <p:spPr>
          <a:xfrm>
            <a:off x="673449" y="1554479"/>
            <a:ext cx="685972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8000"/>
                </a:solidFill>
              </a:rPr>
              <a:t>If </a:t>
            </a:r>
            <a:endParaRPr lang="en-GB" sz="3600" b="1">
              <a:solidFill>
                <a:srgbClr val="008000"/>
              </a:solidFill>
            </a:endParaRPr>
          </a:p>
        </p:txBody>
      </p:sp>
      <p:sp>
        <p:nvSpPr>
          <p:cNvPr id="1048652" name="TextBox 1048701"/>
          <p:cNvSpPr txBox="1"/>
          <p:nvPr/>
        </p:nvSpPr>
        <p:spPr>
          <a:xfrm>
            <a:off x="1390605" y="1568446"/>
            <a:ext cx="5625540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I were a king!(Assertive)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53" name="TextBox 1048702"/>
          <p:cNvSpPr txBox="1"/>
          <p:nvPr/>
        </p:nvSpPr>
        <p:spPr>
          <a:xfrm>
            <a:off x="107572" y="3782426"/>
            <a:ext cx="4000000" cy="624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If we get 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54" name="TextBox 1048703"/>
          <p:cNvSpPr txBox="1"/>
          <p:nvPr/>
        </p:nvSpPr>
        <p:spPr>
          <a:xfrm>
            <a:off x="608564" y="5039710"/>
            <a:ext cx="9018485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 wish+Subject+could/were 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55" name="TextBox 1048704"/>
          <p:cNvSpPr txBox="1"/>
          <p:nvPr/>
        </p:nvSpPr>
        <p:spPr>
          <a:xfrm>
            <a:off x="262497" y="4414871"/>
            <a:ext cx="6102121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in an Exclamatory sentence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56" name="TextBox 1048705"/>
          <p:cNvSpPr txBox="1"/>
          <p:nvPr/>
        </p:nvSpPr>
        <p:spPr>
          <a:xfrm>
            <a:off x="6364618" y="4414872"/>
            <a:ext cx="4000000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We should write 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57" name="TextBox 1048706"/>
          <p:cNvSpPr txBox="1"/>
          <p:nvPr/>
        </p:nvSpPr>
        <p:spPr>
          <a:xfrm>
            <a:off x="2317086" y="3782424"/>
            <a:ext cx="6609089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If/Would that/O that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58" name="TextBox 1048707"/>
          <p:cNvSpPr txBox="1"/>
          <p:nvPr/>
        </p:nvSpPr>
        <p:spPr>
          <a:xfrm>
            <a:off x="673448" y="5636858"/>
            <a:ext cx="8728017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6600"/>
                </a:solidFill>
              </a:rPr>
              <a:t>for making an Assertive sentence</a:t>
            </a:r>
            <a:endParaRPr lang="en-GB" sz="3600" b="1">
              <a:solidFill>
                <a:srgbClr val="FF6600"/>
              </a:solidFill>
            </a:endParaRPr>
          </a:p>
        </p:txBody>
      </p:sp>
      <p:pic>
        <p:nvPicPr>
          <p:cNvPr id="2097180" name="Picture 209719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10755" y="843958"/>
            <a:ext cx="4120039" cy="2846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48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486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48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486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/>
      <p:bldP spid="1048650" grpId="0"/>
      <p:bldP spid="1048651" grpId="0"/>
      <p:bldP spid="1048652" grpId="0"/>
      <p:bldP spid="1048653" grpId="0"/>
      <p:bldP spid="1048654" grpId="0"/>
      <p:bldP spid="1048654" grpId="1"/>
      <p:bldP spid="1048654" grpId="2"/>
      <p:bldP spid="1048655" grpId="0"/>
      <p:bldP spid="1048656" grpId="0"/>
      <p:bldP spid="1048657" grpId="0"/>
      <p:bldP spid="1048657" grpId="1"/>
      <p:bldP spid="1048657" grpId="2"/>
      <p:bldP spid="10486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09718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55201" cy="6891735"/>
          </a:xfrm>
          <a:prstGeom prst="rect">
            <a:avLst/>
          </a:prstGeom>
        </p:spPr>
      </p:pic>
      <p:sp>
        <p:nvSpPr>
          <p:cNvPr id="1048659" name="TextBox 1048679"/>
          <p:cNvSpPr txBox="1"/>
          <p:nvPr/>
        </p:nvSpPr>
        <p:spPr>
          <a:xfrm>
            <a:off x="4309807" y="177449"/>
            <a:ext cx="5634639" cy="675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900" b="1">
                <a:solidFill>
                  <a:srgbClr val="800000"/>
                </a:solidFill>
              </a:rPr>
              <a:t>Let's practise</a:t>
            </a:r>
            <a:endParaRPr lang="en-GB" sz="3900" b="1">
              <a:solidFill>
                <a:srgbClr val="800000"/>
              </a:solidFill>
            </a:endParaRPr>
          </a:p>
        </p:txBody>
      </p:sp>
      <p:sp>
        <p:nvSpPr>
          <p:cNvPr id="1048660" name="TextBox 1048709"/>
          <p:cNvSpPr txBox="1"/>
          <p:nvPr/>
        </p:nvSpPr>
        <p:spPr>
          <a:xfrm>
            <a:off x="303659" y="2253993"/>
            <a:ext cx="8148767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8000"/>
                </a:solidFill>
              </a:rPr>
              <a:t>I wish  I could be a child again.</a:t>
            </a:r>
            <a:endParaRPr lang="en-GB" sz="3600" b="1">
              <a:solidFill>
                <a:srgbClr val="008000"/>
              </a:solidFill>
            </a:endParaRPr>
          </a:p>
        </p:txBody>
      </p:sp>
      <p:sp>
        <p:nvSpPr>
          <p:cNvPr id="1048661" name="TextBox 1048710"/>
          <p:cNvSpPr txBox="1"/>
          <p:nvPr/>
        </p:nvSpPr>
        <p:spPr>
          <a:xfrm>
            <a:off x="303659" y="853088"/>
            <a:ext cx="6620273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If I could be a child again!(Assertive)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62" name="TextBox 1048711"/>
          <p:cNvSpPr txBox="1"/>
          <p:nvPr/>
        </p:nvSpPr>
        <p:spPr>
          <a:xfrm>
            <a:off x="309806" y="5525325"/>
            <a:ext cx="7321058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 wish I could be a philosopher like Socrates.(Exclamatory)</a:t>
            </a:r>
            <a:endParaRPr lang="en-GB" sz="3600" b="1">
              <a:solidFill>
                <a:srgbClr val="800000"/>
              </a:solidFill>
            </a:endParaRPr>
          </a:p>
        </p:txBody>
      </p:sp>
      <p:sp>
        <p:nvSpPr>
          <p:cNvPr id="1048663" name="TextBox 1048712"/>
          <p:cNvSpPr txBox="1"/>
          <p:nvPr/>
        </p:nvSpPr>
        <p:spPr>
          <a:xfrm>
            <a:off x="309806" y="3889659"/>
            <a:ext cx="6534421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If I could be a philosopher like Socrates!(Assertive)</a:t>
            </a:r>
            <a:endParaRPr lang="en-GB" sz="3600" b="1">
              <a:solidFill>
                <a:srgbClr val="6600CC"/>
              </a:solidFill>
            </a:endParaRPr>
          </a:p>
        </p:txBody>
      </p:sp>
      <p:pic>
        <p:nvPicPr>
          <p:cNvPr id="2097182" name="Picture 209719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69982" y="3121500"/>
            <a:ext cx="4459101" cy="3562066"/>
          </a:xfrm>
          <a:prstGeom prst="rect">
            <a:avLst/>
          </a:prstGeom>
        </p:spPr>
      </p:pic>
      <p:pic>
        <p:nvPicPr>
          <p:cNvPr id="2097183" name="Picture 209719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650919" y="56437"/>
            <a:ext cx="4478163" cy="2975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/>
      <p:bldP spid="1048661" grpId="0"/>
      <p:bldP spid="1048662" grpId="0"/>
      <p:bldP spid="10486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09718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55201" cy="6891735"/>
          </a:xfrm>
          <a:prstGeom prst="rect">
            <a:avLst/>
          </a:prstGeom>
        </p:spPr>
      </p:pic>
      <p:sp>
        <p:nvSpPr>
          <p:cNvPr id="1048664" name="TextBox 1048713"/>
          <p:cNvSpPr txBox="1"/>
          <p:nvPr/>
        </p:nvSpPr>
        <p:spPr>
          <a:xfrm>
            <a:off x="386638" y="1686688"/>
            <a:ext cx="8233682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 wish I could go to my village.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65" name="TextBox 1048714"/>
          <p:cNvSpPr txBox="1"/>
          <p:nvPr/>
        </p:nvSpPr>
        <p:spPr>
          <a:xfrm>
            <a:off x="345315" y="528449"/>
            <a:ext cx="7757545" cy="115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If/Would that I could go to my village!(Assertive)</a:t>
            </a:r>
            <a:endParaRPr lang="en-GB" sz="3600" b="1">
              <a:solidFill>
                <a:srgbClr val="800000"/>
              </a:solidFill>
            </a:endParaRPr>
          </a:p>
        </p:txBody>
      </p:sp>
      <p:sp>
        <p:nvSpPr>
          <p:cNvPr id="1048666" name="TextBox 1048715"/>
          <p:cNvSpPr txBox="1"/>
          <p:nvPr/>
        </p:nvSpPr>
        <p:spPr>
          <a:xfrm>
            <a:off x="345315" y="5183016"/>
            <a:ext cx="7487633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 wish I could enter the house.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67" name="TextBox 1048716"/>
          <p:cNvSpPr txBox="1"/>
          <p:nvPr/>
        </p:nvSpPr>
        <p:spPr>
          <a:xfrm>
            <a:off x="386638" y="3469767"/>
            <a:ext cx="6398885" cy="115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If /Would that I could enter the house!(Assertive)</a:t>
            </a:r>
            <a:endParaRPr lang="en-GB" sz="3600" b="1">
              <a:solidFill>
                <a:srgbClr val="800000"/>
              </a:solidFill>
            </a:endParaRPr>
          </a:p>
        </p:txBody>
      </p:sp>
      <p:pic>
        <p:nvPicPr>
          <p:cNvPr id="2097185" name="Picture 209719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50460" y="3247745"/>
            <a:ext cx="3641540" cy="3263851"/>
          </a:xfrm>
          <a:prstGeom prst="rect">
            <a:avLst/>
          </a:prstGeom>
        </p:spPr>
      </p:pic>
      <p:pic>
        <p:nvPicPr>
          <p:cNvPr id="2097186" name="Picture 209719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75" y="31572"/>
            <a:ext cx="4503034" cy="2879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/>
      <p:bldP spid="1048665" grpId="0"/>
      <p:bldP spid="1048666" grpId="0"/>
      <p:bldP spid="10486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09719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78616" y="-16867"/>
            <a:ext cx="14053899" cy="6891735"/>
          </a:xfrm>
          <a:prstGeom prst="rect">
            <a:avLst/>
          </a:prstGeom>
        </p:spPr>
      </p:pic>
      <p:sp>
        <p:nvSpPr>
          <p:cNvPr id="1048668" name="TextBox 1048693"/>
          <p:cNvSpPr txBox="1"/>
          <p:nvPr/>
        </p:nvSpPr>
        <p:spPr>
          <a:xfrm>
            <a:off x="1614753" y="253649"/>
            <a:ext cx="7304718" cy="688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800000"/>
                </a:solidFill>
              </a:rPr>
              <a:t>Notice the following sentence</a:t>
            </a:r>
            <a:endParaRPr lang="en-GB" sz="2800">
              <a:solidFill>
                <a:srgbClr val="800000"/>
              </a:solidFill>
            </a:endParaRPr>
          </a:p>
        </p:txBody>
      </p:sp>
      <p:sp>
        <p:nvSpPr>
          <p:cNvPr id="1048669" name="TextBox 1048718"/>
          <p:cNvSpPr txBox="1"/>
          <p:nvPr/>
        </p:nvSpPr>
        <p:spPr>
          <a:xfrm>
            <a:off x="271257" y="2355617"/>
            <a:ext cx="569058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It is a matter of joy that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70" name="TextBox 1048719"/>
          <p:cNvSpPr txBox="1"/>
          <p:nvPr/>
        </p:nvSpPr>
        <p:spPr>
          <a:xfrm>
            <a:off x="271257" y="3051064"/>
            <a:ext cx="7399684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Bangladesh has won the cup.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71" name="TextBox 1048720"/>
          <p:cNvSpPr txBox="1"/>
          <p:nvPr/>
        </p:nvSpPr>
        <p:spPr>
          <a:xfrm>
            <a:off x="513956" y="1213112"/>
            <a:ext cx="2201594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Hurrah!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72" name="TextBox 1048721"/>
          <p:cNvSpPr txBox="1"/>
          <p:nvPr/>
        </p:nvSpPr>
        <p:spPr>
          <a:xfrm>
            <a:off x="2455807" y="1204677"/>
            <a:ext cx="6760899" cy="115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Bangladesh has won the cup.(Assertive)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73" name="TextBox 1048722"/>
          <p:cNvSpPr txBox="1"/>
          <p:nvPr/>
        </p:nvSpPr>
        <p:spPr>
          <a:xfrm>
            <a:off x="201632" y="3654395"/>
            <a:ext cx="6254176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8000"/>
                </a:solidFill>
              </a:rPr>
              <a:t>If we get </a:t>
            </a:r>
            <a:endParaRPr lang="en-GB" sz="3600" b="1">
              <a:solidFill>
                <a:srgbClr val="008000"/>
              </a:solidFill>
            </a:endParaRPr>
          </a:p>
        </p:txBody>
      </p:sp>
      <p:sp>
        <p:nvSpPr>
          <p:cNvPr id="1048674" name="TextBox 1048723"/>
          <p:cNvSpPr txBox="1"/>
          <p:nvPr/>
        </p:nvSpPr>
        <p:spPr>
          <a:xfrm>
            <a:off x="3802216" y="4626932"/>
            <a:ext cx="7712054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It is a matter of joy that+Subject+verb+Extension.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75" name="TextBox 1048724"/>
          <p:cNvSpPr txBox="1"/>
          <p:nvPr/>
        </p:nvSpPr>
        <p:spPr>
          <a:xfrm>
            <a:off x="6616503" y="3654395"/>
            <a:ext cx="5886355" cy="624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8000"/>
                </a:solidFill>
              </a:rPr>
              <a:t>in Exclamatory sentence</a:t>
            </a:r>
            <a:endParaRPr lang="en-GB" sz="3600" b="1">
              <a:solidFill>
                <a:srgbClr val="008000"/>
              </a:solidFill>
            </a:endParaRPr>
          </a:p>
        </p:txBody>
      </p:sp>
      <p:sp>
        <p:nvSpPr>
          <p:cNvPr id="1048676" name="TextBox 1048725"/>
          <p:cNvSpPr txBox="1"/>
          <p:nvPr/>
        </p:nvSpPr>
        <p:spPr>
          <a:xfrm>
            <a:off x="201632" y="4626936"/>
            <a:ext cx="4000000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8000"/>
                </a:solidFill>
              </a:rPr>
              <a:t>We should write,</a:t>
            </a:r>
            <a:endParaRPr lang="en-GB" sz="3600" b="1">
              <a:solidFill>
                <a:srgbClr val="008000"/>
              </a:solidFill>
            </a:endParaRPr>
          </a:p>
        </p:txBody>
      </p:sp>
      <p:sp>
        <p:nvSpPr>
          <p:cNvPr id="1048677" name="TextBox 1048726"/>
          <p:cNvSpPr txBox="1"/>
          <p:nvPr/>
        </p:nvSpPr>
        <p:spPr>
          <a:xfrm>
            <a:off x="2152403" y="3597246"/>
            <a:ext cx="44641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30066"/>
                </a:solidFill>
              </a:rPr>
              <a:t>Hurrah!+Extension.</a:t>
            </a:r>
            <a:endParaRPr lang="en-GB" sz="3600" b="1">
              <a:solidFill>
                <a:srgbClr val="330066"/>
              </a:solidFill>
            </a:endParaRPr>
          </a:p>
        </p:txBody>
      </p:sp>
      <p:pic>
        <p:nvPicPr>
          <p:cNvPr id="2097188" name="Picture 209720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21939" y="0"/>
            <a:ext cx="2881604" cy="3675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486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48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486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48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486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48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48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48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48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48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048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048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/>
      <p:bldP spid="1048669" grpId="1"/>
      <p:bldP spid="1048669" grpId="2"/>
      <p:bldP spid="1048669" grpId="3"/>
      <p:bldP spid="1048670" grpId="0"/>
      <p:bldP spid="1048671" grpId="0"/>
      <p:bldP spid="1048671" grpId="1"/>
      <p:bldP spid="1048671" grpId="2"/>
      <p:bldP spid="1048671" grpId="3"/>
      <p:bldP spid="1048672" grpId="0"/>
      <p:bldP spid="1048673" grpId="0"/>
      <p:bldP spid="1048674" grpId="0"/>
      <p:bldP spid="1048674" grpId="1"/>
      <p:bldP spid="1048674" grpId="2"/>
      <p:bldP spid="1048674" grpId="3"/>
      <p:bldP spid="1048675" grpId="0"/>
      <p:bldP spid="1048676" grpId="0"/>
      <p:bldP spid="1048677" grpId="0"/>
      <p:bldP spid="1048677" grpId="1"/>
      <p:bldP spid="1048677" grpId="2"/>
      <p:bldP spid="1048677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09719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234" y="-34054"/>
            <a:ext cx="12197550" cy="6637641"/>
          </a:xfrm>
          <a:prstGeom prst="rect">
            <a:avLst/>
          </a:prstGeom>
        </p:spPr>
      </p:pic>
      <p:sp>
        <p:nvSpPr>
          <p:cNvPr id="1048678" name="TextBox 1048707"/>
          <p:cNvSpPr txBox="1"/>
          <p:nvPr/>
        </p:nvSpPr>
        <p:spPr>
          <a:xfrm>
            <a:off x="2143787" y="188008"/>
            <a:ext cx="8084646" cy="599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000000"/>
                </a:solidFill>
              </a:rPr>
              <a:t>Let's practise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79" name="TextBox 1048708"/>
          <p:cNvSpPr txBox="1"/>
          <p:nvPr/>
        </p:nvSpPr>
        <p:spPr>
          <a:xfrm>
            <a:off x="69234" y="2435856"/>
            <a:ext cx="8898456" cy="1107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800000"/>
                </a:solidFill>
              </a:rPr>
              <a:t>1.It is a matter of joy that  Bangladesh has  got many resources.</a:t>
            </a:r>
            <a:endParaRPr lang="en-GB" sz="3400" b="1">
              <a:solidFill>
                <a:srgbClr val="800000"/>
              </a:solidFill>
            </a:endParaRPr>
          </a:p>
        </p:txBody>
      </p:sp>
      <p:sp>
        <p:nvSpPr>
          <p:cNvPr id="1048680" name="TextBox 1048709"/>
          <p:cNvSpPr txBox="1"/>
          <p:nvPr/>
        </p:nvSpPr>
        <p:spPr>
          <a:xfrm>
            <a:off x="69233" y="1207390"/>
            <a:ext cx="7984585" cy="1132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0080"/>
                </a:solidFill>
              </a:rPr>
              <a:t>Hurrah! Bangladesh has got many resources.</a:t>
            </a:r>
            <a:endParaRPr lang="en-GB" sz="3500" b="1">
              <a:solidFill>
                <a:srgbClr val="000080"/>
              </a:solidFill>
            </a:endParaRPr>
          </a:p>
        </p:txBody>
      </p:sp>
      <p:sp>
        <p:nvSpPr>
          <p:cNvPr id="1048681" name="TextBox 1048710"/>
          <p:cNvSpPr txBox="1"/>
          <p:nvPr/>
        </p:nvSpPr>
        <p:spPr>
          <a:xfrm>
            <a:off x="69233" y="5098962"/>
            <a:ext cx="7404754" cy="1183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700" b="1">
                <a:solidFill>
                  <a:srgbClr val="800000"/>
                </a:solidFill>
              </a:rPr>
              <a:t>2.It is a matter of joy that Monira  has got A+.</a:t>
            </a:r>
            <a:endParaRPr lang="en-GB" sz="3700" b="1">
              <a:solidFill>
                <a:srgbClr val="800000"/>
              </a:solidFill>
            </a:endParaRPr>
          </a:p>
        </p:txBody>
      </p:sp>
      <p:sp>
        <p:nvSpPr>
          <p:cNvPr id="1048682" name="TextBox 1048711"/>
          <p:cNvSpPr txBox="1"/>
          <p:nvPr/>
        </p:nvSpPr>
        <p:spPr>
          <a:xfrm>
            <a:off x="69118" y="4165838"/>
            <a:ext cx="7240987" cy="612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00FF"/>
                </a:solidFill>
              </a:rPr>
              <a:t>Hurrah! Monira has got A+.</a:t>
            </a:r>
            <a:endParaRPr lang="en-GB" sz="3500" b="1">
              <a:solidFill>
                <a:srgbClr val="0000FF"/>
              </a:solidFill>
            </a:endParaRPr>
          </a:p>
        </p:txBody>
      </p:sp>
      <p:pic>
        <p:nvPicPr>
          <p:cNvPr id="2097190" name="Picture 209720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35395" y="194503"/>
            <a:ext cx="4613988" cy="2299829"/>
          </a:xfrm>
          <a:prstGeom prst="rect">
            <a:avLst/>
          </a:prstGeom>
        </p:spPr>
      </p:pic>
      <p:pic>
        <p:nvPicPr>
          <p:cNvPr id="209719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224" y="3953217"/>
            <a:ext cx="4437757" cy="290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/>
      <p:bldP spid="1048680" grpId="0"/>
      <p:bldP spid="1048681" grpId="0"/>
      <p:bldP spid="10486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048583"/>
          <p:cNvSpPr txBox="1"/>
          <p:nvPr/>
        </p:nvSpPr>
        <p:spPr>
          <a:xfrm>
            <a:off x="-78874" y="170215"/>
            <a:ext cx="12119912" cy="103105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100" b="1">
                <a:solidFill>
                  <a:srgbClr val="000000"/>
                </a:solidFill>
              </a:rPr>
              <a:t>Welcome</a:t>
            </a: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209715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62"/>
            <a:ext cx="12119913" cy="5786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358419" y="0"/>
            <a:ext cx="13255201" cy="7155106"/>
          </a:xfrm>
          <a:prstGeom prst="rect">
            <a:avLst/>
          </a:prstGeom>
        </p:spPr>
      </p:pic>
      <p:sp>
        <p:nvSpPr>
          <p:cNvPr id="1048683" name="TextBox 1048620"/>
          <p:cNvSpPr txBox="1"/>
          <p:nvPr/>
        </p:nvSpPr>
        <p:spPr>
          <a:xfrm>
            <a:off x="2126325" y="78223"/>
            <a:ext cx="7534746" cy="650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800000"/>
                </a:solidFill>
              </a:rPr>
              <a:t>Notice the following sentence</a:t>
            </a:r>
            <a:endParaRPr lang="en-GB" sz="3800" b="1">
              <a:solidFill>
                <a:srgbClr val="800000"/>
              </a:solidFill>
            </a:endParaRPr>
          </a:p>
        </p:txBody>
      </p:sp>
      <p:sp>
        <p:nvSpPr>
          <p:cNvPr id="1048684" name="TextBox 1048633"/>
          <p:cNvSpPr txBox="1"/>
          <p:nvPr/>
        </p:nvSpPr>
        <p:spPr>
          <a:xfrm>
            <a:off x="0" y="1886701"/>
            <a:ext cx="7169197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0000FF"/>
                </a:solidFill>
              </a:rPr>
              <a:t>It is a matter of sorrow that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85" name="TextBox 1048634"/>
          <p:cNvSpPr txBox="1"/>
          <p:nvPr/>
        </p:nvSpPr>
        <p:spPr>
          <a:xfrm>
            <a:off x="126321" y="2602595"/>
            <a:ext cx="8282257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contagious diseases are increasing.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86" name="TextBox 1048635"/>
          <p:cNvSpPr txBox="1"/>
          <p:nvPr/>
        </p:nvSpPr>
        <p:spPr>
          <a:xfrm>
            <a:off x="126321" y="728462"/>
            <a:ext cx="1370628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Alas!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87" name="TextBox 1048636"/>
          <p:cNvSpPr txBox="1"/>
          <p:nvPr/>
        </p:nvSpPr>
        <p:spPr>
          <a:xfrm>
            <a:off x="1321133" y="728462"/>
            <a:ext cx="9367921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Contagious diseases are increasing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88" name="TextBox 1048637"/>
          <p:cNvSpPr txBox="1"/>
          <p:nvPr/>
        </p:nvSpPr>
        <p:spPr>
          <a:xfrm>
            <a:off x="126323" y="3971233"/>
            <a:ext cx="2389623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If we get,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048689" name="TextBox 1048638"/>
          <p:cNvSpPr txBox="1"/>
          <p:nvPr/>
        </p:nvSpPr>
        <p:spPr>
          <a:xfrm>
            <a:off x="3893698" y="4857316"/>
            <a:ext cx="624737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It is a matter of sorrow that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1048690" name="TextBox 1048639"/>
          <p:cNvSpPr txBox="1"/>
          <p:nvPr/>
        </p:nvSpPr>
        <p:spPr>
          <a:xfrm>
            <a:off x="126320" y="4788993"/>
            <a:ext cx="5616442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We should write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048691" name="TextBox 1048640"/>
          <p:cNvSpPr txBox="1"/>
          <p:nvPr/>
        </p:nvSpPr>
        <p:spPr>
          <a:xfrm>
            <a:off x="2392882" y="4022679"/>
            <a:ext cx="40000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Alas!</a:t>
            </a:r>
            <a:endParaRPr lang="en-GB" sz="3600" b="1">
              <a:solidFill>
                <a:srgbClr val="7030A0"/>
              </a:solidFill>
            </a:endParaRPr>
          </a:p>
        </p:txBody>
      </p:sp>
      <p:pic>
        <p:nvPicPr>
          <p:cNvPr id="2097193" name="Picture 209720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87550" y="403342"/>
            <a:ext cx="3054806" cy="3216276"/>
          </a:xfrm>
          <a:prstGeom prst="rect">
            <a:avLst/>
          </a:prstGeom>
        </p:spPr>
      </p:pic>
      <p:sp>
        <p:nvSpPr>
          <p:cNvPr id="1048692" name="TextBox 1048711"/>
          <p:cNvSpPr txBox="1"/>
          <p:nvPr/>
        </p:nvSpPr>
        <p:spPr>
          <a:xfrm>
            <a:off x="3893698" y="3975571"/>
            <a:ext cx="6037747" cy="650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00"/>
                </a:solidFill>
              </a:rPr>
              <a:t>in exclamatory sentence</a:t>
            </a:r>
            <a:endParaRPr lang="en-GB" sz="3800" b="1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65C41-6E0D-A643-B645-03F3114B763D}"/>
              </a:ext>
            </a:extLst>
          </p:cNvPr>
          <p:cNvSpPr txBox="1"/>
          <p:nvPr/>
        </p:nvSpPr>
        <p:spPr>
          <a:xfrm>
            <a:off x="5480957" y="235131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70F85-A92C-E243-8158-2B4C17212C03}"/>
              </a:ext>
            </a:extLst>
          </p:cNvPr>
          <p:cNvSpPr txBox="1"/>
          <p:nvPr/>
        </p:nvSpPr>
        <p:spPr>
          <a:xfrm rot="10800000" flipV="1">
            <a:off x="2186709" y="5478051"/>
            <a:ext cx="815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for making assertive sentences</a:t>
            </a:r>
            <a:r>
              <a:rPr lang="en-GB" b="1"/>
              <a:t>.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486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486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486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486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486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486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486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486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486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486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/>
      <p:bldP spid="1048684" grpId="1"/>
      <p:bldP spid="1048684" grpId="2"/>
      <p:bldP spid="1048685" grpId="0"/>
      <p:bldP spid="1048686" grpId="0"/>
      <p:bldP spid="1048686" grpId="1"/>
      <p:bldP spid="1048686" grpId="2"/>
      <p:bldP spid="1048687" grpId="0"/>
      <p:bldP spid="1048688" grpId="0"/>
      <p:bldP spid="1048689" grpId="0"/>
      <p:bldP spid="1048689" grpId="1"/>
      <p:bldP spid="1048689" grpId="2"/>
      <p:bldP spid="1048689" grpId="3"/>
      <p:bldP spid="1048690" grpId="0"/>
      <p:bldP spid="1048691" grpId="0"/>
      <p:bldP spid="1048691" grpId="1"/>
      <p:bldP spid="1048691" grpId="2"/>
      <p:bldP spid="1048691" grpId="3"/>
      <p:bldP spid="104869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904" y="-347746"/>
            <a:ext cx="12197550" cy="7247374"/>
          </a:xfrm>
          <a:prstGeom prst="rect">
            <a:avLst/>
          </a:prstGeom>
        </p:spPr>
      </p:pic>
      <p:sp>
        <p:nvSpPr>
          <p:cNvPr id="1048693" name="TextBox 1048613"/>
          <p:cNvSpPr txBox="1"/>
          <p:nvPr/>
        </p:nvSpPr>
        <p:spPr>
          <a:xfrm>
            <a:off x="3289294" y="157781"/>
            <a:ext cx="7032724" cy="612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rgbClr val="800000"/>
                </a:solidFill>
              </a:rPr>
              <a:t>Let's practise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94" name="TextBox 1048620"/>
          <p:cNvSpPr txBox="1"/>
          <p:nvPr/>
        </p:nvSpPr>
        <p:spPr>
          <a:xfrm>
            <a:off x="391605" y="1651530"/>
            <a:ext cx="6647563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0000FF"/>
                </a:solidFill>
              </a:rPr>
              <a:t>It is a matter of sorrow that I am undone.</a:t>
            </a:r>
            <a:endParaRPr lang="en-GB" sz="3600">
              <a:solidFill>
                <a:srgbClr val="0000FF"/>
              </a:solidFill>
            </a:endParaRPr>
          </a:p>
        </p:txBody>
      </p:sp>
      <p:sp>
        <p:nvSpPr>
          <p:cNvPr id="1048695" name="TextBox 1048621"/>
          <p:cNvSpPr txBox="1"/>
          <p:nvPr/>
        </p:nvSpPr>
        <p:spPr>
          <a:xfrm>
            <a:off x="1119025" y="769921"/>
            <a:ext cx="7724185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800000"/>
                </a:solidFill>
              </a:rPr>
              <a:t>Alas! I am undone.</a:t>
            </a:r>
            <a:endParaRPr lang="en-GB" sz="3600">
              <a:solidFill>
                <a:srgbClr val="800000"/>
              </a:solidFill>
            </a:endParaRPr>
          </a:p>
        </p:txBody>
      </p:sp>
      <p:sp>
        <p:nvSpPr>
          <p:cNvPr id="1048696" name="TextBox 1048622"/>
          <p:cNvSpPr txBox="1"/>
          <p:nvPr/>
        </p:nvSpPr>
        <p:spPr>
          <a:xfrm>
            <a:off x="391605" y="5044732"/>
            <a:ext cx="7214688" cy="115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It is a matter of sorrow that it is deep night.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697" name="TextBox 1048623"/>
          <p:cNvSpPr txBox="1"/>
          <p:nvPr/>
        </p:nvSpPr>
        <p:spPr>
          <a:xfrm>
            <a:off x="342954" y="3997452"/>
            <a:ext cx="7760578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Alas!It is deep night.</a:t>
            </a:r>
            <a:endParaRPr lang="en-GB" sz="3600">
              <a:solidFill>
                <a:srgbClr val="800000"/>
              </a:solidFill>
            </a:endParaRPr>
          </a:p>
        </p:txBody>
      </p:sp>
      <p:pic>
        <p:nvPicPr>
          <p:cNvPr id="2097195" name="Picture 209720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81583" y="463850"/>
            <a:ext cx="3880871" cy="3533603"/>
          </a:xfrm>
          <a:prstGeom prst="rect">
            <a:avLst/>
          </a:prstGeom>
        </p:spPr>
      </p:pic>
      <p:pic>
        <p:nvPicPr>
          <p:cNvPr id="2097196" name="Picture 209720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43164" y="3997452"/>
            <a:ext cx="3901429" cy="32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4" grpId="0"/>
      <p:bldP spid="1048695" grpId="0"/>
      <p:bldP spid="1048696" grpId="0"/>
      <p:bldP spid="10486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98" y="78195"/>
            <a:ext cx="12841135" cy="6618628"/>
          </a:xfrm>
          <a:prstGeom prst="rect">
            <a:avLst/>
          </a:prstGeom>
        </p:spPr>
      </p:pic>
      <p:sp>
        <p:nvSpPr>
          <p:cNvPr id="1048698" name="TextBox 1048605"/>
          <p:cNvSpPr txBox="1"/>
          <p:nvPr/>
        </p:nvSpPr>
        <p:spPr>
          <a:xfrm>
            <a:off x="1072829" y="334793"/>
            <a:ext cx="8844945" cy="751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</a:rPr>
              <a:t>Notice the following sentence.</a:t>
            </a:r>
            <a:endParaRPr lang="en-GB" sz="4400">
              <a:solidFill>
                <a:srgbClr val="000000"/>
              </a:solidFill>
            </a:endParaRPr>
          </a:p>
        </p:txBody>
      </p:sp>
      <p:sp>
        <p:nvSpPr>
          <p:cNvPr id="1048699" name="TextBox 1048606"/>
          <p:cNvSpPr txBox="1"/>
          <p:nvPr/>
        </p:nvSpPr>
        <p:spPr>
          <a:xfrm>
            <a:off x="223186" y="2253887"/>
            <a:ext cx="6268478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800000"/>
                </a:solidFill>
              </a:rPr>
              <a:t>It is a matter of shame that</a:t>
            </a:r>
            <a:endParaRPr lang="en-GB" sz="3700" b="1">
              <a:solidFill>
                <a:srgbClr val="800000"/>
              </a:solidFill>
            </a:endParaRPr>
          </a:p>
        </p:txBody>
      </p:sp>
      <p:sp>
        <p:nvSpPr>
          <p:cNvPr id="1048700" name="TextBox 1048608"/>
          <p:cNvSpPr txBox="1"/>
          <p:nvPr/>
        </p:nvSpPr>
        <p:spPr>
          <a:xfrm>
            <a:off x="1072828" y="3906236"/>
            <a:ext cx="2124338" cy="63094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800000"/>
                </a:solidFill>
              </a:rPr>
              <a:t>If we get</a:t>
            </a:r>
            <a:endParaRPr lang="en-GB" sz="3500" b="1">
              <a:solidFill>
                <a:srgbClr val="800000"/>
              </a:solidFill>
            </a:endParaRPr>
          </a:p>
        </p:txBody>
      </p:sp>
      <p:sp>
        <p:nvSpPr>
          <p:cNvPr id="1048701" name="TextBox 1048595"/>
          <p:cNvSpPr txBox="1"/>
          <p:nvPr/>
        </p:nvSpPr>
        <p:spPr>
          <a:xfrm>
            <a:off x="5337983" y="5134818"/>
            <a:ext cx="6438381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It is a matter of shame that+subject+verb+extension.</a:t>
            </a:r>
            <a:endParaRPr lang="en-GB" sz="3200" b="1">
              <a:solidFill>
                <a:srgbClr val="0000FF"/>
              </a:solidFill>
            </a:endParaRPr>
          </a:p>
        </p:txBody>
      </p:sp>
      <p:sp>
        <p:nvSpPr>
          <p:cNvPr id="1048702" name="TextBox 1048596"/>
          <p:cNvSpPr txBox="1"/>
          <p:nvPr/>
        </p:nvSpPr>
        <p:spPr>
          <a:xfrm>
            <a:off x="1072829" y="5134817"/>
            <a:ext cx="4000000" cy="6121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800000"/>
                </a:solidFill>
              </a:rPr>
              <a:t>We should write</a:t>
            </a:r>
            <a:endParaRPr lang="en-GB" sz="3500" b="1">
              <a:solidFill>
                <a:srgbClr val="800000"/>
              </a:solidFill>
            </a:endParaRPr>
          </a:p>
        </p:txBody>
      </p:sp>
      <p:sp>
        <p:nvSpPr>
          <p:cNvPr id="1048703" name="TextBox 1048597"/>
          <p:cNvSpPr txBox="1"/>
          <p:nvPr/>
        </p:nvSpPr>
        <p:spPr>
          <a:xfrm>
            <a:off x="3495301" y="3906235"/>
            <a:ext cx="1607648" cy="62484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Fie+!</a:t>
            </a:r>
            <a:endParaRPr lang="en-GB" sz="2800">
              <a:solidFill>
                <a:srgbClr val="0000FF"/>
              </a:solidFill>
            </a:endParaRPr>
          </a:p>
        </p:txBody>
      </p:sp>
      <p:pic>
        <p:nvPicPr>
          <p:cNvPr id="2097198" name="Picture 209716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38" y="909341"/>
            <a:ext cx="4181976" cy="2689094"/>
          </a:xfrm>
          <a:prstGeom prst="rect">
            <a:avLst/>
          </a:prstGeom>
        </p:spPr>
      </p:pic>
      <p:sp>
        <p:nvSpPr>
          <p:cNvPr id="1048704" name="TextBox 1048824"/>
          <p:cNvSpPr txBox="1"/>
          <p:nvPr/>
        </p:nvSpPr>
        <p:spPr>
          <a:xfrm>
            <a:off x="310098" y="2973595"/>
            <a:ext cx="5525460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he is a lier.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705" name="TextBox 1"/>
          <p:cNvSpPr txBox="1"/>
          <p:nvPr/>
        </p:nvSpPr>
        <p:spPr>
          <a:xfrm>
            <a:off x="370370" y="1013669"/>
            <a:ext cx="1404916" cy="56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0000FF"/>
                </a:solidFill>
              </a:rPr>
              <a:t>Fie!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048706" name="TextBox 1048825"/>
          <p:cNvSpPr txBox="1"/>
          <p:nvPr/>
        </p:nvSpPr>
        <p:spPr>
          <a:xfrm>
            <a:off x="1495301" y="1086632"/>
            <a:ext cx="4000000" cy="59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He is a lier.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707" name="TextBox 1048726"/>
          <p:cNvSpPr txBox="1"/>
          <p:nvPr/>
        </p:nvSpPr>
        <p:spPr>
          <a:xfrm>
            <a:off x="5401084" y="3936176"/>
            <a:ext cx="6210856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000000"/>
                </a:solidFill>
              </a:rPr>
              <a:t>in an Exclamatory sentence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487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486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487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486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487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48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487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48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9" grpId="0"/>
      <p:bldP spid="1048699" grpId="1"/>
      <p:bldP spid="1048699" grpId="2"/>
      <p:bldP spid="1048700" grpId="0" animBg="1"/>
      <p:bldP spid="1048701" grpId="0" animBg="1"/>
      <p:bldP spid="1048701" grpId="1" animBg="1"/>
      <p:bldP spid="1048701" grpId="2" animBg="1"/>
      <p:bldP spid="1048702" grpId="0" animBg="1"/>
      <p:bldP spid="1048703" grpId="0" animBg="1"/>
      <p:bldP spid="1048703" grpId="1" animBg="1"/>
      <p:bldP spid="1048703" grpId="2" animBg="1"/>
      <p:bldP spid="1048704" grpId="0"/>
      <p:bldP spid="1048705" grpId="0"/>
      <p:bldP spid="1048705" grpId="1"/>
      <p:bldP spid="1048705" grpId="2"/>
      <p:bldP spid="1048706" grpId="0"/>
      <p:bldP spid="10487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7" y="0"/>
            <a:ext cx="12197550" cy="6637641"/>
          </a:xfrm>
          <a:prstGeom prst="rect">
            <a:avLst/>
          </a:prstGeom>
        </p:spPr>
      </p:pic>
      <p:sp>
        <p:nvSpPr>
          <p:cNvPr id="1048708" name="TextBox 1048591"/>
          <p:cNvSpPr txBox="1"/>
          <p:nvPr/>
        </p:nvSpPr>
        <p:spPr>
          <a:xfrm>
            <a:off x="2434066" y="210230"/>
            <a:ext cx="6864731" cy="688340"/>
          </a:xfrm>
          <a:prstGeom prst="rect">
            <a:avLst/>
          </a:prstGeom>
          <a:solidFill>
            <a:srgbClr val="02A5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Let's practise</a:t>
            </a:r>
            <a:endParaRPr lang="en-GB" sz="4000" b="1">
              <a:solidFill>
                <a:srgbClr val="000000"/>
              </a:solidFill>
            </a:endParaRPr>
          </a:p>
        </p:txBody>
      </p:sp>
      <p:sp>
        <p:nvSpPr>
          <p:cNvPr id="1048709" name="TextBox 1048867"/>
          <p:cNvSpPr txBox="1"/>
          <p:nvPr/>
        </p:nvSpPr>
        <p:spPr>
          <a:xfrm>
            <a:off x="863115" y="2739700"/>
            <a:ext cx="6159299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It is a matter of shame that he is a theif.</a:t>
            </a:r>
            <a:endParaRPr lang="en-GB" sz="3600">
              <a:solidFill>
                <a:srgbClr val="0000FF"/>
              </a:solidFill>
            </a:endParaRPr>
          </a:p>
        </p:txBody>
      </p:sp>
      <p:sp>
        <p:nvSpPr>
          <p:cNvPr id="1048710" name="TextBox 1048868"/>
          <p:cNvSpPr txBox="1"/>
          <p:nvPr/>
        </p:nvSpPr>
        <p:spPr>
          <a:xfrm>
            <a:off x="863114" y="1506211"/>
            <a:ext cx="6407983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Fie! He is a theif.</a:t>
            </a:r>
            <a:endParaRPr lang="en-GB" sz="3600">
              <a:solidFill>
                <a:srgbClr val="800000"/>
              </a:solidFill>
            </a:endParaRPr>
          </a:p>
        </p:txBody>
      </p:sp>
      <p:sp>
        <p:nvSpPr>
          <p:cNvPr id="1048711" name="TextBox 1048869"/>
          <p:cNvSpPr txBox="1"/>
          <p:nvPr/>
        </p:nvSpPr>
        <p:spPr>
          <a:xfrm>
            <a:off x="536340" y="5387340"/>
            <a:ext cx="7593779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It is a matter of shame that she is a corrupter.</a:t>
            </a:r>
            <a:endParaRPr lang="en-GB" sz="3600">
              <a:solidFill>
                <a:srgbClr val="0000FF"/>
              </a:solidFill>
            </a:endParaRPr>
          </a:p>
        </p:txBody>
      </p:sp>
      <p:sp>
        <p:nvSpPr>
          <p:cNvPr id="1048712" name="TextBox 1048870"/>
          <p:cNvSpPr txBox="1"/>
          <p:nvPr/>
        </p:nvSpPr>
        <p:spPr>
          <a:xfrm>
            <a:off x="648551" y="4723836"/>
            <a:ext cx="7369356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Fie ! She is a corrupter.</a:t>
            </a:r>
            <a:endParaRPr lang="en-GB" sz="3600">
              <a:solidFill>
                <a:srgbClr val="800000"/>
              </a:solidFill>
            </a:endParaRPr>
          </a:p>
        </p:txBody>
      </p:sp>
      <p:pic>
        <p:nvPicPr>
          <p:cNvPr id="2097200" name="Picture 209720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25083" y="3512484"/>
            <a:ext cx="3729448" cy="3047546"/>
          </a:xfrm>
          <a:prstGeom prst="rect">
            <a:avLst/>
          </a:prstGeom>
        </p:spPr>
      </p:pic>
      <p:pic>
        <p:nvPicPr>
          <p:cNvPr id="209720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083" y="318445"/>
            <a:ext cx="4291979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/>
      <p:bldP spid="1048710" grpId="0"/>
      <p:bldP spid="1048711" grpId="0"/>
      <p:bldP spid="10487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969"/>
            <a:ext cx="13101649" cy="6780281"/>
          </a:xfrm>
          <a:prstGeom prst="rect">
            <a:avLst/>
          </a:prstGeom>
        </p:spPr>
      </p:pic>
      <p:sp>
        <p:nvSpPr>
          <p:cNvPr id="1048713" name="TextBox 1048602"/>
          <p:cNvSpPr txBox="1"/>
          <p:nvPr/>
        </p:nvSpPr>
        <p:spPr>
          <a:xfrm>
            <a:off x="3216509" y="380687"/>
            <a:ext cx="5689227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700" b="1">
                <a:solidFill>
                  <a:srgbClr val="800000"/>
                </a:solidFill>
              </a:rPr>
              <a:t>Evaluation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714" name="TextBox 1048603"/>
          <p:cNvSpPr txBox="1"/>
          <p:nvPr/>
        </p:nvSpPr>
        <p:spPr>
          <a:xfrm>
            <a:off x="829833" y="2166687"/>
            <a:ext cx="6702158" cy="637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0000FF"/>
                </a:solidFill>
              </a:rPr>
              <a:t>I wish I were a millionaire.</a:t>
            </a:r>
            <a:endParaRPr lang="en-GB" sz="2800">
              <a:solidFill>
                <a:srgbClr val="0000FF"/>
              </a:solidFill>
            </a:endParaRPr>
          </a:p>
        </p:txBody>
      </p:sp>
      <p:sp>
        <p:nvSpPr>
          <p:cNvPr id="1048715" name="TextBox 1048604"/>
          <p:cNvSpPr txBox="1"/>
          <p:nvPr/>
        </p:nvSpPr>
        <p:spPr>
          <a:xfrm>
            <a:off x="829833" y="1356278"/>
            <a:ext cx="9231449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993300"/>
                </a:solidFill>
              </a:rPr>
              <a:t>1.If I were a millionaire!(Assertive)</a:t>
            </a:r>
            <a:endParaRPr lang="en-GB" sz="3600">
              <a:solidFill>
                <a:srgbClr val="993300"/>
              </a:solidFill>
            </a:endParaRPr>
          </a:p>
        </p:txBody>
      </p:sp>
      <p:sp>
        <p:nvSpPr>
          <p:cNvPr id="1048716" name="TextBox 1048892"/>
          <p:cNvSpPr txBox="1"/>
          <p:nvPr/>
        </p:nvSpPr>
        <p:spPr>
          <a:xfrm>
            <a:off x="523448" y="5384974"/>
            <a:ext cx="9698487" cy="612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500" b="1">
                <a:solidFill>
                  <a:srgbClr val="0000FF"/>
                </a:solidFill>
              </a:rPr>
              <a:t>The butterfly is very beautiful.</a:t>
            </a:r>
            <a:endParaRPr lang="en-GB" sz="3500">
              <a:solidFill>
                <a:srgbClr val="0000FF"/>
              </a:solidFill>
            </a:endParaRPr>
          </a:p>
        </p:txBody>
      </p:sp>
      <p:sp>
        <p:nvSpPr>
          <p:cNvPr id="1048717" name="TextBox 1048893"/>
          <p:cNvSpPr txBox="1"/>
          <p:nvPr/>
        </p:nvSpPr>
        <p:spPr>
          <a:xfrm>
            <a:off x="523449" y="4140339"/>
            <a:ext cx="10144299" cy="59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400" b="1">
                <a:solidFill>
                  <a:srgbClr val="800000"/>
                </a:solidFill>
              </a:rPr>
              <a:t>2.How beautiful the butterfly is!</a:t>
            </a:r>
            <a:endParaRPr lang="en-GB" sz="3400" b="1">
              <a:solidFill>
                <a:srgbClr val="800000"/>
              </a:solidFill>
            </a:endParaRPr>
          </a:p>
        </p:txBody>
      </p:sp>
      <p:pic>
        <p:nvPicPr>
          <p:cNvPr id="2097203" name="Picture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93125" y="323231"/>
            <a:ext cx="3928119" cy="3315774"/>
          </a:xfrm>
          <a:prstGeom prst="rect">
            <a:avLst/>
          </a:prstGeom>
        </p:spPr>
      </p:pic>
      <p:pic>
        <p:nvPicPr>
          <p:cNvPr id="2097204" name="Picture 209715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08210" y="3789823"/>
            <a:ext cx="3945213" cy="2852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4" grpId="0"/>
      <p:bldP spid="1048715" grpId="0"/>
      <p:bldP spid="1048716" grpId="0"/>
      <p:bldP spid="10487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Picture 209719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754722" y="0"/>
            <a:ext cx="13226791" cy="7104684"/>
          </a:xfrm>
          <a:prstGeom prst="rect">
            <a:avLst/>
          </a:prstGeom>
        </p:spPr>
      </p:pic>
      <p:sp>
        <p:nvSpPr>
          <p:cNvPr id="1048718" name="TextBox 1048872"/>
          <p:cNvSpPr txBox="1"/>
          <p:nvPr/>
        </p:nvSpPr>
        <p:spPr>
          <a:xfrm>
            <a:off x="703786" y="1278459"/>
            <a:ext cx="734471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800000"/>
                </a:solidFill>
              </a:rPr>
              <a:t>It</a:t>
            </a:r>
            <a:r>
              <a:rPr lang="en-US" sz="3600" b="1">
                <a:solidFill>
                  <a:srgbClr val="800000"/>
                </a:solidFill>
              </a:rPr>
              <a:t> is a</a:t>
            </a:r>
            <a:r>
              <a:rPr lang="en-GB" sz="3600" b="1">
                <a:solidFill>
                  <a:srgbClr val="800000"/>
                </a:solidFill>
              </a:rPr>
              <a:t> very</a:t>
            </a:r>
            <a:r>
              <a:rPr lang="en-US" sz="3600" b="1">
                <a:solidFill>
                  <a:srgbClr val="800000"/>
                </a:solidFill>
              </a:rPr>
              <a:t> tall tree.</a:t>
            </a:r>
            <a:endParaRPr lang="en-GB" sz="3600">
              <a:solidFill>
                <a:srgbClr val="800000"/>
              </a:solidFill>
            </a:endParaRPr>
          </a:p>
        </p:txBody>
      </p:sp>
      <p:sp>
        <p:nvSpPr>
          <p:cNvPr id="1048719" name="TextBox 1048873"/>
          <p:cNvSpPr txBox="1"/>
          <p:nvPr/>
        </p:nvSpPr>
        <p:spPr>
          <a:xfrm>
            <a:off x="757990" y="269233"/>
            <a:ext cx="7290506" cy="624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0000FF"/>
                </a:solidFill>
              </a:rPr>
              <a:t>3.What a tall tree it is!(Assertive)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720" name="TextBox 1048874"/>
          <p:cNvSpPr txBox="1"/>
          <p:nvPr/>
        </p:nvSpPr>
        <p:spPr>
          <a:xfrm>
            <a:off x="509600" y="4503812"/>
            <a:ext cx="6386755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800000"/>
                </a:solidFill>
              </a:rPr>
              <a:t>It is a matter of sorrow that he is a lier.</a:t>
            </a:r>
            <a:endParaRPr lang="en-GB" sz="3600" b="1">
              <a:solidFill>
                <a:srgbClr val="800000"/>
              </a:solidFill>
            </a:endParaRPr>
          </a:p>
        </p:txBody>
      </p:sp>
      <p:sp>
        <p:nvSpPr>
          <p:cNvPr id="1048721" name="TextBox 1048875"/>
          <p:cNvSpPr txBox="1"/>
          <p:nvPr/>
        </p:nvSpPr>
        <p:spPr>
          <a:xfrm>
            <a:off x="509600" y="2653222"/>
            <a:ext cx="6398885" cy="115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0000FF"/>
                </a:solidFill>
              </a:rPr>
              <a:t>4.Fie ! He is a criminal.(Assertive)</a:t>
            </a:r>
            <a:endParaRPr lang="en-GB" sz="3600" b="1">
              <a:solidFill>
                <a:srgbClr val="0000FF"/>
              </a:solidFill>
            </a:endParaRPr>
          </a:p>
        </p:txBody>
      </p:sp>
      <p:pic>
        <p:nvPicPr>
          <p:cNvPr id="2097206" name="Picture 209720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07007" y="0"/>
            <a:ext cx="2549384" cy="3806599"/>
          </a:xfrm>
          <a:prstGeom prst="rect">
            <a:avLst/>
          </a:prstGeom>
        </p:spPr>
      </p:pic>
      <p:pic>
        <p:nvPicPr>
          <p:cNvPr id="2097207" name="Picture 209720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003710" y="3806598"/>
            <a:ext cx="3164749" cy="3113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9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8" grpId="0"/>
      <p:bldP spid="1048719" grpId="0"/>
      <p:bldP spid="1048720" grpId="0"/>
      <p:bldP spid="10487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Picture 209719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754722" y="0"/>
            <a:ext cx="13226791" cy="7104684"/>
          </a:xfrm>
          <a:prstGeom prst="rect">
            <a:avLst/>
          </a:prstGeom>
        </p:spPr>
      </p:pic>
      <p:sp>
        <p:nvSpPr>
          <p:cNvPr id="1048722" name="TextBox 1048885"/>
          <p:cNvSpPr txBox="1"/>
          <p:nvPr/>
        </p:nvSpPr>
        <p:spPr>
          <a:xfrm>
            <a:off x="502221" y="1649328"/>
            <a:ext cx="10047111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800000"/>
                </a:solidFill>
              </a:rPr>
              <a:t>I wish I could be a child again.</a:t>
            </a:r>
            <a:endParaRPr lang="en-GB" sz="3600">
              <a:solidFill>
                <a:srgbClr val="800000"/>
              </a:solidFill>
            </a:endParaRPr>
          </a:p>
        </p:txBody>
      </p:sp>
      <p:sp>
        <p:nvSpPr>
          <p:cNvPr id="1048723" name="TextBox 1048887"/>
          <p:cNvSpPr txBox="1"/>
          <p:nvPr/>
        </p:nvSpPr>
        <p:spPr>
          <a:xfrm>
            <a:off x="502222" y="275789"/>
            <a:ext cx="780810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5.Would that I could be a child again</a:t>
            </a:r>
            <a:r>
              <a:rPr lang="en-GB" sz="3600" b="1">
                <a:solidFill>
                  <a:srgbClr val="0000FF"/>
                </a:solidFill>
              </a:rPr>
              <a:t>!</a:t>
            </a:r>
            <a:r>
              <a:rPr lang="en-US" sz="3600" b="1">
                <a:solidFill>
                  <a:srgbClr val="0000FF"/>
                </a:solidFill>
              </a:rPr>
              <a:t>(Assertive)</a:t>
            </a:r>
            <a:endParaRPr lang="en-GB" sz="3600" b="1">
              <a:solidFill>
                <a:srgbClr val="0000FF"/>
              </a:solidFill>
            </a:endParaRPr>
          </a:p>
        </p:txBody>
      </p:sp>
      <p:sp>
        <p:nvSpPr>
          <p:cNvPr id="1048724" name="TextBox 1048889"/>
          <p:cNvSpPr txBox="1"/>
          <p:nvPr/>
        </p:nvSpPr>
        <p:spPr>
          <a:xfrm>
            <a:off x="751685" y="4710580"/>
            <a:ext cx="7041043" cy="1691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800000"/>
                </a:solidFill>
              </a:rPr>
              <a:t>It is matter of joy that Bangladesh is developing day by day.</a:t>
            </a:r>
            <a:endParaRPr lang="en-GB" sz="3600" b="1">
              <a:solidFill>
                <a:srgbClr val="800000"/>
              </a:solidFill>
            </a:endParaRPr>
          </a:p>
        </p:txBody>
      </p:sp>
      <p:sp>
        <p:nvSpPr>
          <p:cNvPr id="1048725" name="TextBox 1048891"/>
          <p:cNvSpPr txBox="1"/>
          <p:nvPr/>
        </p:nvSpPr>
        <p:spPr>
          <a:xfrm>
            <a:off x="751685" y="3018940"/>
            <a:ext cx="6398885" cy="1691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0000FF"/>
                </a:solidFill>
              </a:rPr>
              <a:t>6.Hurrah! Bangladesh is developing day by day.(Assertive)</a:t>
            </a:r>
            <a:endParaRPr lang="en-GB" sz="3600" b="1">
              <a:solidFill>
                <a:srgbClr val="0000FF"/>
              </a:solidFill>
            </a:endParaRPr>
          </a:p>
        </p:txBody>
      </p:sp>
      <p:pic>
        <p:nvPicPr>
          <p:cNvPr id="2097209" name="Picture 20972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280389" y="0"/>
            <a:ext cx="3898112" cy="3298658"/>
          </a:xfrm>
          <a:prstGeom prst="rect">
            <a:avLst/>
          </a:prstGeom>
        </p:spPr>
      </p:pic>
      <p:pic>
        <p:nvPicPr>
          <p:cNvPr id="2097210" name="Picture 20972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95493" y="3428999"/>
            <a:ext cx="3788408" cy="3500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9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2" grpId="0"/>
      <p:bldP spid="1048723" grpId="0"/>
      <p:bldP spid="1048724" grpId="0"/>
      <p:bldP spid="10487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Picture 209718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1" y="0"/>
            <a:ext cx="12361363" cy="5092623"/>
          </a:xfrm>
          <a:prstGeom prst="rect">
            <a:avLst/>
          </a:prstGeom>
        </p:spPr>
      </p:pic>
      <p:sp>
        <p:nvSpPr>
          <p:cNvPr id="1048726" name="TextBox 1048671"/>
          <p:cNvSpPr txBox="1"/>
          <p:nvPr/>
        </p:nvSpPr>
        <p:spPr>
          <a:xfrm>
            <a:off x="4749751" y="421663"/>
            <a:ext cx="40000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800000"/>
                </a:solidFill>
              </a:rPr>
              <a:t>Homework</a:t>
            </a:r>
            <a:endParaRPr lang="en-GB" sz="2800">
              <a:solidFill>
                <a:srgbClr val="800000"/>
              </a:solidFill>
            </a:endParaRPr>
          </a:p>
        </p:txBody>
      </p:sp>
      <p:sp>
        <p:nvSpPr>
          <p:cNvPr id="1048727" name="TextBox 1048672"/>
          <p:cNvSpPr txBox="1"/>
          <p:nvPr/>
        </p:nvSpPr>
        <p:spPr>
          <a:xfrm>
            <a:off x="228242" y="5092623"/>
            <a:ext cx="11735514" cy="165354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800000"/>
                </a:solidFill>
              </a:rPr>
              <a:t>Write 5 Exclamatory sentences about yourself by using "how", "What a","if/would that","Alas","Hurrah","Fie" and transfer them into assertive sentences.  </a:t>
            </a:r>
            <a:endParaRPr lang="en-GB" sz="350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Picture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2" y="173646"/>
            <a:ext cx="11906172" cy="6290293"/>
          </a:xfrm>
          <a:prstGeom prst="rect">
            <a:avLst/>
          </a:prstGeom>
        </p:spPr>
      </p:pic>
      <p:pic>
        <p:nvPicPr>
          <p:cNvPr id="2097213" name="Picture 209718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44854" y="3474720"/>
            <a:ext cx="7395804" cy="3216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extBox 1"/>
          <p:cNvSpPr txBox="1"/>
          <p:nvPr/>
        </p:nvSpPr>
        <p:spPr>
          <a:xfrm>
            <a:off x="908957" y="400810"/>
            <a:ext cx="7924800" cy="1842347"/>
          </a:xfrm>
          <a:prstGeom prst="rect">
            <a:avLst/>
          </a:prstGeom>
          <a:noFill/>
        </p:spPr>
        <p:txBody>
          <a:bodyPr wrap="none" lIns="81857" tIns="40929" rIns="81857" bIns="40929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2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2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4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5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5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16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7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pc="4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</a:p>
        </p:txBody>
      </p:sp>
      <p:sp>
        <p:nvSpPr>
          <p:cNvPr id="1048658" name="TextBox 4"/>
          <p:cNvSpPr txBox="1"/>
          <p:nvPr/>
        </p:nvSpPr>
        <p:spPr>
          <a:xfrm>
            <a:off x="302821" y="2243157"/>
            <a:ext cx="10248900" cy="4022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1857" tIns="40929" rIns="81857" bIns="40929" rtlCol="0">
            <a:spAutoFit/>
          </a:bodyPr>
          <a:lstStyle>
            <a:defPPr>
              <a:defRPr lang="en-US"/>
            </a:defPPr>
            <a:lvl1pPr marL="0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2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2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4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5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5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16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7" algn="l" defTabSz="914262" rtl="0" eaLnBrk="1" latinLnBrk="0" hangingPunct="1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3200" b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A2i 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Associate Professor (English) TTC, Dhaka, and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Dhaka, to enrich the contents.</a:t>
            </a:r>
          </a:p>
        </p:txBody>
      </p:sp>
    </p:spTree>
    <p:extLst>
      <p:ext uri="{BB962C8B-B14F-4D97-AF65-F5344CB8AC3E}">
        <p14:creationId xmlns:p14="http://schemas.microsoft.com/office/powerpoint/2010/main" val="255243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5" y="1"/>
            <a:ext cx="11745484" cy="6793789"/>
          </a:xfrm>
          <a:prstGeom prst="rect">
            <a:avLst/>
          </a:prstGeom>
        </p:spPr>
      </p:pic>
      <p:sp>
        <p:nvSpPr>
          <p:cNvPr id="1048593" name="TextBox 1048645"/>
          <p:cNvSpPr txBox="1"/>
          <p:nvPr/>
        </p:nvSpPr>
        <p:spPr>
          <a:xfrm>
            <a:off x="1993696" y="1"/>
            <a:ext cx="7937858" cy="7386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>
                <a:solidFill>
                  <a:srgbClr val="800000"/>
                </a:solidFill>
              </a:rPr>
              <a:t>Teacher's Identity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594" name="TextBox 1048646"/>
          <p:cNvSpPr txBox="1"/>
          <p:nvPr/>
        </p:nvSpPr>
        <p:spPr>
          <a:xfrm>
            <a:off x="4627441" y="848377"/>
            <a:ext cx="4928661" cy="218694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</a:rPr>
              <a:t>Md.Abdur Razzak</a:t>
            </a:r>
          </a:p>
          <a:p>
            <a:pPr algn="ctr"/>
            <a:r>
              <a:rPr lang="en-US" sz="2800" b="1">
                <a:solidFill>
                  <a:srgbClr val="FFFFFF"/>
                </a:solidFill>
              </a:rPr>
              <a:t>Assistant Teacher(English)</a:t>
            </a:r>
          </a:p>
          <a:p>
            <a:pPr algn="ctr"/>
            <a:r>
              <a:rPr lang="en-US" sz="2800" b="1">
                <a:solidFill>
                  <a:srgbClr val="FFFFFF"/>
                </a:solidFill>
              </a:rPr>
              <a:t>Satgram Akota High School</a:t>
            </a:r>
          </a:p>
          <a:p>
            <a:pPr algn="ctr"/>
            <a:r>
              <a:rPr lang="en-US" sz="2800" b="1">
                <a:solidFill>
                  <a:srgbClr val="FFFFFF"/>
                </a:solidFill>
              </a:rPr>
              <a:t>Baniachang,Hobiganj</a:t>
            </a:r>
          </a:p>
          <a:p>
            <a:endParaRPr lang="en-GB" sz="2800">
              <a:solidFill>
                <a:srgbClr val="FFFFFF"/>
              </a:solidFill>
            </a:endParaRPr>
          </a:p>
        </p:txBody>
      </p:sp>
      <p:pic>
        <p:nvPicPr>
          <p:cNvPr id="209715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62" y="751479"/>
            <a:ext cx="4220325" cy="4567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  <p:bldP spid="10485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0" y="76908"/>
            <a:ext cx="11915890" cy="6804091"/>
          </a:xfrm>
          <a:prstGeom prst="rect">
            <a:avLst/>
          </a:prstGeom>
        </p:spPr>
      </p:pic>
      <p:sp>
        <p:nvSpPr>
          <p:cNvPr id="1048595" name="TextBox 1048606"/>
          <p:cNvSpPr txBox="1"/>
          <p:nvPr/>
        </p:nvSpPr>
        <p:spPr>
          <a:xfrm>
            <a:off x="1777716" y="200663"/>
            <a:ext cx="9685683" cy="769441"/>
          </a:xfrm>
          <a:prstGeom prst="rect">
            <a:avLst/>
          </a:prstGeom>
          <a:solidFill>
            <a:srgbClr val="02A5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Look at the the following sentences.</a:t>
            </a:r>
            <a:endParaRPr lang="en-GB" sz="4400">
              <a:solidFill>
                <a:srgbClr val="800000"/>
              </a:solidFill>
            </a:endParaRPr>
          </a:p>
        </p:txBody>
      </p:sp>
      <p:sp>
        <p:nvSpPr>
          <p:cNvPr id="1048596" name="TextBox 1048608"/>
          <p:cNvSpPr txBox="1"/>
          <p:nvPr/>
        </p:nvSpPr>
        <p:spPr>
          <a:xfrm>
            <a:off x="1072755" y="1510245"/>
            <a:ext cx="6366460" cy="75184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00"/>
                </a:solidFill>
              </a:rPr>
              <a:t>How white milk is!</a:t>
            </a:r>
            <a:endParaRPr lang="en-GB" sz="3900">
              <a:solidFill>
                <a:srgbClr val="000000"/>
              </a:solidFill>
            </a:endParaRPr>
          </a:p>
        </p:txBody>
      </p:sp>
      <p:sp>
        <p:nvSpPr>
          <p:cNvPr id="1048597" name="TextBox 1048619"/>
          <p:cNvSpPr txBox="1"/>
          <p:nvPr/>
        </p:nvSpPr>
        <p:spPr>
          <a:xfrm rot="10800000" flipV="1">
            <a:off x="835079" y="2872078"/>
            <a:ext cx="6408367" cy="7645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800000"/>
                </a:solidFill>
              </a:rPr>
              <a:t>Milk is very white.</a:t>
            </a:r>
            <a:endParaRPr lang="en-GB" sz="4500">
              <a:solidFill>
                <a:srgbClr val="000000"/>
              </a:solidFill>
            </a:endParaRPr>
          </a:p>
        </p:txBody>
      </p:sp>
      <p:sp>
        <p:nvSpPr>
          <p:cNvPr id="1048598" name="TextBox 1048617"/>
          <p:cNvSpPr txBox="1"/>
          <p:nvPr/>
        </p:nvSpPr>
        <p:spPr>
          <a:xfrm>
            <a:off x="827245" y="5200864"/>
            <a:ext cx="731565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</a:rPr>
              <a:t>The field is very green.</a:t>
            </a:r>
            <a:endParaRPr lang="en-GB" sz="4400">
              <a:solidFill>
                <a:srgbClr val="000000"/>
              </a:solidFill>
            </a:endParaRPr>
          </a:p>
        </p:txBody>
      </p:sp>
      <p:sp>
        <p:nvSpPr>
          <p:cNvPr id="1048599" name="TextBox 1048618"/>
          <p:cNvSpPr txBox="1"/>
          <p:nvPr/>
        </p:nvSpPr>
        <p:spPr>
          <a:xfrm>
            <a:off x="776818" y="4120188"/>
            <a:ext cx="7366078" cy="713741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4200" b="1">
                <a:solidFill>
                  <a:srgbClr val="800000"/>
                </a:solidFill>
              </a:rPr>
              <a:t>How green the field is!</a:t>
            </a:r>
            <a:endParaRPr lang="en-GB" sz="4200">
              <a:solidFill>
                <a:srgbClr val="000000"/>
              </a:solidFill>
            </a:endParaRPr>
          </a:p>
        </p:txBody>
      </p:sp>
      <p:pic>
        <p:nvPicPr>
          <p:cNvPr id="2097157" name="Picture 209716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27174" y="1062268"/>
            <a:ext cx="4630116" cy="2690984"/>
          </a:xfrm>
          <a:prstGeom prst="rect">
            <a:avLst/>
          </a:prstGeom>
        </p:spPr>
      </p:pic>
      <p:pic>
        <p:nvPicPr>
          <p:cNvPr id="2097158" name="Picture 209717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44828" y="3706469"/>
            <a:ext cx="4571996" cy="3082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  <p:bldP spid="1048597" grpId="0" animBg="1"/>
      <p:bldP spid="1048598" grpId="0" animBg="1"/>
      <p:bldP spid="10485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5775" y="102176"/>
            <a:ext cx="11588265" cy="6702819"/>
          </a:xfrm>
          <a:prstGeom prst="rect">
            <a:avLst/>
          </a:prstGeom>
        </p:spPr>
      </p:pic>
      <p:sp>
        <p:nvSpPr>
          <p:cNvPr id="1048600" name="TextBox 1048619"/>
          <p:cNvSpPr txBox="1"/>
          <p:nvPr/>
        </p:nvSpPr>
        <p:spPr>
          <a:xfrm>
            <a:off x="2643217" y="414652"/>
            <a:ext cx="8304348" cy="1310640"/>
          </a:xfrm>
          <a:prstGeom prst="rect">
            <a:avLst/>
          </a:prstGeom>
          <a:solidFill>
            <a:srgbClr val="FFCB00"/>
          </a:solidFill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000000"/>
                </a:solidFill>
              </a:rPr>
              <a:t>What kind of change do you notice in the above sentences?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01" name="TextBox 1048620"/>
          <p:cNvSpPr txBox="1"/>
          <p:nvPr/>
        </p:nvSpPr>
        <p:spPr>
          <a:xfrm>
            <a:off x="2986023" y="3453583"/>
            <a:ext cx="7553328" cy="16662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300" b="1">
                <a:solidFill>
                  <a:srgbClr val="000000"/>
                </a:solidFill>
              </a:rPr>
              <a:t>Exclamatory to Assertive</a:t>
            </a:r>
            <a:endParaRPr lang="en-GB" sz="53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  <p:bldP spid="10486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8734" y="128643"/>
            <a:ext cx="11586168" cy="6600714"/>
          </a:xfrm>
          <a:prstGeom prst="rect">
            <a:avLst/>
          </a:prstGeom>
        </p:spPr>
      </p:pic>
      <p:sp>
        <p:nvSpPr>
          <p:cNvPr id="1048602" name="TextBox 1048599"/>
          <p:cNvSpPr txBox="1"/>
          <p:nvPr/>
        </p:nvSpPr>
        <p:spPr>
          <a:xfrm>
            <a:off x="2197717" y="128642"/>
            <a:ext cx="7796566" cy="6924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900" b="1">
                <a:solidFill>
                  <a:srgbClr val="000000"/>
                </a:solidFill>
              </a:rPr>
              <a:t>So today our lesson is on-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03" name="TextBox 1048600"/>
          <p:cNvSpPr txBox="1"/>
          <p:nvPr/>
        </p:nvSpPr>
        <p:spPr>
          <a:xfrm>
            <a:off x="3416902" y="3673930"/>
            <a:ext cx="6429721" cy="14376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330066"/>
                </a:solidFill>
              </a:rPr>
              <a:t>Exclamatory to Exclamatory</a:t>
            </a:r>
            <a:endParaRPr lang="en-GB" sz="3200">
              <a:solidFill>
                <a:srgbClr val="33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0" y="46621"/>
            <a:ext cx="11545260" cy="6811378"/>
          </a:xfrm>
          <a:prstGeom prst="rect">
            <a:avLst/>
          </a:prstGeom>
        </p:spPr>
      </p:pic>
      <p:sp>
        <p:nvSpPr>
          <p:cNvPr id="1048604" name="TextBox 1048592"/>
          <p:cNvSpPr txBox="1"/>
          <p:nvPr/>
        </p:nvSpPr>
        <p:spPr>
          <a:xfrm>
            <a:off x="3833485" y="2398227"/>
            <a:ext cx="5702166" cy="3914140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b="1">
                <a:solidFill>
                  <a:srgbClr val="000000"/>
                </a:solidFill>
              </a:rPr>
              <a:t>Class: </a:t>
            </a:r>
            <a:r>
              <a:rPr lang="en-GB" sz="3700" b="1">
                <a:solidFill>
                  <a:srgbClr val="000000"/>
                </a:solidFill>
              </a:rPr>
              <a:t>T</a:t>
            </a:r>
            <a:r>
              <a:rPr lang="en-US" sz="3700" b="1">
                <a:solidFill>
                  <a:srgbClr val="000000"/>
                </a:solidFill>
              </a:rPr>
              <a:t>en</a:t>
            </a:r>
            <a:endParaRPr lang="en-GB" sz="2800">
              <a:solidFill>
                <a:srgbClr val="000000"/>
              </a:solidFill>
            </a:endParaRPr>
          </a:p>
          <a:p>
            <a:pPr algn="ctr"/>
            <a:r>
              <a:rPr lang="en-US" sz="3700" b="1">
                <a:solidFill>
                  <a:srgbClr val="000000"/>
                </a:solidFill>
              </a:rPr>
              <a:t>Subject: English grammar &amp; Composition</a:t>
            </a:r>
            <a:endParaRPr lang="en-GB" sz="2800">
              <a:solidFill>
                <a:srgbClr val="000000"/>
              </a:solidFill>
            </a:endParaRPr>
          </a:p>
          <a:p>
            <a:pPr algn="ctr"/>
            <a:r>
              <a:rPr lang="en-US" sz="3700" b="1">
                <a:solidFill>
                  <a:srgbClr val="000000"/>
                </a:solidFill>
              </a:rPr>
              <a:t>Unit:</a:t>
            </a:r>
            <a:r>
              <a:rPr lang="en-GB" sz="3700" b="1">
                <a:solidFill>
                  <a:srgbClr val="000000"/>
                </a:solidFill>
              </a:rPr>
              <a:t>Nine</a:t>
            </a:r>
            <a:endParaRPr lang="en-GB" sz="2800">
              <a:solidFill>
                <a:srgbClr val="000000"/>
              </a:solidFill>
            </a:endParaRPr>
          </a:p>
          <a:p>
            <a:pPr algn="ctr"/>
            <a:r>
              <a:rPr lang="en-US" sz="3700" b="1">
                <a:solidFill>
                  <a:srgbClr val="000000"/>
                </a:solidFill>
              </a:rPr>
              <a:t>Topic: Exclamatory to Assertive</a:t>
            </a:r>
            <a:endParaRPr lang="zh-CN" altLang="en-US"/>
          </a:p>
          <a:p>
            <a:pPr algn="ctr"/>
            <a:r>
              <a:rPr lang="en-GB" sz="3700" b="1">
                <a:solidFill>
                  <a:srgbClr val="000000"/>
                </a:solidFill>
              </a:rPr>
              <a:t>Time:45 minutes</a:t>
            </a:r>
            <a:endParaRPr lang="zh-CN" altLang="en-US"/>
          </a:p>
        </p:txBody>
      </p:sp>
      <p:sp>
        <p:nvSpPr>
          <p:cNvPr id="1048605" name="TextBox 1048624"/>
          <p:cNvSpPr txBox="1"/>
          <p:nvPr/>
        </p:nvSpPr>
        <p:spPr>
          <a:xfrm>
            <a:off x="3295579" y="365856"/>
            <a:ext cx="5971271" cy="751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000000"/>
                </a:solidFill>
              </a:rPr>
              <a:t>Class Introduction</a:t>
            </a:r>
            <a:endParaRPr lang="en-GB" sz="4500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  <p:bldP spid="10486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8735" y="230270"/>
            <a:ext cx="11536527" cy="6752741"/>
          </a:xfrm>
          <a:prstGeom prst="rect">
            <a:avLst/>
          </a:prstGeom>
        </p:spPr>
      </p:pic>
      <p:sp>
        <p:nvSpPr>
          <p:cNvPr id="1048606" name="TextBox 1048583"/>
          <p:cNvSpPr txBox="1"/>
          <p:nvPr/>
        </p:nvSpPr>
        <p:spPr>
          <a:xfrm>
            <a:off x="1154921" y="1384438"/>
            <a:ext cx="9477284" cy="43088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0" i="0">
                <a:solidFill>
                  <a:srgbClr val="000000"/>
                </a:solidFill>
                <a:effectLst/>
                <a:latin typeface="SolaimanLipi"/>
              </a:rPr>
              <a:t>   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By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 the end of the lesson, the learners will be able to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 transform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 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exclamatory sentences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 with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-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  </a:t>
            </a:r>
            <a:endParaRPr lang="zh-CN" altLang="en-US" b="1"/>
          </a:p>
          <a:p>
            <a:pPr marL="0" indent="0">
              <a:buNone/>
            </a:pPr>
            <a:endParaRPr lang="zh-CN" altLang="en-US" b="1"/>
          </a:p>
          <a:p>
            <a:pPr marL="457200" indent="-457200">
              <a:buFont typeface="Wingdings" charset="2"/>
              <a:buChar char="n"/>
            </a:pP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"how"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 into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 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assertive sentences.</a:t>
            </a:r>
            <a:endParaRPr lang="zh-CN" altLang="en-US" b="1"/>
          </a:p>
          <a:p>
            <a:pPr marL="457200" indent="-457200">
              <a:buFont typeface="Wingdings" charset="2"/>
              <a:buChar char="n"/>
            </a:pP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"what a" 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into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 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assertive sentence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s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.</a:t>
            </a:r>
            <a:endParaRPr lang="zh-CN" altLang="en-US"/>
          </a:p>
          <a:p>
            <a:pPr marL="457200" indent="-457200">
              <a:buFont typeface="Wingdings" charset="2"/>
              <a:buChar char="n"/>
            </a:pP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" if/would that"  into </a:t>
            </a:r>
            <a:r>
              <a:rPr lang="en-GB" sz="3200" b="1">
                <a:solidFill>
                  <a:srgbClr val="000000"/>
                </a:solidFill>
                <a:latin typeface="SolaimanLipi"/>
              </a:rPr>
              <a:t>assertive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 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sentence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s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.</a:t>
            </a:r>
            <a:endParaRPr lang="zh-CN" altLang="en-US"/>
          </a:p>
          <a:p>
            <a:pPr marL="457200" indent="-457200">
              <a:buFont typeface="Wingdings" charset="2"/>
              <a:buChar char="n"/>
            </a:pP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"hurrah!" into 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assertive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 sentences.</a:t>
            </a:r>
            <a:endParaRPr lang="zh-CN" altLang="en-US"/>
          </a:p>
          <a:p>
            <a:pPr marL="457200" indent="-457200">
              <a:buFont typeface="Wingdings" charset="2"/>
              <a:buChar char="n"/>
            </a:pP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"alas!"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 into  assertive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 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sentence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s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.</a:t>
            </a:r>
            <a:endParaRPr lang="zh-CN" altLang="en-US"/>
          </a:p>
          <a:p>
            <a:pPr marL="457200" indent="-457200">
              <a:buFont typeface="Wingdings" charset="2"/>
              <a:buChar char="n"/>
            </a:pP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"fie" into</a:t>
            </a:r>
            <a:r>
              <a:rPr lang="en-GB" sz="3200" b="1" i="0">
                <a:solidFill>
                  <a:srgbClr val="000000"/>
                </a:solidFill>
                <a:effectLst/>
                <a:latin typeface="SolaimanLipi"/>
              </a:rPr>
              <a:t> assertive</a:t>
            </a:r>
            <a:r>
              <a:rPr lang="en-US" sz="3200" b="1" i="0">
                <a:solidFill>
                  <a:srgbClr val="000000"/>
                </a:solidFill>
                <a:effectLst/>
                <a:latin typeface="SolaimanLipi"/>
              </a:rPr>
              <a:t> sentences.</a:t>
            </a:r>
            <a:endParaRPr lang="en-GB" sz="3200" b="1" i="0">
              <a:solidFill>
                <a:srgbClr val="000000"/>
              </a:solidFill>
              <a:effectLst/>
              <a:latin typeface="SolaimanLipi"/>
            </a:endParaRPr>
          </a:p>
        </p:txBody>
      </p:sp>
      <p:sp>
        <p:nvSpPr>
          <p:cNvPr id="1048607" name="TextBox 1048584"/>
          <p:cNvSpPr txBox="1"/>
          <p:nvPr/>
        </p:nvSpPr>
        <p:spPr>
          <a:xfrm>
            <a:off x="2351423" y="230270"/>
            <a:ext cx="7084280" cy="723275"/>
          </a:xfrm>
          <a:prstGeom prst="rect">
            <a:avLst/>
          </a:prstGeom>
          <a:solidFill>
            <a:srgbClr val="02A5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100" b="1">
                <a:solidFill>
                  <a:srgbClr val="993300"/>
                </a:solidFill>
              </a:rPr>
              <a:t>Learning Outcome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7" y="72038"/>
            <a:ext cx="12413577" cy="6990076"/>
          </a:xfrm>
          <a:prstGeom prst="rect">
            <a:avLst/>
          </a:prstGeom>
        </p:spPr>
      </p:pic>
      <p:sp>
        <p:nvSpPr>
          <p:cNvPr id="1048608" name="TextBox 1048591"/>
          <p:cNvSpPr txBox="1"/>
          <p:nvPr/>
        </p:nvSpPr>
        <p:spPr>
          <a:xfrm>
            <a:off x="292670" y="367249"/>
            <a:ext cx="10765807" cy="789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700" b="1">
                <a:solidFill>
                  <a:srgbClr val="800000"/>
                </a:solidFill>
              </a:rPr>
              <a:t>Notice the following sentences</a:t>
            </a:r>
            <a:endParaRPr lang="en-GB" sz="4700">
              <a:solidFill>
                <a:srgbClr val="800000"/>
              </a:solidFill>
            </a:endParaRPr>
          </a:p>
        </p:txBody>
      </p:sp>
      <p:sp>
        <p:nvSpPr>
          <p:cNvPr id="1048609" name="TextBox 1048628"/>
          <p:cNvSpPr txBox="1"/>
          <p:nvPr/>
        </p:nvSpPr>
        <p:spPr>
          <a:xfrm>
            <a:off x="322841" y="2304346"/>
            <a:ext cx="358612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The  flower is </a:t>
            </a:r>
            <a:endParaRPr lang="en-GB" sz="3600">
              <a:solidFill>
                <a:srgbClr val="6600CC"/>
              </a:solidFill>
            </a:endParaRPr>
          </a:p>
        </p:txBody>
      </p:sp>
      <p:sp>
        <p:nvSpPr>
          <p:cNvPr id="1048610" name="TextBox 1048629"/>
          <p:cNvSpPr txBox="1"/>
          <p:nvPr/>
        </p:nvSpPr>
        <p:spPr>
          <a:xfrm>
            <a:off x="2226780" y="1360362"/>
            <a:ext cx="5965470" cy="675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900" b="1">
                <a:solidFill>
                  <a:srgbClr val="0000FF"/>
                </a:solidFill>
              </a:rPr>
              <a:t>beautiful the flower is!</a:t>
            </a:r>
            <a:endParaRPr lang="en-GB" sz="3900" b="1">
              <a:solidFill>
                <a:srgbClr val="000000"/>
              </a:solidFill>
            </a:endParaRPr>
          </a:p>
        </p:txBody>
      </p:sp>
      <p:sp>
        <p:nvSpPr>
          <p:cNvPr id="1048611" name="TextBox 1048660"/>
          <p:cNvSpPr txBox="1"/>
          <p:nvPr/>
        </p:nvSpPr>
        <p:spPr>
          <a:xfrm>
            <a:off x="292670" y="1360361"/>
            <a:ext cx="2062710" cy="675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</a:rPr>
              <a:t>How</a:t>
            </a:r>
            <a:endParaRPr lang="en-GB" sz="3900">
              <a:solidFill>
                <a:srgbClr val="000000"/>
              </a:solidFill>
            </a:endParaRPr>
          </a:p>
        </p:txBody>
      </p:sp>
      <p:sp>
        <p:nvSpPr>
          <p:cNvPr id="1048612" name="TextBox 1048661"/>
          <p:cNvSpPr txBox="1"/>
          <p:nvPr/>
        </p:nvSpPr>
        <p:spPr>
          <a:xfrm>
            <a:off x="3525127" y="2304346"/>
            <a:ext cx="1342714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very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13" name="TextBox 1048662"/>
          <p:cNvSpPr txBox="1"/>
          <p:nvPr/>
        </p:nvSpPr>
        <p:spPr>
          <a:xfrm>
            <a:off x="4542338" y="2246835"/>
            <a:ext cx="4000000" cy="59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6600CC"/>
                </a:solidFill>
              </a:rPr>
              <a:t>beautiful</a:t>
            </a:r>
            <a:endParaRPr lang="en-GB" sz="3600" b="1">
              <a:solidFill>
                <a:srgbClr val="6600CC"/>
              </a:solidFill>
            </a:endParaRPr>
          </a:p>
        </p:txBody>
      </p:sp>
      <p:sp>
        <p:nvSpPr>
          <p:cNvPr id="1048614" name="TextBox 1048663"/>
          <p:cNvSpPr txBox="1"/>
          <p:nvPr/>
        </p:nvSpPr>
        <p:spPr>
          <a:xfrm>
            <a:off x="852625" y="4242987"/>
            <a:ext cx="2614860" cy="612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000000"/>
                </a:solidFill>
              </a:rPr>
              <a:t>If we get </a:t>
            </a:r>
            <a:endParaRPr lang="en-GB" sz="3500" b="1">
              <a:solidFill>
                <a:srgbClr val="000000"/>
              </a:solidFill>
            </a:endParaRPr>
          </a:p>
        </p:txBody>
      </p:sp>
      <p:sp>
        <p:nvSpPr>
          <p:cNvPr id="1048615" name="TextBox 1048664"/>
          <p:cNvSpPr txBox="1"/>
          <p:nvPr/>
        </p:nvSpPr>
        <p:spPr>
          <a:xfrm>
            <a:off x="4196484" y="5031473"/>
            <a:ext cx="658096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Subject+ verb+ very+ adjective.</a:t>
            </a:r>
            <a:endParaRPr lang="en-GB" sz="3600" b="1">
              <a:solidFill>
                <a:srgbClr val="7030A0"/>
              </a:solidFill>
            </a:endParaRPr>
          </a:p>
        </p:txBody>
      </p:sp>
      <p:sp>
        <p:nvSpPr>
          <p:cNvPr id="1048616" name="TextBox 1048665"/>
          <p:cNvSpPr txBox="1"/>
          <p:nvPr/>
        </p:nvSpPr>
        <p:spPr>
          <a:xfrm>
            <a:off x="4196483" y="4225892"/>
            <a:ext cx="7109246" cy="6248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in an exclamatory sentence,</a:t>
            </a:r>
            <a:endParaRPr lang="en-GB" sz="3600" b="1">
              <a:solidFill>
                <a:srgbClr val="000000"/>
              </a:solidFill>
            </a:endParaRPr>
          </a:p>
        </p:txBody>
      </p:sp>
      <p:sp>
        <p:nvSpPr>
          <p:cNvPr id="1048617" name="TextBox 1048666"/>
          <p:cNvSpPr txBox="1"/>
          <p:nvPr/>
        </p:nvSpPr>
        <p:spPr>
          <a:xfrm>
            <a:off x="411914" y="5052964"/>
            <a:ext cx="4130423" cy="624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we should write</a:t>
            </a:r>
            <a:endParaRPr lang="en-GB" sz="3600" b="1">
              <a:solidFill>
                <a:srgbClr val="000000"/>
              </a:solidFill>
            </a:endParaRPr>
          </a:p>
        </p:txBody>
      </p:sp>
      <p:sp>
        <p:nvSpPr>
          <p:cNvPr id="1048618" name="TextBox 1048667"/>
          <p:cNvSpPr txBox="1"/>
          <p:nvPr/>
        </p:nvSpPr>
        <p:spPr>
          <a:xfrm>
            <a:off x="2709039" y="4225892"/>
            <a:ext cx="18332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How </a:t>
            </a:r>
            <a:endParaRPr lang="en-GB" sz="3600" b="1">
              <a:solidFill>
                <a:srgbClr val="7030A0"/>
              </a:solidFill>
            </a:endParaRPr>
          </a:p>
        </p:txBody>
      </p:sp>
      <p:pic>
        <p:nvPicPr>
          <p:cNvPr id="2097164" name="Picture 209717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42827" y="1214698"/>
            <a:ext cx="4094990" cy="2179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48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48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48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48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48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48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/>
      <p:bldP spid="1048611" grpId="0"/>
      <p:bldP spid="1048612" grpId="0"/>
      <p:bldP spid="1048613" grpId="0"/>
      <p:bldP spid="1048614" grpId="0"/>
      <p:bldP spid="1048615" grpId="0"/>
      <p:bldP spid="1048615" grpId="1"/>
      <p:bldP spid="1048615" grpId="2"/>
      <p:bldP spid="1048615" grpId="3"/>
      <p:bldP spid="1048616" grpId="0"/>
      <p:bldP spid="1048617" grpId="0"/>
      <p:bldP spid="1048618" grpId="0"/>
      <p:bldP spid="1048618" grpId="1"/>
      <p:bldP spid="1048618" grpId="2"/>
      <p:bldP spid="1048618" grpId="3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marazzak55555@gmail.com</dc:creator>
  <cp:lastModifiedBy>marazzak55555@gmail.com</cp:lastModifiedBy>
  <cp:revision>3</cp:revision>
  <dcterms:created xsi:type="dcterms:W3CDTF">2020-06-18T01:25:31Z</dcterms:created>
  <dcterms:modified xsi:type="dcterms:W3CDTF">2020-08-08T00:53:36Z</dcterms:modified>
</cp:coreProperties>
</file>