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notesMasterIdLst>
    <p:notesMasterId r:id="rId33"/>
  </p:notesMasterIdLst>
  <p:sldIdLst>
    <p:sldId id="308" r:id="rId2"/>
    <p:sldId id="309" r:id="rId3"/>
    <p:sldId id="259" r:id="rId4"/>
    <p:sldId id="310" r:id="rId5"/>
    <p:sldId id="260" r:id="rId6"/>
    <p:sldId id="274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261" r:id="rId25"/>
    <p:sldId id="285" r:id="rId26"/>
    <p:sldId id="286" r:id="rId27"/>
    <p:sldId id="311" r:id="rId28"/>
    <p:sldId id="312" r:id="rId29"/>
    <p:sldId id="278" r:id="rId30"/>
    <p:sldId id="271" r:id="rId31"/>
    <p:sldId id="3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FFFCC"/>
    <a:srgbClr val="E6E4FC"/>
    <a:srgbClr val="D1DA56"/>
    <a:srgbClr val="B1B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8" autoAdjust="0"/>
    <p:restoredTop sz="94660"/>
  </p:normalViewPr>
  <p:slideViewPr>
    <p:cSldViewPr snapToGrid="0">
      <p:cViewPr varScale="1">
        <p:scale>
          <a:sx n="76" d="100"/>
          <a:sy n="76" d="100"/>
        </p:scale>
        <p:origin x="2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87DB6-DCD0-4F81-A056-9E78D575FB05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9B9BB-D545-411D-881F-FCC7A94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4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B9BB-D545-411D-881F-FCC7A947CB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B9BB-D545-411D-881F-FCC7A947CB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B9BB-D545-411D-881F-FCC7A947CB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5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9B9BB-D545-411D-881F-FCC7A947CB5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2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1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5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5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8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2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1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C7C5-6D21-4E04-96D0-069A81559BAF}" type="datetimeFigureOut">
              <a:rPr lang="en-US" smtClean="0"/>
              <a:t>08-Aug-20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C093-11A1-4359-AF09-069D773FA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fif"/><Relationship Id="rId2" Type="http://schemas.openxmlformats.org/officeDocument/2006/relationships/image" Target="../media/image3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f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tmp"/><Relationship Id="rId7" Type="http://schemas.openxmlformats.org/officeDocument/2006/relationships/image" Target="../media/image18.jpe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tmp"/><Relationship Id="rId10" Type="http://schemas.openxmlformats.org/officeDocument/2006/relationships/image" Target="../media/image21.jpg"/><Relationship Id="rId4" Type="http://schemas.openxmlformats.org/officeDocument/2006/relationships/image" Target="../media/image15.tmp"/><Relationship Id="rId9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5137" y="250323"/>
            <a:ext cx="9453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13" y="1693877"/>
            <a:ext cx="6773718" cy="45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95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38136" y="1471891"/>
            <a:ext cx="6882032" cy="5211706"/>
            <a:chOff x="1146232" y="1371224"/>
            <a:chExt cx="6882032" cy="5211706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232" y="1371224"/>
              <a:ext cx="5211706" cy="5211706"/>
            </a:xfrm>
            <a:prstGeom prst="rect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6727967" y="3187971"/>
              <a:ext cx="13002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ফ্যান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67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2" y="1570661"/>
            <a:ext cx="7589698" cy="4594044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8318294" y="3154349"/>
            <a:ext cx="3138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খেলনা গাড়ি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8"/>
          <a:stretch/>
        </p:blipFill>
        <p:spPr>
          <a:xfrm>
            <a:off x="666788" y="1685926"/>
            <a:ext cx="7758312" cy="4657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39777" y="2991445"/>
            <a:ext cx="2390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9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87457" y="3160207"/>
            <a:ext cx="1224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ঘড়ি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r="16929"/>
          <a:stretch/>
        </p:blipFill>
        <p:spPr>
          <a:xfrm>
            <a:off x="7065084" y="1719762"/>
            <a:ext cx="4578433" cy="4243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60" y="1335190"/>
            <a:ext cx="5012550" cy="50125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027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1" t="4375" r="23638" b="5416"/>
          <a:stretch/>
        </p:blipFill>
        <p:spPr>
          <a:xfrm>
            <a:off x="8174023" y="1248465"/>
            <a:ext cx="3671887" cy="5429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1" y="1475046"/>
            <a:ext cx="4810838" cy="520275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5199129" y="2867322"/>
            <a:ext cx="3425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গবেষণায়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4" y="1288962"/>
            <a:ext cx="5761268" cy="4664711"/>
          </a:xfrm>
          <a:prstGeom prst="rect">
            <a:avLst/>
          </a:prstGeom>
          <a:ln w="381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2" r="14357"/>
          <a:stretch/>
        </p:blipFill>
        <p:spPr>
          <a:xfrm>
            <a:off x="7418023" y="1288962"/>
            <a:ext cx="3507699" cy="4790634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TextBox 4"/>
          <p:cNvSpPr txBox="1"/>
          <p:nvPr/>
        </p:nvSpPr>
        <p:spPr>
          <a:xfrm>
            <a:off x="557214" y="3972501"/>
            <a:ext cx="264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দূরবীক্ষণ 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211" y="5305989"/>
            <a:ext cx="264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অণুবীক্ষণ যন্ত্র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214" y="6140782"/>
            <a:ext cx="264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22222"/>
                </a:solidFill>
                <a:latin typeface="inherit"/>
              </a:rPr>
              <a:t>Telescope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61589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9570" y="6171559"/>
            <a:ext cx="3126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22222"/>
                </a:solidFill>
                <a:latin typeface="inherit"/>
              </a:rPr>
              <a:t>Microscope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161589"/>
            <a:ext cx="32060" cy="134022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2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509" y="1112645"/>
            <a:ext cx="4409826" cy="242270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815" y="3756846"/>
            <a:ext cx="4409826" cy="236997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8" name="TextBox 17"/>
          <p:cNvSpPr txBox="1"/>
          <p:nvPr/>
        </p:nvSpPr>
        <p:spPr>
          <a:xfrm>
            <a:off x="4261894" y="97579"/>
            <a:ext cx="4949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0988" y="6142451"/>
            <a:ext cx="11839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যান্ত্রিক শক্তি,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শক্তি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7" y="908867"/>
            <a:ext cx="4181247" cy="242270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4" y="3586265"/>
            <a:ext cx="4167328" cy="2369971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9" name="TextBox 18"/>
          <p:cNvSpPr txBox="1"/>
          <p:nvPr/>
        </p:nvSpPr>
        <p:spPr>
          <a:xfrm>
            <a:off x="7332593" y="1118185"/>
            <a:ext cx="146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রেলগাড়ি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08776" y="3756846"/>
            <a:ext cx="856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লঞ্চ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5292" y="908867"/>
            <a:ext cx="105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32825" y="3586265"/>
            <a:ext cx="105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3371" y="1401775"/>
            <a:ext cx="3737416" cy="3879145"/>
            <a:chOff x="3979160" y="1485347"/>
            <a:chExt cx="4544271" cy="4554695"/>
          </a:xfrm>
        </p:grpSpPr>
        <p:sp>
          <p:nvSpPr>
            <p:cNvPr id="2" name="Quad Arrow Callout 1"/>
            <p:cNvSpPr/>
            <p:nvPr/>
          </p:nvSpPr>
          <p:spPr>
            <a:xfrm rot="18790479">
              <a:off x="3973948" y="1490559"/>
              <a:ext cx="4554695" cy="4544271"/>
            </a:xfrm>
            <a:prstGeom prst="quadArrowCallout">
              <a:avLst>
                <a:gd name="adj1" fmla="val 5459"/>
                <a:gd name="adj2" fmla="val 6569"/>
                <a:gd name="adj3" fmla="val 18515"/>
                <a:gd name="adj4" fmla="val 3251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421423" y="3274837"/>
              <a:ext cx="1727996" cy="975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2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87457" y="383373"/>
            <a:ext cx="4842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চিকিৎসা</a:t>
            </a:r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প্রযুক্তি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9525" y="6207997"/>
            <a:ext cx="12201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বৈজ্ঞানিক</a:t>
            </a:r>
            <a:r>
              <a:rPr lang="en-US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জ্ঞান</a:t>
            </a:r>
            <a:r>
              <a:rPr lang="bn-IN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তাপ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পদার্থের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প্রসারণ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bn-IN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শব্দ, রাসায়নিক ইত্যাদি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6452" y="596511"/>
            <a:ext cx="3833818" cy="2444802"/>
            <a:chOff x="491741" y="572892"/>
            <a:chExt cx="3909812" cy="24876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741" y="572892"/>
              <a:ext cx="3909812" cy="2487619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640060" y="612604"/>
              <a:ext cx="231599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থার্মোমিটার</a:t>
              </a:r>
              <a:endPara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876358" y="596511"/>
            <a:ext cx="3601500" cy="2280995"/>
            <a:chOff x="7958002" y="292053"/>
            <a:chExt cx="3747527" cy="250086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002" y="292053"/>
              <a:ext cx="3747527" cy="2470087"/>
            </a:xfrm>
            <a:prstGeom prst="rect">
              <a:avLst/>
            </a:prstGeom>
            <a:ln w="38100" cap="sq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9294859" y="2054255"/>
              <a:ext cx="147415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এক্স-রে</a:t>
              </a:r>
              <a:endParaRPr lang="en-US" sz="3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452" y="3448732"/>
            <a:ext cx="3837704" cy="2497860"/>
            <a:chOff x="509864" y="3492720"/>
            <a:chExt cx="3913775" cy="250573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64" y="3510835"/>
              <a:ext cx="3909812" cy="2487619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2107645" y="3492720"/>
              <a:ext cx="231599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স্টেথোস্কোপ</a:t>
              </a:r>
              <a:endParaRPr lang="en-US" sz="27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76357" y="3364974"/>
            <a:ext cx="3601501" cy="2594139"/>
            <a:chOff x="7998999" y="3055757"/>
            <a:chExt cx="3747528" cy="248822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999" y="3073289"/>
              <a:ext cx="3747527" cy="2470696"/>
            </a:xfrm>
            <a:prstGeom prst="rect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</p:pic>
        <p:sp>
          <p:nvSpPr>
            <p:cNvPr id="38" name="TextBox 37"/>
            <p:cNvSpPr txBox="1"/>
            <p:nvPr/>
          </p:nvSpPr>
          <p:spPr>
            <a:xfrm>
              <a:off x="10810011" y="3055757"/>
              <a:ext cx="936516" cy="48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ওষুধ</a:t>
              </a:r>
              <a:endParaRPr lang="en-US" sz="27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00145" y="1300993"/>
            <a:ext cx="4315482" cy="4312032"/>
            <a:chOff x="4519768" y="1680634"/>
            <a:chExt cx="3446720" cy="3454627"/>
          </a:xfrm>
        </p:grpSpPr>
        <p:sp>
          <p:nvSpPr>
            <p:cNvPr id="13" name="Quad Arrow Callout 12"/>
            <p:cNvSpPr/>
            <p:nvPr/>
          </p:nvSpPr>
          <p:spPr>
            <a:xfrm rot="18790479">
              <a:off x="4515814" y="1684588"/>
              <a:ext cx="3454627" cy="3446720"/>
            </a:xfrm>
            <a:prstGeom prst="quadArrowCallout">
              <a:avLst>
                <a:gd name="adj1" fmla="val 5459"/>
                <a:gd name="adj2" fmla="val 6569"/>
                <a:gd name="adj3" fmla="val 18515"/>
                <a:gd name="adj4" fmla="val 3251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5635" y="3073438"/>
              <a:ext cx="1768428" cy="61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4757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4726010" y="178529"/>
            <a:ext cx="5459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কৃষি</a:t>
            </a:r>
            <a:r>
              <a:rPr lang="bn-IN" sz="4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প্রযুক্তি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935" y="5605147"/>
            <a:ext cx="11630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বৈজ্ঞানিক</a:t>
            </a:r>
            <a:r>
              <a:rPr lang="en-US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জ্ঞান</a:t>
            </a:r>
            <a:r>
              <a:rPr lang="bn-IN" sz="36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যান্ত্রিক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রাসায়নিক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endParaRPr lang="bn-IN" sz="36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বৃদ্ধি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উদ্ভিদ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প্রাণী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" y="952442"/>
            <a:ext cx="3841487" cy="214961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1" name="TextBox 30"/>
          <p:cNvSpPr txBox="1"/>
          <p:nvPr/>
        </p:nvSpPr>
        <p:spPr>
          <a:xfrm>
            <a:off x="2894169" y="952442"/>
            <a:ext cx="8860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3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06" y="952442"/>
            <a:ext cx="3776729" cy="2162181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5" name="TextBox 34"/>
          <p:cNvSpPr txBox="1"/>
          <p:nvPr/>
        </p:nvSpPr>
        <p:spPr>
          <a:xfrm>
            <a:off x="9000116" y="1690291"/>
            <a:ext cx="1727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endParaRPr lang="en-US" sz="3000" b="1" i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5" y="3329296"/>
            <a:ext cx="3776729" cy="2096702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8876" y="3393530"/>
            <a:ext cx="1060404" cy="59189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94797" y="4882911"/>
            <a:ext cx="20147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0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US" sz="3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33" y="3329296"/>
            <a:ext cx="3789826" cy="2134304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06" y="4702999"/>
            <a:ext cx="359938" cy="72299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812768" y="3283255"/>
            <a:ext cx="1372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US" sz="3000" b="1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50160" y="961796"/>
            <a:ext cx="4291679" cy="4251572"/>
            <a:chOff x="5037539" y="1977469"/>
            <a:chExt cx="2970679" cy="2999524"/>
          </a:xfrm>
        </p:grpSpPr>
        <p:sp>
          <p:nvSpPr>
            <p:cNvPr id="19" name="Quad Arrow Callout 18"/>
            <p:cNvSpPr/>
            <p:nvPr/>
          </p:nvSpPr>
          <p:spPr>
            <a:xfrm rot="18790479">
              <a:off x="5023117" y="1991891"/>
              <a:ext cx="2999524" cy="2970679"/>
            </a:xfrm>
            <a:prstGeom prst="quadArrowCallout">
              <a:avLst>
                <a:gd name="adj1" fmla="val 5459"/>
                <a:gd name="adj2" fmla="val 6569"/>
                <a:gd name="adj3" fmla="val 18515"/>
                <a:gd name="adj4" fmla="val 3251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41829" y="3184092"/>
              <a:ext cx="1595688" cy="58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3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97993" y="-21726"/>
            <a:ext cx="6854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ব্যবহৃত প্রযুক্তি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2675" y="6150114"/>
            <a:ext cx="11310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বৈজ্ঞানিক</a:t>
            </a:r>
            <a:r>
              <a:rPr lang="en-US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জ্ঞান</a:t>
            </a:r>
            <a:r>
              <a:rPr lang="bn-IN" sz="4000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বিদ্যু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ৎ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যান্ত্রিক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শক্তি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তাপ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9318" y="818208"/>
            <a:ext cx="4228193" cy="2469296"/>
            <a:chOff x="417937" y="458205"/>
            <a:chExt cx="4503687" cy="200659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8" t="19053" r="9338" b="18421"/>
            <a:stretch/>
          </p:blipFill>
          <p:spPr>
            <a:xfrm>
              <a:off x="417937" y="458205"/>
              <a:ext cx="4503687" cy="2006590"/>
            </a:xfrm>
            <a:prstGeom prst="rect">
              <a:avLst/>
            </a:prstGeom>
            <a:ln w="28575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1075823" y="525974"/>
              <a:ext cx="1269441" cy="525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ফ্যান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94130" y="879312"/>
            <a:ext cx="4622112" cy="2441148"/>
            <a:chOff x="7213181" y="425367"/>
            <a:chExt cx="4539290" cy="240670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181" y="425367"/>
              <a:ext cx="4455643" cy="2406705"/>
            </a:xfrm>
            <a:prstGeom prst="rect">
              <a:avLst/>
            </a:prstGeom>
            <a:ln w="28575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9453370" y="425367"/>
              <a:ext cx="2299101" cy="57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বাতি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219316" y="3489090"/>
            <a:ext cx="4511754" cy="2492394"/>
            <a:chOff x="7213181" y="3590801"/>
            <a:chExt cx="4455643" cy="27571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181" y="3590801"/>
              <a:ext cx="4455643" cy="2757145"/>
            </a:xfrm>
            <a:prstGeom prst="rect">
              <a:avLst/>
            </a:prstGeom>
            <a:ln w="28575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28" name="TextBox 27"/>
            <p:cNvSpPr txBox="1"/>
            <p:nvPr/>
          </p:nvSpPr>
          <p:spPr>
            <a:xfrm>
              <a:off x="9796384" y="3801686"/>
              <a:ext cx="1091495" cy="71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ফ্রিজ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2535" y="3472612"/>
            <a:ext cx="4228193" cy="2492394"/>
            <a:chOff x="633090" y="3664695"/>
            <a:chExt cx="4758573" cy="268325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9" r="15251"/>
            <a:stretch/>
          </p:blipFill>
          <p:spPr>
            <a:xfrm>
              <a:off x="633090" y="3664695"/>
              <a:ext cx="4758573" cy="2683251"/>
            </a:xfrm>
            <a:prstGeom prst="rect">
              <a:avLst/>
            </a:prstGeom>
            <a:ln w="28575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  <p:sp>
          <p:nvSpPr>
            <p:cNvPr id="32" name="TextBox 31"/>
            <p:cNvSpPr txBox="1"/>
            <p:nvPr/>
          </p:nvSpPr>
          <p:spPr>
            <a:xfrm>
              <a:off x="1335843" y="3976205"/>
              <a:ext cx="2223947" cy="695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টেলিভিশন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9134" y="1713342"/>
            <a:ext cx="3321777" cy="3430157"/>
            <a:chOff x="4593060" y="1640249"/>
            <a:chExt cx="3273939" cy="3304972"/>
          </a:xfrm>
        </p:grpSpPr>
        <p:sp>
          <p:nvSpPr>
            <p:cNvPr id="19" name="Quad Arrow Callout 18"/>
            <p:cNvSpPr/>
            <p:nvPr/>
          </p:nvSpPr>
          <p:spPr>
            <a:xfrm rot="18790479">
              <a:off x="4577544" y="1655765"/>
              <a:ext cx="3304972" cy="3273939"/>
            </a:xfrm>
            <a:prstGeom prst="quadArrowCallout">
              <a:avLst>
                <a:gd name="adj1" fmla="val 5459"/>
                <a:gd name="adj2" fmla="val 6569"/>
                <a:gd name="adj3" fmla="val 18515"/>
                <a:gd name="adj4" fmla="val 32519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23703" y="2951708"/>
              <a:ext cx="1815103" cy="682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64552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99901" y="679509"/>
            <a:ext cx="2372686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4280" y="2199408"/>
            <a:ext cx="4702728" cy="399166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বিপ্লব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দাস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bn-BD" sz="4900" dirty="0" smtClean="0">
                <a:latin typeface="NikoshBAN" pitchFamily="2" charset="0"/>
                <a:cs typeface="NikoshBAN" pitchFamily="2" charset="0"/>
              </a:rPr>
            </a:b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br>
              <a:rPr lang="bn-BD" sz="4900" dirty="0" smtClean="0">
                <a:latin typeface="NikoshBAN" pitchFamily="2" charset="0"/>
                <a:cs typeface="NikoshBAN" pitchFamily="2" charset="0"/>
              </a:rPr>
            </a:b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লুটিয়া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> সঃ প্রাঃ বিঃ</a:t>
            </a:r>
            <a:br>
              <a:rPr lang="bn-BD" sz="4900" dirty="0" smtClean="0">
                <a:latin typeface="NikoshBAN" pitchFamily="2" charset="0"/>
                <a:cs typeface="NikoshBAN" pitchFamily="2" charset="0"/>
              </a:rPr>
            </a:b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লোহাগড়া,নড়াইল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9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900" dirty="0" smtClean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986244" y="2199408"/>
            <a:ext cx="5343787" cy="3970318"/>
            <a:chOff x="6195968" y="2392355"/>
            <a:chExt cx="5343787" cy="3970318"/>
          </a:xfrm>
        </p:grpSpPr>
        <p:sp>
          <p:nvSpPr>
            <p:cNvPr id="9" name="TextBox 8"/>
            <p:cNvSpPr txBox="1"/>
            <p:nvPr/>
          </p:nvSpPr>
          <p:spPr>
            <a:xfrm>
              <a:off x="6195968" y="2392355"/>
              <a:ext cx="5343787" cy="3970318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38100"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শ্রেণীঃ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পঞ্চম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বিষয়ঃ প্রাথমিক বিজ্ঞান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3600" dirty="0" err="1" smtClean="0">
                  <a:latin typeface="NikoshBAN" pitchFamily="2" charset="0"/>
                  <a:cs typeface="NikoshBAN" pitchFamily="2" charset="0"/>
                </a:rPr>
                <a:t>অধ্যায়ঃ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৯</a:t>
              </a:r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শিরোনামঃ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৬২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৬৩ </a:t>
              </a:r>
              <a:r>
                <a:rPr lang="bn-IN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</a:t>
              </a:r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 t="1419" r="4598" b="1891"/>
            <a:stretch/>
          </p:blipFill>
          <p:spPr>
            <a:xfrm>
              <a:off x="9999676" y="2476246"/>
              <a:ext cx="1308683" cy="1728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384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4685" y="1402084"/>
            <a:ext cx="3410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2522" y="3821105"/>
            <a:ext cx="4814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4685" y="2171525"/>
            <a:ext cx="10114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672" y="4722286"/>
            <a:ext cx="9017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3604" y="297873"/>
            <a:ext cx="8716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চলো এই দুটি প্রশ্নের উত্তর ভাল করে জেনে নেই।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3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938" y="349598"/>
            <a:ext cx="11630025" cy="625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প্রশ্ন:</a:t>
            </a:r>
            <a:r>
              <a:rPr lang="bn-IN" sz="3600" b="1" dirty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বিজ্ঞান</a:t>
            </a:r>
            <a:r>
              <a:rPr lang="en-US" sz="3600" b="1" dirty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600" b="1" dirty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ও প্রযুক্তি কীভাবে পরস্পর </a:t>
            </a:r>
            <a:r>
              <a:rPr lang="bn-IN" sz="3600" b="1" dirty="0" smtClean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সম্পর্কযুক্ত</a:t>
            </a:r>
            <a:r>
              <a:rPr lang="en-US" sz="3600" b="1" dirty="0" smtClean="0">
                <a:solidFill>
                  <a:srgbClr val="FF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  <a:p>
            <a:pPr algn="just">
              <a:lnSpc>
                <a:spcPts val="4000"/>
              </a:lnSpc>
            </a:pP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উত্তর: বিজ্ঞান</a:t>
            </a:r>
            <a:r>
              <a:rPr lang="en-US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 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ও </a:t>
            </a:r>
            <a:r>
              <a:rPr lang="bn-IN" sz="3600" b="1" dirty="0" smtClean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প্রযুক্তি ভিন্ন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হলেও তারা পরস্পর নিবিড়ভাবে সম্পর্কিত। এগুলোর একটিকে বাদ দিয়ে অন্যটির উন্নয়ন বা অগ্রগতি সম্ভব নয়। প্রযুক্তিকে কাজে লাগিয়ে যেমন বিজ্ঞানের নতুন নতুন তত্ত্ব আবিষ্কার করা সম্ভব</a:t>
            </a:r>
            <a:r>
              <a:rPr lang="en-US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ঠিক তেমনি নতুন নতুন প্রযুক্তি আবিষ্কারের জন্যও দরকার বৈজ্ঞানিক তত্ত্বের প্রয়োগ ও ব্যবহার। বিজ্ঞান ও প্রযুক্তির পাশাপাশি পথচলাই আমাদের জীবনকে সহজ ও সুন্দর করে তুলেছে। প্রযুক্তি ছাড়া যেমন বিজ্ঞানকে ব্যাখ্যা করা সম্ভব নয়</a:t>
            </a:r>
            <a:r>
              <a:rPr lang="en-US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ঠিক তেমনি বিজ্ঞান ছাড়া প্রযুক্তির উদ্ভাবনও সম্ভব নয়</a:t>
            </a:r>
            <a:r>
              <a:rPr lang="bn-IN" sz="3600" b="1" dirty="0" smtClean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r>
              <a:rPr lang="en-US" sz="3600" b="1" dirty="0" smtClean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বিজ্ঞান ও প্রযুক্তিকে একীভূত করে আঠারো শতকে কৃষি</a:t>
            </a:r>
            <a:r>
              <a:rPr lang="en-US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শিল্পকারখানা</a:t>
            </a:r>
            <a:r>
              <a:rPr lang="en-US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পরিবহনসহ নানা ক্ষেত্রে ব্যাপক উন্নয়নের ফলে ঘটে শিল্প বিপ্লব</a:t>
            </a:r>
            <a:r>
              <a:rPr lang="bn-IN" sz="3600" b="1" dirty="0" smtClean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।</a:t>
            </a:r>
            <a:r>
              <a:rPr lang="en-US" sz="3600" b="1" dirty="0" smtClean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তাই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বলা যায়</a:t>
            </a:r>
            <a:r>
              <a:rPr lang="en-US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, </a:t>
            </a:r>
            <a:r>
              <a:rPr lang="bn-IN" sz="3600" b="1" dirty="0">
                <a:solidFill>
                  <a:srgbClr val="000000"/>
                </a:solidFill>
                <a:latin typeface="Kalpurush" panose="02000600000000000000" pitchFamily="2" charset="0"/>
                <a:ea typeface="Times New Roman" panose="02020603050405020304" pitchFamily="18" charset="0"/>
                <a:cs typeface="Kalpurush" panose="02000600000000000000" pitchFamily="2" charset="0"/>
              </a:rPr>
              <a:t>বিজ্ঞান ও প্রযুক্তি পরস্পরের পরিপূরক।</a:t>
            </a:r>
            <a:endParaRPr lang="en-US" sz="3600" b="1" dirty="0">
              <a:effectLst/>
              <a:latin typeface="Kalpurush" panose="02000600000000000000" pitchFamily="2" charset="0"/>
              <a:ea typeface="Times New Roman" panose="02020603050405020304" pitchFamily="18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044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981" y="889843"/>
            <a:ext cx="110442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5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প্রশ্ন : ১. বিজ্ঞান ও </a:t>
            </a:r>
            <a:r>
              <a:rPr lang="bn-I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প্রযুক্তির মধ্যে পার্থক্য কী?</a:t>
            </a:r>
          </a:p>
          <a:p>
            <a:pPr algn="just"/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bn-IN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উত্তর : বিজ্ঞান ও প্রযুক্তি পরস্পর সম্পর্কিত হলেও এগুলোর মধ্যে যথেষ্ট পার্থক্যও বিদ্যমান। </a:t>
            </a:r>
            <a:r>
              <a:rPr lang="bn-IN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এবার বিজ্ঞান </a:t>
            </a:r>
            <a:r>
              <a:rPr lang="bn-IN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ও প্রযুক্তির পার্থক্য </a:t>
            </a:r>
            <a:r>
              <a:rPr lang="bn-IN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জেনে নেয়া যাক।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21832"/>
              </p:ext>
            </p:extLst>
          </p:nvPr>
        </p:nvGraphicFramePr>
        <p:xfrm>
          <a:off x="388939" y="998290"/>
          <a:ext cx="11171090" cy="56555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85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5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52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হল পরীক্ষালব্ধ জ্ঞান।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 হল সেই অর্জিত জ্ঞানের ব্যবহারিক প্রয়োগ।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আগে বিজ্ঞানের অবস্থান।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পরে এসেছে প্রযুক্তি।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94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 শুধুই কল্যাণকর। </a:t>
                      </a:r>
                      <a:endParaRPr lang="en-US" sz="40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 কোনো খারাপ দিক নেই।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প্রযুক্তির কল্যাণকর ও অকল্যাণকর দুটো দিকই রয়েছে। প্রযুক্তির প্রয়োগের উপর ভালো-মন্দ নির্ভর করে।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25289" y="129659"/>
            <a:ext cx="64892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বিজ্ঞান ও প্রযুক্তির মধ্যে </a:t>
            </a:r>
            <a:r>
              <a:rPr lang="bn-IN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পার্থক্য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Kalpurush" panose="02000600000000000000" pitchFamily="2" charset="0"/>
              </a:rPr>
              <a:t>: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7135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348" y="1766892"/>
            <a:ext cx="3225286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৬২</a:t>
            </a:r>
            <a:r>
              <a:rPr lang="bn-IN" sz="49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৬৩</a:t>
            </a:r>
            <a:r>
              <a:rPr lang="en-US" sz="495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95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54" y="348616"/>
            <a:ext cx="3943901" cy="63093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5" y="348616"/>
            <a:ext cx="3695248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8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7244"/>
              </p:ext>
            </p:extLst>
          </p:nvPr>
        </p:nvGraphicFramePr>
        <p:xfrm>
          <a:off x="547674" y="1714502"/>
          <a:ext cx="10872788" cy="4758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33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0224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ব্যবহারের</a:t>
                      </a:r>
                      <a:r>
                        <a:rPr lang="en-US" sz="4000" b="1" i="0" dirty="0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ক্ষেত্রসমূহ</a:t>
                      </a:r>
                      <a:endParaRPr lang="en-US" sz="4000" b="1" i="0" baseline="0" dirty="0">
                        <a:solidFill>
                          <a:srgbClr val="FF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প্রযুক্তি</a:t>
                      </a:r>
                      <a:endParaRPr lang="en-US" sz="4000" b="1" i="0" dirty="0" smtClean="0">
                        <a:solidFill>
                          <a:srgbClr val="FF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বৈজ্ঞানিক</a:t>
                      </a:r>
                      <a:r>
                        <a:rPr lang="en-US" sz="4000" b="1" i="0" baseline="0" dirty="0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জ্ঞান</a:t>
                      </a:r>
                      <a:endParaRPr lang="en-US" sz="4000" b="1" i="0" dirty="0">
                        <a:solidFill>
                          <a:srgbClr val="FF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713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পরিবহন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err="1" smtClean="0">
                          <a:solidFill>
                            <a:srgbClr val="00B0F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গাড়ি</a:t>
                      </a:r>
                      <a:endParaRPr lang="en-US" sz="4000" b="1" i="0" dirty="0">
                        <a:solidFill>
                          <a:srgbClr val="00B0F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তাপ</a:t>
                      </a:r>
                      <a:r>
                        <a:rPr lang="en-US" sz="40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, </a:t>
                      </a:r>
                      <a:r>
                        <a:rPr lang="en-US" sz="40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শক্তি</a:t>
                      </a:r>
                      <a:endParaRPr lang="en-US" sz="4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7322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চিকিৎসা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i="0" dirty="0">
                        <a:solidFill>
                          <a:srgbClr val="00B0F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72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কৃষি</a:t>
                      </a:r>
                      <a:r>
                        <a:rPr lang="en-US" sz="4000" b="1" i="0" baseline="0" dirty="0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dirty="0">
                        <a:solidFill>
                          <a:srgbClr val="00B0F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394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বাসাবাড়ি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b="1" i="0" dirty="0">
                        <a:solidFill>
                          <a:srgbClr val="00B0F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896" y="214313"/>
            <a:ext cx="12030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ছকটি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খাতায়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তোল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এবং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ছকে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দেওয়া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ব্যবহারের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ক্ষেত্রসমূহে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প্রযুক্তি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বৈজ্ঞানিক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জ্ঞান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ব্যবহৃত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তালিকা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তৈরি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52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8630"/>
              </p:ext>
            </p:extLst>
          </p:nvPr>
        </p:nvGraphicFramePr>
        <p:xfrm>
          <a:off x="571500" y="1530268"/>
          <a:ext cx="11058525" cy="4753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8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727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ব্যবহারের</a:t>
                      </a:r>
                      <a:r>
                        <a:rPr lang="en-US" sz="4000" b="1" i="0" dirty="0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ক্ষেত্রসমূহ</a:t>
                      </a:r>
                      <a:endParaRPr lang="en-US" sz="4000" b="1" i="0" baseline="0" dirty="0">
                        <a:solidFill>
                          <a:srgbClr val="FF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প্রযুক্তি</a:t>
                      </a:r>
                      <a:endParaRPr lang="en-US" sz="4000" b="1" i="0" dirty="0" smtClean="0">
                        <a:solidFill>
                          <a:srgbClr val="FF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বৈজ্ঞানিক</a:t>
                      </a:r>
                      <a:r>
                        <a:rPr lang="en-US" sz="4000" b="1" i="0" baseline="0" dirty="0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rgbClr val="FF000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জ্ঞান</a:t>
                      </a:r>
                      <a:endParaRPr lang="en-US" sz="4000" b="1" i="0" dirty="0">
                        <a:solidFill>
                          <a:srgbClr val="FF000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627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পরিবহন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err="1" smtClean="0">
                          <a:solidFill>
                            <a:srgbClr val="00B0F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গাড়ি</a:t>
                      </a:r>
                      <a:endParaRPr lang="en-US" sz="4000" b="1" i="0" dirty="0">
                        <a:solidFill>
                          <a:srgbClr val="00B0F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তাপ</a:t>
                      </a:r>
                      <a:r>
                        <a:rPr lang="en-US" sz="40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, </a:t>
                      </a:r>
                      <a:r>
                        <a:rPr lang="en-US" sz="40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শক্তি</a:t>
                      </a:r>
                      <a:endParaRPr lang="en-US" sz="40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923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চিকিৎসা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থার্মোমিটার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তাপ</a:t>
                      </a:r>
                      <a:r>
                        <a:rPr lang="en-US" sz="4000" b="1" i="0" dirty="0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, </a:t>
                      </a:r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পদার্থের</a:t>
                      </a:r>
                      <a:r>
                        <a:rPr lang="en-US" sz="4000" b="1" i="0" dirty="0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প্রসারণ</a:t>
                      </a:r>
                      <a:endParaRPr lang="en-US" sz="4000" b="1" i="0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752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কৃষি</a:t>
                      </a:r>
                      <a:r>
                        <a:rPr lang="en-US" sz="4000" b="1" i="0" baseline="0" dirty="0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উন্নত</a:t>
                      </a:r>
                      <a:r>
                        <a:rPr lang="en-US" sz="4000" b="1" i="0" dirty="0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i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বীজ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জৈব</a:t>
                      </a:r>
                      <a:r>
                        <a:rPr lang="en-US" sz="4000" b="1" i="0" baseline="0" dirty="0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i="0" baseline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প্রযুক্তি</a:t>
                      </a:r>
                      <a:endParaRPr lang="en-US" sz="4000" b="1" i="0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499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rgbClr val="7030A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বাসাবাড়ি</a:t>
                      </a:r>
                      <a:endParaRPr lang="en-US" sz="4000" b="1" i="0" dirty="0">
                        <a:solidFill>
                          <a:srgbClr val="7030A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err="1" smtClean="0">
                          <a:solidFill>
                            <a:schemeClr val="tx1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টেলিভিশন</a:t>
                      </a:r>
                      <a:endParaRPr lang="en-US" sz="4000" b="1" i="0" dirty="0">
                        <a:solidFill>
                          <a:schemeClr val="tx1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যান্ত্রিক</a:t>
                      </a:r>
                      <a:r>
                        <a:rPr lang="en-US" sz="4000" b="1" i="0" dirty="0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শক্তি</a:t>
                      </a:r>
                      <a:r>
                        <a:rPr lang="en-US" sz="4000" b="1" i="0" dirty="0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, </a:t>
                      </a:r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আলো</a:t>
                      </a:r>
                      <a:r>
                        <a:rPr lang="en-US" sz="4000" b="1" i="0" dirty="0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, </a:t>
                      </a:r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তাপ</a:t>
                      </a:r>
                      <a:r>
                        <a:rPr lang="en-US" sz="4000" b="1" i="0" dirty="0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, </a:t>
                      </a:r>
                      <a:r>
                        <a:rPr lang="en-US" sz="4000" b="1" i="0" dirty="0" err="1" smtClean="0">
                          <a:solidFill>
                            <a:srgbClr val="002060"/>
                          </a:solidFill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শব্দ</a:t>
                      </a:r>
                      <a:endParaRPr lang="en-US" sz="4000" b="1" i="0" dirty="0">
                        <a:solidFill>
                          <a:srgbClr val="002060"/>
                        </a:solidFill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8651" y="239128"/>
            <a:ext cx="1095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মিলিয়ে নাও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6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083" y="356574"/>
            <a:ext cx="249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3646"/>
              </p:ext>
            </p:extLst>
          </p:nvPr>
        </p:nvGraphicFramePr>
        <p:xfrm>
          <a:off x="2566384" y="2055303"/>
          <a:ext cx="6141388" cy="38876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7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92097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পাশ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r>
                        <a:rPr lang="bn-IN" sz="4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পাশ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পাও্রয়ার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টিলার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মোবাইল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ফোন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যোগাযোগ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মাল্টিমিডিয়া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প্রজেক্টর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পরিবহণ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এক্স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8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6381"/>
              </p:ext>
            </p:extLst>
          </p:nvPr>
        </p:nvGraphicFramePr>
        <p:xfrm>
          <a:off x="2525088" y="2294445"/>
          <a:ext cx="7290031" cy="3438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57693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ব্যাবহারের ক্ষেত্রসমূহ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প্রযুক্তি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বৈজ্ঞানিক জ্ঞান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চিকিৎসা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এক্স রে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আলো,তাপ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480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সেচপাম্প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বিদ্যুৎ,তাপ,যান্ত্রিক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875"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বাসাবাড়ি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টেলিভিশন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বিদ্যুত,আলো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শব্দ,তাপ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64425" y="943803"/>
            <a:ext cx="249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7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150" y="-277"/>
            <a:ext cx="3925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0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38" y="741622"/>
            <a:ext cx="3132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2939" y="1465697"/>
            <a:ext cx="112738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উঃবিজ্ঞান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ঘটনাকে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37" y="2778405"/>
            <a:ext cx="647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7" y="3603602"/>
            <a:ext cx="11087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38" y="4306558"/>
            <a:ext cx="11087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বাসাবাড়ির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7" y="5876218"/>
            <a:ext cx="10721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শক্তি,তাপ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শক্তি,আলোক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12353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01548" y="363519"/>
            <a:ext cx="2931253" cy="120032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4676" y="2298663"/>
            <a:ext cx="10788242" cy="3733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এই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 শেষে শিক্ষার্থীরা-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--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7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7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0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10.1.2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 জ্ঞান ও প্রযুক্তির পার্থক্য বুঝতে পারবে।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95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188" y="5874247"/>
            <a:ext cx="11815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53668" y="142696"/>
            <a:ext cx="53871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74" y="1343025"/>
            <a:ext cx="5480987" cy="41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7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5439" y="5602265"/>
            <a:ext cx="492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76" y="268448"/>
            <a:ext cx="8674873" cy="523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97323" y="307890"/>
            <a:ext cx="507542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পূর্বপাঠ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01001" y="3088192"/>
            <a:ext cx="9608387" cy="3377394"/>
            <a:chOff x="1410726" y="2098293"/>
            <a:chExt cx="9608387" cy="3377394"/>
          </a:xfrm>
        </p:grpSpPr>
        <p:pic>
          <p:nvPicPr>
            <p:cNvPr id="5" name="Content Placeholder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0726" y="2563282"/>
              <a:ext cx="1683028" cy="2302779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6" name="Content Placeholder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842" y="2681353"/>
              <a:ext cx="2438400" cy="1876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4932" y="2098293"/>
              <a:ext cx="1454181" cy="139065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2823" y="2276590"/>
              <a:ext cx="1138584" cy="13429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547" y="4057965"/>
              <a:ext cx="1768276" cy="10181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3134" y="2407212"/>
              <a:ext cx="1319029" cy="108173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410726" y="5076163"/>
              <a:ext cx="16830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বিজ্ঞানি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660764" y="3619566"/>
              <a:ext cx="8440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ফ্যান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43183" y="3619566"/>
              <a:ext cx="9265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ইস্ত্রি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19405" y="3606224"/>
              <a:ext cx="9026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52648" y="5221771"/>
              <a:ext cx="14633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105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বিল্ডিং</a:t>
              </a:r>
              <a:endParaRPr lang="en-US" sz="10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72119" y="4597700"/>
              <a:ext cx="10626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টিভি</a:t>
              </a:r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6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906706" y="176169"/>
            <a:ext cx="5578383" cy="8808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17173" y="1498711"/>
            <a:ext cx="3920861" cy="4554100"/>
            <a:chOff x="1088325" y="2015817"/>
            <a:chExt cx="3590153" cy="4121982"/>
          </a:xfrm>
        </p:grpSpPr>
        <p:grpSp>
          <p:nvGrpSpPr>
            <p:cNvPr id="16" name="Group 15"/>
            <p:cNvGrpSpPr/>
            <p:nvPr/>
          </p:nvGrpSpPr>
          <p:grpSpPr>
            <a:xfrm>
              <a:off x="1088325" y="2385149"/>
              <a:ext cx="3590153" cy="3752650"/>
              <a:chOff x="1299620" y="1531216"/>
              <a:chExt cx="3590153" cy="3752650"/>
            </a:xfrm>
          </p:grpSpPr>
          <p:pic>
            <p:nvPicPr>
              <p:cNvPr id="18" name="Picture 17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9620" y="4229966"/>
                <a:ext cx="1788098" cy="1053900"/>
              </a:xfrm>
              <a:prstGeom prst="rect">
                <a:avLst/>
              </a:prstGeom>
            </p:spPr>
          </p:pic>
          <p:pic>
            <p:nvPicPr>
              <p:cNvPr id="19" name="Picture 18" descr="Screen Clippi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5045" y="2343415"/>
                <a:ext cx="2003866" cy="889686"/>
              </a:xfrm>
              <a:prstGeom prst="rect">
                <a:avLst/>
              </a:prstGeom>
            </p:spPr>
          </p:pic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0488" y="3410974"/>
                <a:ext cx="1339285" cy="981709"/>
              </a:xfrm>
              <a:prstGeom prst="rect">
                <a:avLst/>
              </a:prstGeom>
            </p:spPr>
          </p:pic>
          <p:sp>
            <p:nvSpPr>
              <p:cNvPr id="21" name="Down Arrow 20"/>
              <p:cNvSpPr/>
              <p:nvPr/>
            </p:nvSpPr>
            <p:spPr>
              <a:xfrm>
                <a:off x="2454672" y="1531216"/>
                <a:ext cx="633046" cy="71499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67599" y="2015817"/>
              <a:ext cx="794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  <a:endPara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565873" y="1704861"/>
            <a:ext cx="3267158" cy="4355607"/>
            <a:chOff x="6656523" y="1252819"/>
            <a:chExt cx="3267158" cy="4355607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910" y="4008003"/>
              <a:ext cx="1600423" cy="160042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438" y="2127578"/>
              <a:ext cx="1109243" cy="9138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615" y="4332003"/>
              <a:ext cx="717177" cy="104545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890" y="3253350"/>
              <a:ext cx="764173" cy="6137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6523" y="2127578"/>
              <a:ext cx="976047" cy="74994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4438" y="3327559"/>
              <a:ext cx="753763" cy="57426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921310" y="1252819"/>
              <a:ext cx="8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প্রযুক্তি</a:t>
              </a:r>
              <a:endParaRPr lang="en-US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Down Arrow 14"/>
            <p:cNvSpPr/>
            <p:nvPr/>
          </p:nvSpPr>
          <p:spPr>
            <a:xfrm rot="10800000" flipV="1">
              <a:off x="7871267" y="1675238"/>
              <a:ext cx="704473" cy="68159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Terminator 6"/>
          <p:cNvSpPr/>
          <p:nvPr/>
        </p:nvSpPr>
        <p:spPr>
          <a:xfrm>
            <a:off x="5608805" y="1959499"/>
            <a:ext cx="214315" cy="4214471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3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8652" y="901813"/>
            <a:ext cx="3200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1016" y="2608421"/>
            <a:ext cx="76474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8800" b="1" dirty="0" err="1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8800" b="1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b="1" dirty="0" err="1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8800" b="1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481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2" y="2010630"/>
            <a:ext cx="4361918" cy="346148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8" name="TextBox 7"/>
          <p:cNvSpPr txBox="1"/>
          <p:nvPr/>
        </p:nvSpPr>
        <p:spPr>
          <a:xfrm>
            <a:off x="5401096" y="3279706"/>
            <a:ext cx="97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64" y="2010630"/>
            <a:ext cx="4810124" cy="3461483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3844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465" y="-23435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30143" y="1560688"/>
            <a:ext cx="9414081" cy="4753164"/>
            <a:chOff x="1530143" y="1560688"/>
            <a:chExt cx="9414081" cy="4753164"/>
          </a:xfrm>
        </p:grpSpPr>
        <p:sp>
          <p:nvSpPr>
            <p:cNvPr id="10" name="TextBox 9"/>
            <p:cNvSpPr txBox="1"/>
            <p:nvPr/>
          </p:nvSpPr>
          <p:spPr>
            <a:xfrm>
              <a:off x="5469354" y="3266150"/>
              <a:ext cx="14642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কলম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478" r="12165"/>
            <a:stretch/>
          </p:blipFill>
          <p:spPr>
            <a:xfrm>
              <a:off x="7972425" y="1560689"/>
              <a:ext cx="2971799" cy="4753163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36" r="55460"/>
            <a:stretch/>
          </p:blipFill>
          <p:spPr>
            <a:xfrm>
              <a:off x="1530143" y="1560688"/>
              <a:ext cx="2900362" cy="4753163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</p:spTree>
    <p:extLst>
      <p:ext uri="{BB962C8B-B14F-4D97-AF65-F5344CB8AC3E}">
        <p14:creationId xmlns:p14="http://schemas.microsoft.com/office/powerpoint/2010/main" val="40931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33" y="17736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8026" y="1504949"/>
            <a:ext cx="10442194" cy="4867276"/>
            <a:chOff x="909637" y="1504949"/>
            <a:chExt cx="10442194" cy="4867276"/>
          </a:xfrm>
        </p:grpSpPr>
        <p:sp>
          <p:nvSpPr>
            <p:cNvPr id="23" name="TextBox 22"/>
            <p:cNvSpPr txBox="1"/>
            <p:nvPr/>
          </p:nvSpPr>
          <p:spPr>
            <a:xfrm>
              <a:off x="8213735" y="3193211"/>
              <a:ext cx="31380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চেয়ার, </a:t>
              </a:r>
              <a:r>
                <a:rPr lang="en-US" sz="54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টেবিল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637" y="1504949"/>
              <a:ext cx="7182521" cy="4867276"/>
            </a:xfrm>
            <a:prstGeom prst="rect">
              <a:avLst/>
            </a:prstGeom>
            <a:ln w="38100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</p:pic>
      </p:grpSp>
    </p:spTree>
    <p:extLst>
      <p:ext uri="{BB962C8B-B14F-4D97-AF65-F5344CB8AC3E}">
        <p14:creationId xmlns:p14="http://schemas.microsoft.com/office/powerpoint/2010/main" val="93638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1838</TotalTime>
  <Words>622</Words>
  <Application>Microsoft Office PowerPoint</Application>
  <PresentationFormat>Widescreen</PresentationFormat>
  <Paragraphs>170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inherit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Hp</cp:lastModifiedBy>
  <cp:revision>225</cp:revision>
  <dcterms:created xsi:type="dcterms:W3CDTF">2020-03-15T14:01:39Z</dcterms:created>
  <dcterms:modified xsi:type="dcterms:W3CDTF">2020-08-07T20:51:31Z</dcterms:modified>
</cp:coreProperties>
</file>