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73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35B083-2376-4F6B-8BCC-1946834362D8}" type="doc">
      <dgm:prSet loTypeId="urn:microsoft.com/office/officeart/2005/8/layout/radial5" loCatId="cycle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bn-BD"/>
        </a:p>
      </dgm:t>
    </dgm:pt>
    <dgm:pt modelId="{8BA580E8-6DEE-480B-AAFA-06B09791BEDC}">
      <dgm:prSet phldrT="[Text]"/>
      <dgm:spPr/>
      <dgm:t>
        <a:bodyPr/>
        <a:lstStyle/>
        <a:p>
          <a:r>
            <a:rPr lang="en-US" dirty="0" err="1">
              <a:latin typeface="NikoshBAN" panose="02000000000000000000" pitchFamily="2" charset="0"/>
              <a:cs typeface="NikoshBAN" panose="02000000000000000000" pitchFamily="2" charset="0"/>
            </a:rPr>
            <a:t>গুণ</a:t>
          </a:r>
          <a:endParaRPr lang="bn-BD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6F43D69-9747-4937-B9DD-16C3DE753384}" type="parTrans" cxnId="{DFB20C92-07C9-4BCE-9799-F2A89C746B05}">
      <dgm:prSet/>
      <dgm:spPr/>
      <dgm:t>
        <a:bodyPr/>
        <a:lstStyle/>
        <a:p>
          <a:endParaRPr lang="bn-BD"/>
        </a:p>
      </dgm:t>
    </dgm:pt>
    <dgm:pt modelId="{83A665A2-CEBB-4E78-8EFA-A113C2EE5741}" type="sibTrans" cxnId="{DFB20C92-07C9-4BCE-9799-F2A89C746B05}">
      <dgm:prSet/>
      <dgm:spPr/>
      <dgm:t>
        <a:bodyPr/>
        <a:lstStyle/>
        <a:p>
          <a:endParaRPr lang="bn-BD"/>
        </a:p>
      </dgm:t>
    </dgm:pt>
    <dgm:pt modelId="{B15E6A21-021A-40E4-B703-BA17B57FA162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4400" dirty="0" err="1">
              <a:latin typeface="NikoshBAN" pitchFamily="2" charset="0"/>
              <a:cs typeface="NikoshBAN" pitchFamily="2" charset="0"/>
            </a:rPr>
            <a:t>সাধারণ</a:t>
          </a:r>
          <a:r>
            <a:rPr lang="en-US" sz="4400" dirty="0">
              <a:latin typeface="NikoshBAN" pitchFamily="2" charset="0"/>
              <a:cs typeface="NikoshBAN" pitchFamily="2" charset="0"/>
            </a:rPr>
            <a:t> </a:t>
          </a:r>
          <a:r>
            <a:rPr lang="en-US" sz="4400" dirty="0" err="1">
              <a:latin typeface="NikoshBAN" pitchFamily="2" charset="0"/>
              <a:cs typeface="NikoshBAN" pitchFamily="2" charset="0"/>
            </a:rPr>
            <a:t>পদ্ধতির</a:t>
          </a:r>
          <a:r>
            <a:rPr lang="en-US" sz="4400" dirty="0">
              <a:latin typeface="NikoshBAN" pitchFamily="2" charset="0"/>
              <a:cs typeface="NikoshBAN" pitchFamily="2" charset="0"/>
            </a:rPr>
            <a:t> </a:t>
          </a:r>
          <a:r>
            <a:rPr lang="en-US" sz="4400" dirty="0" err="1">
              <a:latin typeface="NikoshBAN" pitchFamily="2" charset="0"/>
              <a:cs typeface="NikoshBAN" pitchFamily="2" charset="0"/>
            </a:rPr>
            <a:t>গুণ</a:t>
          </a:r>
          <a:endParaRPr lang="bn-BD" sz="4400" dirty="0">
            <a:latin typeface="NikoshBAN" pitchFamily="2" charset="0"/>
            <a:cs typeface="NikoshBAN" pitchFamily="2" charset="0"/>
          </a:endParaRPr>
        </a:p>
      </dgm:t>
    </dgm:pt>
    <dgm:pt modelId="{6AE08822-5D14-45A1-98B0-6FDFE89F1FAE}" type="parTrans" cxnId="{F8A0D827-80AE-4A6D-9C71-03E9C2F232CF}">
      <dgm:prSet/>
      <dgm:spPr/>
      <dgm:t>
        <a:bodyPr/>
        <a:lstStyle/>
        <a:p>
          <a:endParaRPr lang="bn-BD"/>
        </a:p>
      </dgm:t>
    </dgm:pt>
    <dgm:pt modelId="{D900CFAD-1C26-4D43-B37C-D70F197DE414}" type="sibTrans" cxnId="{F8A0D827-80AE-4A6D-9C71-03E9C2F232CF}">
      <dgm:prSet/>
      <dgm:spPr/>
      <dgm:t>
        <a:bodyPr/>
        <a:lstStyle/>
        <a:p>
          <a:endParaRPr lang="bn-BD"/>
        </a:p>
      </dgm:t>
    </dgm:pt>
    <dgm:pt modelId="{548463B6-AEE5-4A04-9C3F-E7A09E25B8EF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4400" dirty="0" err="1">
              <a:latin typeface="NikoshBAN" pitchFamily="2" charset="0"/>
              <a:cs typeface="NikoshBAN" pitchFamily="2" charset="0"/>
            </a:rPr>
            <a:t>শূণ্যের</a:t>
          </a:r>
          <a:r>
            <a:rPr lang="en-US" sz="44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গুণ</a:t>
          </a:r>
          <a:r>
            <a:rPr lang="bn-IN" sz="4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bn-BD" sz="4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CB0C02A-6176-4E59-83CD-9E829477BFD2}" type="parTrans" cxnId="{9080D075-78CE-4D6E-A895-97603DC38BD6}">
      <dgm:prSet/>
      <dgm:spPr>
        <a:solidFill>
          <a:srgbClr val="FFFF00"/>
        </a:solidFill>
      </dgm:spPr>
      <dgm:t>
        <a:bodyPr/>
        <a:lstStyle/>
        <a:p>
          <a:endParaRPr lang="bn-BD"/>
        </a:p>
      </dgm:t>
    </dgm:pt>
    <dgm:pt modelId="{9F7344D3-3668-4AF3-A47A-C61322BDFA2D}" type="sibTrans" cxnId="{9080D075-78CE-4D6E-A895-97603DC38BD6}">
      <dgm:prSet/>
      <dgm:spPr/>
      <dgm:t>
        <a:bodyPr/>
        <a:lstStyle/>
        <a:p>
          <a:endParaRPr lang="bn-BD"/>
        </a:p>
      </dgm:t>
    </dgm:pt>
    <dgm:pt modelId="{F492B92B-74B5-4C37-87E3-CA207D464B71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4400" dirty="0" err="1">
              <a:latin typeface="NikoshBAN" pitchFamily="2" charset="0"/>
              <a:cs typeface="NikoshBAN" pitchFamily="2" charset="0"/>
            </a:rPr>
            <a:t>সহজ</a:t>
          </a:r>
          <a:r>
            <a:rPr lang="en-US" sz="4400" dirty="0">
              <a:latin typeface="NikoshBAN" pitchFamily="2" charset="0"/>
              <a:cs typeface="NikoshBAN" pitchFamily="2" charset="0"/>
            </a:rPr>
            <a:t> </a:t>
          </a:r>
          <a:r>
            <a:rPr lang="en-US" sz="4400" dirty="0" err="1">
              <a:latin typeface="NikoshBAN" pitchFamily="2" charset="0"/>
              <a:cs typeface="NikoshBAN" pitchFamily="2" charset="0"/>
            </a:rPr>
            <a:t>পদ্ধতির</a:t>
          </a:r>
          <a:r>
            <a:rPr lang="en-US" sz="4400" dirty="0">
              <a:latin typeface="NikoshBAN" pitchFamily="2" charset="0"/>
              <a:cs typeface="NikoshBAN" pitchFamily="2" charset="0"/>
            </a:rPr>
            <a:t> </a:t>
          </a:r>
          <a:r>
            <a:rPr lang="en-US" sz="4400" dirty="0" err="1">
              <a:latin typeface="NikoshBAN" pitchFamily="2" charset="0"/>
              <a:cs typeface="NikoshBAN" pitchFamily="2" charset="0"/>
            </a:rPr>
            <a:t>গুণ</a:t>
          </a:r>
          <a:endParaRPr lang="bn-BD" sz="4400" dirty="0">
            <a:latin typeface="NikoshBAN" pitchFamily="2" charset="0"/>
            <a:cs typeface="NikoshBAN" pitchFamily="2" charset="0"/>
          </a:endParaRPr>
        </a:p>
      </dgm:t>
    </dgm:pt>
    <dgm:pt modelId="{990698FD-42A4-4C93-9976-A20FF0075F93}" type="parTrans" cxnId="{D31C23DB-9816-4F46-B36F-AF8A40D0BE8C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endParaRPr lang="bn-BD"/>
        </a:p>
      </dgm:t>
    </dgm:pt>
    <dgm:pt modelId="{009AB79C-BEB9-4FCD-9292-841D55A22FFD}" type="sibTrans" cxnId="{D31C23DB-9816-4F46-B36F-AF8A40D0BE8C}">
      <dgm:prSet/>
      <dgm:spPr/>
      <dgm:t>
        <a:bodyPr/>
        <a:lstStyle/>
        <a:p>
          <a:endParaRPr lang="bn-BD"/>
        </a:p>
      </dgm:t>
    </dgm:pt>
    <dgm:pt modelId="{A6B7B49E-3BCC-49E9-B183-2A1AD8862B5E}">
      <dgm:prSet phldrT="[Text]"/>
      <dgm:spPr/>
      <dgm:t>
        <a:bodyPr/>
        <a:lstStyle/>
        <a:p>
          <a:endParaRPr lang="bn-BD" dirty="0"/>
        </a:p>
      </dgm:t>
    </dgm:pt>
    <dgm:pt modelId="{1D218F6A-B597-4151-9096-99023C87EAC0}" type="parTrans" cxnId="{5847ECDB-76CE-4AEF-B4BD-9450765940C0}">
      <dgm:prSet/>
      <dgm:spPr/>
      <dgm:t>
        <a:bodyPr/>
        <a:lstStyle/>
        <a:p>
          <a:endParaRPr lang="bn-BD"/>
        </a:p>
      </dgm:t>
    </dgm:pt>
    <dgm:pt modelId="{31FF75DD-9028-4AB9-B582-CF70E8F3CCA2}" type="sibTrans" cxnId="{5847ECDB-76CE-4AEF-B4BD-9450765940C0}">
      <dgm:prSet/>
      <dgm:spPr/>
      <dgm:t>
        <a:bodyPr/>
        <a:lstStyle/>
        <a:p>
          <a:endParaRPr lang="bn-BD"/>
        </a:p>
      </dgm:t>
    </dgm:pt>
    <dgm:pt modelId="{047F278C-9F13-4DA5-919A-1064327F6994}" type="pres">
      <dgm:prSet presAssocID="{7B35B083-2376-4F6B-8BCC-1946834362D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71B6712-2C0E-42BB-A48B-C5D781F46E3E}" type="pres">
      <dgm:prSet presAssocID="{8BA580E8-6DEE-480B-AAFA-06B09791BEDC}" presName="centerShape" presStyleLbl="node0" presStyleIdx="0" presStyleCnt="1" custAng="0" custLinFactNeighborX="2239" custLinFactNeighborY="12687"/>
      <dgm:spPr/>
      <dgm:t>
        <a:bodyPr/>
        <a:lstStyle/>
        <a:p>
          <a:endParaRPr lang="en-US"/>
        </a:p>
      </dgm:t>
    </dgm:pt>
    <dgm:pt modelId="{585DA15B-BDA9-4A42-B89F-348E1065414F}" type="pres">
      <dgm:prSet presAssocID="{6AE08822-5D14-45A1-98B0-6FDFE89F1FAE}" presName="parTrans" presStyleLbl="sibTrans2D1" presStyleIdx="0" presStyleCnt="3"/>
      <dgm:spPr/>
      <dgm:t>
        <a:bodyPr/>
        <a:lstStyle/>
        <a:p>
          <a:endParaRPr lang="en-US"/>
        </a:p>
      </dgm:t>
    </dgm:pt>
    <dgm:pt modelId="{43BA6ABA-49FA-4072-A248-5CABBF873D17}" type="pres">
      <dgm:prSet presAssocID="{6AE08822-5D14-45A1-98B0-6FDFE89F1FAE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929665E3-4F92-47F2-91F3-57BF30EA4D19}" type="pres">
      <dgm:prSet presAssocID="{B15E6A21-021A-40E4-B703-BA17B57FA162}" presName="node" presStyleLbl="node1" presStyleIdx="0" presStyleCnt="3" custScaleX="106663" custScaleY="113152" custRadScaleRad="87613" custRadScaleInc="32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ACCAA9-9DDC-4334-AA07-98E3F2FCAB1D}" type="pres">
      <dgm:prSet presAssocID="{1CB0C02A-6176-4E59-83CD-9E829477BFD2}" presName="parTrans" presStyleLbl="sibTrans2D1" presStyleIdx="1" presStyleCnt="3" custLinFactNeighborX="38413" custLinFactNeighborY="-13035"/>
      <dgm:spPr/>
      <dgm:t>
        <a:bodyPr/>
        <a:lstStyle/>
        <a:p>
          <a:endParaRPr lang="en-US"/>
        </a:p>
      </dgm:t>
    </dgm:pt>
    <dgm:pt modelId="{2EC6B4F5-690B-48BD-8DB5-3823AFDE267E}" type="pres">
      <dgm:prSet presAssocID="{1CB0C02A-6176-4E59-83CD-9E829477BFD2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084692C7-76A8-4DE9-B3AE-2FCB98755DF1}" type="pres">
      <dgm:prSet presAssocID="{548463B6-AEE5-4A04-9C3F-E7A09E25B8EF}" presName="node" presStyleLbl="node1" presStyleIdx="1" presStyleCnt="3" custScaleX="98209" custScaleY="120157" custRadScaleRad="99460" custRadScaleInc="-179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EE584A-FD47-42BF-BF21-209CAA3257EB}" type="pres">
      <dgm:prSet presAssocID="{990698FD-42A4-4C93-9976-A20FF0075F93}" presName="parTrans" presStyleLbl="sibTrans2D1" presStyleIdx="2" presStyleCnt="3" custLinFactNeighborX="-20129" custLinFactNeighborY="-13934"/>
      <dgm:spPr/>
      <dgm:t>
        <a:bodyPr/>
        <a:lstStyle/>
        <a:p>
          <a:endParaRPr lang="en-US"/>
        </a:p>
      </dgm:t>
    </dgm:pt>
    <dgm:pt modelId="{A160E3A6-29A4-4C98-8582-F8A89518660A}" type="pres">
      <dgm:prSet presAssocID="{990698FD-42A4-4C93-9976-A20FF0075F93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A4D5C4C1-235B-4FC3-A068-CD929C2F93B9}" type="pres">
      <dgm:prSet presAssocID="{F492B92B-74B5-4C37-87E3-CA207D464B71}" presName="node" presStyleLbl="node1" presStyleIdx="2" presStyleCnt="3" custScaleX="100541" custScaleY="118143" custRadScaleRad="104075" custRadScaleInc="189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60E6E7E-1800-4C5D-895E-044BEFBCE453}" type="presOf" srcId="{8BA580E8-6DEE-480B-AAFA-06B09791BEDC}" destId="{271B6712-2C0E-42BB-A48B-C5D781F46E3E}" srcOrd="0" destOrd="0" presId="urn:microsoft.com/office/officeart/2005/8/layout/radial5"/>
    <dgm:cxn modelId="{5847ECDB-76CE-4AEF-B4BD-9450765940C0}" srcId="{7B35B083-2376-4F6B-8BCC-1946834362D8}" destId="{A6B7B49E-3BCC-49E9-B183-2A1AD8862B5E}" srcOrd="1" destOrd="0" parTransId="{1D218F6A-B597-4151-9096-99023C87EAC0}" sibTransId="{31FF75DD-9028-4AB9-B582-CF70E8F3CCA2}"/>
    <dgm:cxn modelId="{E43D8419-FE60-4ACA-AE7C-007A29FE016E}" type="presOf" srcId="{B15E6A21-021A-40E4-B703-BA17B57FA162}" destId="{929665E3-4F92-47F2-91F3-57BF30EA4D19}" srcOrd="0" destOrd="0" presId="urn:microsoft.com/office/officeart/2005/8/layout/radial5"/>
    <dgm:cxn modelId="{C47A6FF2-4615-40D2-BC89-BABAA721EFBF}" type="presOf" srcId="{548463B6-AEE5-4A04-9C3F-E7A09E25B8EF}" destId="{084692C7-76A8-4DE9-B3AE-2FCB98755DF1}" srcOrd="0" destOrd="0" presId="urn:microsoft.com/office/officeart/2005/8/layout/radial5"/>
    <dgm:cxn modelId="{0551A6EA-704F-4513-9230-80FDFC5091C1}" type="presOf" srcId="{1CB0C02A-6176-4E59-83CD-9E829477BFD2}" destId="{B7ACCAA9-9DDC-4334-AA07-98E3F2FCAB1D}" srcOrd="0" destOrd="0" presId="urn:microsoft.com/office/officeart/2005/8/layout/radial5"/>
    <dgm:cxn modelId="{C231974D-D171-450C-BC69-172BBDD3ABA3}" type="presOf" srcId="{1CB0C02A-6176-4E59-83CD-9E829477BFD2}" destId="{2EC6B4F5-690B-48BD-8DB5-3823AFDE267E}" srcOrd="1" destOrd="0" presId="urn:microsoft.com/office/officeart/2005/8/layout/radial5"/>
    <dgm:cxn modelId="{037423E0-48DE-453C-B92B-692959072E83}" type="presOf" srcId="{F492B92B-74B5-4C37-87E3-CA207D464B71}" destId="{A4D5C4C1-235B-4FC3-A068-CD929C2F93B9}" srcOrd="0" destOrd="0" presId="urn:microsoft.com/office/officeart/2005/8/layout/radial5"/>
    <dgm:cxn modelId="{D3B31A80-917F-48AB-B037-7C01022931E6}" type="presOf" srcId="{6AE08822-5D14-45A1-98B0-6FDFE89F1FAE}" destId="{43BA6ABA-49FA-4072-A248-5CABBF873D17}" srcOrd="1" destOrd="0" presId="urn:microsoft.com/office/officeart/2005/8/layout/radial5"/>
    <dgm:cxn modelId="{9C32D247-1FA7-4453-873A-A862B0E36133}" type="presOf" srcId="{990698FD-42A4-4C93-9976-A20FF0075F93}" destId="{A160E3A6-29A4-4C98-8582-F8A89518660A}" srcOrd="1" destOrd="0" presId="urn:microsoft.com/office/officeart/2005/8/layout/radial5"/>
    <dgm:cxn modelId="{4890D48D-486B-4819-8D68-B2195C44E8AF}" type="presOf" srcId="{7B35B083-2376-4F6B-8BCC-1946834362D8}" destId="{047F278C-9F13-4DA5-919A-1064327F6994}" srcOrd="0" destOrd="0" presId="urn:microsoft.com/office/officeart/2005/8/layout/radial5"/>
    <dgm:cxn modelId="{F8A0D827-80AE-4A6D-9C71-03E9C2F232CF}" srcId="{8BA580E8-6DEE-480B-AAFA-06B09791BEDC}" destId="{B15E6A21-021A-40E4-B703-BA17B57FA162}" srcOrd="0" destOrd="0" parTransId="{6AE08822-5D14-45A1-98B0-6FDFE89F1FAE}" sibTransId="{D900CFAD-1C26-4D43-B37C-D70F197DE414}"/>
    <dgm:cxn modelId="{EBAAA77D-F0D9-4941-8688-FD25D1A728B4}" type="presOf" srcId="{990698FD-42A4-4C93-9976-A20FF0075F93}" destId="{00EE584A-FD47-42BF-BF21-209CAA3257EB}" srcOrd="0" destOrd="0" presId="urn:microsoft.com/office/officeart/2005/8/layout/radial5"/>
    <dgm:cxn modelId="{DFB20C92-07C9-4BCE-9799-F2A89C746B05}" srcId="{7B35B083-2376-4F6B-8BCC-1946834362D8}" destId="{8BA580E8-6DEE-480B-AAFA-06B09791BEDC}" srcOrd="0" destOrd="0" parTransId="{56F43D69-9747-4937-B9DD-16C3DE753384}" sibTransId="{83A665A2-CEBB-4E78-8EFA-A113C2EE5741}"/>
    <dgm:cxn modelId="{A107D802-FD97-483B-AF37-57B7CF292723}" type="presOf" srcId="{6AE08822-5D14-45A1-98B0-6FDFE89F1FAE}" destId="{585DA15B-BDA9-4A42-B89F-348E1065414F}" srcOrd="0" destOrd="0" presId="urn:microsoft.com/office/officeart/2005/8/layout/radial5"/>
    <dgm:cxn modelId="{D31C23DB-9816-4F46-B36F-AF8A40D0BE8C}" srcId="{8BA580E8-6DEE-480B-AAFA-06B09791BEDC}" destId="{F492B92B-74B5-4C37-87E3-CA207D464B71}" srcOrd="2" destOrd="0" parTransId="{990698FD-42A4-4C93-9976-A20FF0075F93}" sibTransId="{009AB79C-BEB9-4FCD-9292-841D55A22FFD}"/>
    <dgm:cxn modelId="{9080D075-78CE-4D6E-A895-97603DC38BD6}" srcId="{8BA580E8-6DEE-480B-AAFA-06B09791BEDC}" destId="{548463B6-AEE5-4A04-9C3F-E7A09E25B8EF}" srcOrd="1" destOrd="0" parTransId="{1CB0C02A-6176-4E59-83CD-9E829477BFD2}" sibTransId="{9F7344D3-3668-4AF3-A47A-C61322BDFA2D}"/>
    <dgm:cxn modelId="{D5418F24-4224-4E7D-9C34-84768BC4A297}" type="presParOf" srcId="{047F278C-9F13-4DA5-919A-1064327F6994}" destId="{271B6712-2C0E-42BB-A48B-C5D781F46E3E}" srcOrd="0" destOrd="0" presId="urn:microsoft.com/office/officeart/2005/8/layout/radial5"/>
    <dgm:cxn modelId="{48300CF2-C5E5-42B3-A6EE-C8CBE571B920}" type="presParOf" srcId="{047F278C-9F13-4DA5-919A-1064327F6994}" destId="{585DA15B-BDA9-4A42-B89F-348E1065414F}" srcOrd="1" destOrd="0" presId="urn:microsoft.com/office/officeart/2005/8/layout/radial5"/>
    <dgm:cxn modelId="{969FF9F0-6980-412A-AC13-B09328AFA73E}" type="presParOf" srcId="{585DA15B-BDA9-4A42-B89F-348E1065414F}" destId="{43BA6ABA-49FA-4072-A248-5CABBF873D17}" srcOrd="0" destOrd="0" presId="urn:microsoft.com/office/officeart/2005/8/layout/radial5"/>
    <dgm:cxn modelId="{24436092-B47C-453E-B78E-1C3C3B0E959F}" type="presParOf" srcId="{047F278C-9F13-4DA5-919A-1064327F6994}" destId="{929665E3-4F92-47F2-91F3-57BF30EA4D19}" srcOrd="2" destOrd="0" presId="urn:microsoft.com/office/officeart/2005/8/layout/radial5"/>
    <dgm:cxn modelId="{36CE3A73-C3BB-4820-83BC-131715F5753E}" type="presParOf" srcId="{047F278C-9F13-4DA5-919A-1064327F6994}" destId="{B7ACCAA9-9DDC-4334-AA07-98E3F2FCAB1D}" srcOrd="3" destOrd="0" presId="urn:microsoft.com/office/officeart/2005/8/layout/radial5"/>
    <dgm:cxn modelId="{A25FE828-C6C8-46EC-8AEC-C82893A43541}" type="presParOf" srcId="{B7ACCAA9-9DDC-4334-AA07-98E3F2FCAB1D}" destId="{2EC6B4F5-690B-48BD-8DB5-3823AFDE267E}" srcOrd="0" destOrd="0" presId="urn:microsoft.com/office/officeart/2005/8/layout/radial5"/>
    <dgm:cxn modelId="{88F4FDF7-9B58-4BB2-8546-BF79F9A0CCD9}" type="presParOf" srcId="{047F278C-9F13-4DA5-919A-1064327F6994}" destId="{084692C7-76A8-4DE9-B3AE-2FCB98755DF1}" srcOrd="4" destOrd="0" presId="urn:microsoft.com/office/officeart/2005/8/layout/radial5"/>
    <dgm:cxn modelId="{8D304269-B12E-4CB3-BF4D-7E58EBF81C8E}" type="presParOf" srcId="{047F278C-9F13-4DA5-919A-1064327F6994}" destId="{00EE584A-FD47-42BF-BF21-209CAA3257EB}" srcOrd="5" destOrd="0" presId="urn:microsoft.com/office/officeart/2005/8/layout/radial5"/>
    <dgm:cxn modelId="{C05866F3-5AF5-4C7D-8449-C61FE30698BD}" type="presParOf" srcId="{00EE584A-FD47-42BF-BF21-209CAA3257EB}" destId="{A160E3A6-29A4-4C98-8582-F8A89518660A}" srcOrd="0" destOrd="0" presId="urn:microsoft.com/office/officeart/2005/8/layout/radial5"/>
    <dgm:cxn modelId="{6B5ADE2D-4CFF-4D4C-9F1F-98D210913DE9}" type="presParOf" srcId="{047F278C-9F13-4DA5-919A-1064327F6994}" destId="{A4D5C4C1-235B-4FC3-A068-CD929C2F93B9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1B6712-2C0E-42BB-A48B-C5D781F46E3E}">
      <dsp:nvSpPr>
        <dsp:cNvPr id="0" name=""/>
        <dsp:cNvSpPr/>
      </dsp:nvSpPr>
      <dsp:spPr>
        <a:xfrm>
          <a:off x="5132350" y="3793717"/>
          <a:ext cx="1612638" cy="16126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গুণ</a:t>
          </a:r>
          <a:endParaRPr lang="bn-BD" sz="65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368515" y="4029882"/>
        <a:ext cx="1140308" cy="1140308"/>
      </dsp:txXfrm>
    </dsp:sp>
    <dsp:sp modelId="{585DA15B-BDA9-4A42-B89F-348E1065414F}">
      <dsp:nvSpPr>
        <dsp:cNvPr id="0" name=""/>
        <dsp:cNvSpPr/>
      </dsp:nvSpPr>
      <dsp:spPr>
        <a:xfrm rot="16154553">
          <a:off x="5574729" y="2813610"/>
          <a:ext cx="689872" cy="6978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n-BD" sz="3100" kern="1200"/>
        </a:p>
      </dsp:txBody>
      <dsp:txXfrm rot="10800000">
        <a:off x="5679578" y="3056656"/>
        <a:ext cx="482910" cy="418722"/>
      </dsp:txXfrm>
    </dsp:sp>
    <dsp:sp modelId="{929665E3-4F92-47F2-91F3-57BF30EA4D19}">
      <dsp:nvSpPr>
        <dsp:cNvPr id="0" name=""/>
        <dsp:cNvSpPr/>
      </dsp:nvSpPr>
      <dsp:spPr>
        <a:xfrm>
          <a:off x="4820672" y="211452"/>
          <a:ext cx="2150111" cy="2280916"/>
        </a:xfrm>
        <a:prstGeom prst="ellipse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err="1">
              <a:latin typeface="NikoshBAN" pitchFamily="2" charset="0"/>
              <a:cs typeface="NikoshBAN" pitchFamily="2" charset="0"/>
            </a:rPr>
            <a:t>সাধারণ</a:t>
          </a:r>
          <a:r>
            <a:rPr lang="en-US" sz="44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4400" kern="1200" dirty="0" err="1">
              <a:latin typeface="NikoshBAN" pitchFamily="2" charset="0"/>
              <a:cs typeface="NikoshBAN" pitchFamily="2" charset="0"/>
            </a:rPr>
            <a:t>পদ্ধতির</a:t>
          </a:r>
          <a:r>
            <a:rPr lang="en-US" sz="44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4400" kern="1200" dirty="0" err="1">
              <a:latin typeface="NikoshBAN" pitchFamily="2" charset="0"/>
              <a:cs typeface="NikoshBAN" pitchFamily="2" charset="0"/>
            </a:rPr>
            <a:t>গুণ</a:t>
          </a:r>
          <a:endParaRPr lang="bn-BD" sz="4400" kern="1200" dirty="0">
            <a:latin typeface="NikoshBAN" pitchFamily="2" charset="0"/>
            <a:cs typeface="NikoshBAN" pitchFamily="2" charset="0"/>
          </a:endParaRPr>
        </a:p>
      </dsp:txBody>
      <dsp:txXfrm>
        <a:off x="5135548" y="545484"/>
        <a:ext cx="1520359" cy="1612852"/>
      </dsp:txXfrm>
    </dsp:sp>
    <dsp:sp modelId="{B7ACCAA9-9DDC-4334-AA07-98E3F2FCAB1D}">
      <dsp:nvSpPr>
        <dsp:cNvPr id="0" name=""/>
        <dsp:cNvSpPr/>
      </dsp:nvSpPr>
      <dsp:spPr>
        <a:xfrm rot="281814">
          <a:off x="7073055" y="4257291"/>
          <a:ext cx="415466" cy="697870"/>
        </a:xfrm>
        <a:prstGeom prst="rightArrow">
          <a:avLst>
            <a:gd name="adj1" fmla="val 60000"/>
            <a:gd name="adj2" fmla="val 50000"/>
          </a:avLst>
        </a:prstGeom>
        <a:solidFill>
          <a:srgbClr val="FFFF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n-BD" sz="3100" kern="1200"/>
        </a:p>
      </dsp:txBody>
      <dsp:txXfrm>
        <a:off x="7073264" y="4391762"/>
        <a:ext cx="290826" cy="418722"/>
      </dsp:txXfrm>
    </dsp:sp>
    <dsp:sp modelId="{084692C7-76A8-4DE9-B3AE-2FCB98755DF1}">
      <dsp:nvSpPr>
        <dsp:cNvPr id="0" name=""/>
        <dsp:cNvSpPr/>
      </dsp:nvSpPr>
      <dsp:spPr>
        <a:xfrm>
          <a:off x="7521323" y="3600334"/>
          <a:ext cx="1979695" cy="2422122"/>
        </a:xfrm>
        <a:prstGeom prst="ellipse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err="1">
              <a:latin typeface="NikoshBAN" pitchFamily="2" charset="0"/>
              <a:cs typeface="NikoshBAN" pitchFamily="2" charset="0"/>
            </a:rPr>
            <a:t>শূণ্যের</a:t>
          </a:r>
          <a:r>
            <a:rPr lang="en-US" sz="44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গুণ</a:t>
          </a:r>
          <a:r>
            <a:rPr lang="bn-IN" sz="4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bn-BD" sz="4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811243" y="3955046"/>
        <a:ext cx="1399855" cy="1712698"/>
      </dsp:txXfrm>
    </dsp:sp>
    <dsp:sp modelId="{00EE584A-FD47-42BF-BF21-209CAA3257EB}">
      <dsp:nvSpPr>
        <dsp:cNvPr id="0" name=""/>
        <dsp:cNvSpPr/>
      </dsp:nvSpPr>
      <dsp:spPr>
        <a:xfrm rot="10539456">
          <a:off x="4147911" y="4257279"/>
          <a:ext cx="611463" cy="6978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n-BD" sz="3100" kern="1200"/>
        </a:p>
      </dsp:txBody>
      <dsp:txXfrm rot="10800000">
        <a:off x="4331087" y="4389908"/>
        <a:ext cx="428024" cy="418722"/>
      </dsp:txXfrm>
    </dsp:sp>
    <dsp:sp modelId="{A4D5C4C1-235B-4FC3-A068-CD929C2F93B9}">
      <dsp:nvSpPr>
        <dsp:cNvPr id="0" name=""/>
        <dsp:cNvSpPr/>
      </dsp:nvSpPr>
      <dsp:spPr>
        <a:xfrm>
          <a:off x="1959677" y="3634470"/>
          <a:ext cx="2026703" cy="2381524"/>
        </a:xfrm>
        <a:prstGeom prst="ellipse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err="1">
              <a:latin typeface="NikoshBAN" pitchFamily="2" charset="0"/>
              <a:cs typeface="NikoshBAN" pitchFamily="2" charset="0"/>
            </a:rPr>
            <a:t>সহজ</a:t>
          </a:r>
          <a:r>
            <a:rPr lang="en-US" sz="44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4400" kern="1200" dirty="0" err="1">
              <a:latin typeface="NikoshBAN" pitchFamily="2" charset="0"/>
              <a:cs typeface="NikoshBAN" pitchFamily="2" charset="0"/>
            </a:rPr>
            <a:t>পদ্ধতির</a:t>
          </a:r>
          <a:r>
            <a:rPr lang="en-US" sz="44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4400" kern="1200" dirty="0" err="1">
              <a:latin typeface="NikoshBAN" pitchFamily="2" charset="0"/>
              <a:cs typeface="NikoshBAN" pitchFamily="2" charset="0"/>
            </a:rPr>
            <a:t>গুণ</a:t>
          </a:r>
          <a:endParaRPr lang="bn-BD" sz="4400" kern="1200" dirty="0">
            <a:latin typeface="NikoshBAN" pitchFamily="2" charset="0"/>
            <a:cs typeface="NikoshBAN" pitchFamily="2" charset="0"/>
          </a:endParaRPr>
        </a:p>
      </dsp:txBody>
      <dsp:txXfrm>
        <a:off x="2256481" y="3983236"/>
        <a:ext cx="1433095" cy="16839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0B17-6B19-4F91-8E64-096FC5CCDFD8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F8DDC-826B-4463-92CA-183BE47E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63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0B17-6B19-4F91-8E64-096FC5CCDFD8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F8DDC-826B-4463-92CA-183BE47E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95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0B17-6B19-4F91-8E64-096FC5CCDFD8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F8DDC-826B-4463-92CA-183BE47E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322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0B17-6B19-4F91-8E64-096FC5CCDFD8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F8DDC-826B-4463-92CA-183BE47E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904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0B17-6B19-4F91-8E64-096FC5CCDFD8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F8DDC-826B-4463-92CA-183BE47E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18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0B17-6B19-4F91-8E64-096FC5CCDFD8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F8DDC-826B-4463-92CA-183BE47E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12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0B17-6B19-4F91-8E64-096FC5CCDFD8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F8DDC-826B-4463-92CA-183BE47E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07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0B17-6B19-4F91-8E64-096FC5CCDFD8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F8DDC-826B-4463-92CA-183BE47E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7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0B17-6B19-4F91-8E64-096FC5CCDFD8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F8DDC-826B-4463-92CA-183BE47E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8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0B17-6B19-4F91-8E64-096FC5CCDFD8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F8DDC-826B-4463-92CA-183BE47E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66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0B17-6B19-4F91-8E64-096FC5CCDFD8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F8DDC-826B-4463-92CA-183BE47E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39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50B17-6B19-4F91-8E64-096FC5CCDFD8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F8DDC-826B-4463-92CA-183BE47E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58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86200" y="505691"/>
            <a:ext cx="4724400" cy="1200329"/>
          </a:xfrm>
          <a:prstGeom prst="rect">
            <a:avLst/>
          </a:prstGeom>
          <a:noFill/>
          <a:ln>
            <a:solidFill>
              <a:srgbClr val="FFFF00"/>
            </a:solidFill>
            <a:prstDash val="sysDash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bn-BD" sz="7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65DCE36-202D-4E24-A90B-48B93EFAEC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5212" y="2057401"/>
            <a:ext cx="8517988" cy="4593033"/>
          </a:xfrm>
          <a:prstGeom prst="rect">
            <a:avLst/>
          </a:prstGeom>
        </p:spPr>
      </p:pic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591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rame 3"/>
          <p:cNvSpPr/>
          <p:nvPr/>
        </p:nvSpPr>
        <p:spPr>
          <a:xfrm>
            <a:off x="180108" y="166255"/>
            <a:ext cx="11845637" cy="6511636"/>
          </a:xfrm>
          <a:prstGeom prst="frame">
            <a:avLst>
              <a:gd name="adj1" fmla="val 1089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86431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599" y="332511"/>
            <a:ext cx="5237019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  <a:prstDash val="dash"/>
          </a:ln>
          <a:effectLst>
            <a:glow rad="101600">
              <a:srgbClr val="FF0000">
                <a:alpha val="60000"/>
              </a:srgb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>
                <a:latin typeface="NikoshBAN" pitchFamily="2" charset="0"/>
                <a:cs typeface="NikoshBAN" pitchFamily="2" charset="0"/>
              </a:rPr>
              <a:t>শূন্যের গুণ</a:t>
            </a:r>
            <a:endParaRPr lang="bn-BD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9454" y="1226402"/>
            <a:ext cx="6899563" cy="7694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noFill/>
            <a:prstDash val="dash"/>
          </a:ln>
          <a:effectLst>
            <a:glow rad="101600">
              <a:srgbClr val="FF0000">
                <a:alpha val="60000"/>
              </a:srgb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৭৮০০×৬৩০</a:t>
            </a:r>
            <a:endParaRPr lang="bn-BD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1" y="2971801"/>
            <a:ext cx="713657" cy="769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৭৮</a:t>
            </a:r>
            <a:endParaRPr lang="bn-BD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2971801"/>
            <a:ext cx="762000" cy="76944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০০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71800" y="2971801"/>
            <a:ext cx="5453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×</a:t>
            </a:r>
            <a:endParaRPr lang="bn-BD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3505201" y="2971801"/>
            <a:ext cx="780983" cy="769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৬৩</a:t>
            </a:r>
            <a:endParaRPr lang="bn-BD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67200" y="2971801"/>
            <a:ext cx="442750" cy="76944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০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4401" y="2895601"/>
            <a:ext cx="5693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800" dirty="0">
                <a:latin typeface="NikoshBAN" pitchFamily="2" charset="0"/>
                <a:cs typeface="NikoshBAN" pitchFamily="2" charset="0"/>
              </a:rPr>
              <a:t>=</a:t>
            </a:r>
            <a:endParaRPr lang="bn-BD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57801" y="2971801"/>
            <a:ext cx="1138453" cy="769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৪৯১৪</a:t>
            </a:r>
            <a:endParaRPr lang="bn-BD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00801" y="2971801"/>
            <a:ext cx="958917" cy="76944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4400" b="1" dirty="0">
                <a:latin typeface="NikoshBAN" pitchFamily="2" charset="0"/>
                <a:cs typeface="NikoshBAN" pitchFamily="2" charset="0"/>
              </a:rPr>
              <a:t>০০০</a:t>
            </a:r>
            <a:endParaRPr lang="bn-BD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1959429" y="3715657"/>
            <a:ext cx="4060371" cy="1436914"/>
          </a:xfrm>
          <a:custGeom>
            <a:avLst/>
            <a:gdLst>
              <a:gd name="connsiteX0" fmla="*/ 0 w 3991428"/>
              <a:gd name="connsiteY0" fmla="*/ 87086 h 1436914"/>
              <a:gd name="connsiteX1" fmla="*/ 1451428 w 3991428"/>
              <a:gd name="connsiteY1" fmla="*/ 1436914 h 1436914"/>
              <a:gd name="connsiteX2" fmla="*/ 1451428 w 3991428"/>
              <a:gd name="connsiteY2" fmla="*/ 1436914 h 1436914"/>
              <a:gd name="connsiteX3" fmla="*/ 3875314 w 3991428"/>
              <a:gd name="connsiteY3" fmla="*/ 0 h 1436914"/>
              <a:gd name="connsiteX4" fmla="*/ 3875314 w 3991428"/>
              <a:gd name="connsiteY4" fmla="*/ 0 h 1436914"/>
              <a:gd name="connsiteX5" fmla="*/ 3991428 w 3991428"/>
              <a:gd name="connsiteY5" fmla="*/ 0 h 1436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91428" h="1436914">
                <a:moveTo>
                  <a:pt x="0" y="87086"/>
                </a:moveTo>
                <a:lnTo>
                  <a:pt x="1451428" y="1436914"/>
                </a:lnTo>
                <a:lnTo>
                  <a:pt x="1451428" y="1436914"/>
                </a:lnTo>
                <a:lnTo>
                  <a:pt x="3875314" y="0"/>
                </a:lnTo>
                <a:lnTo>
                  <a:pt x="3875314" y="0"/>
                </a:lnTo>
                <a:lnTo>
                  <a:pt x="3991428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31" name="Freeform 30"/>
          <p:cNvSpPr/>
          <p:nvPr/>
        </p:nvSpPr>
        <p:spPr>
          <a:xfrm>
            <a:off x="3407229" y="3744687"/>
            <a:ext cx="308428" cy="1436913"/>
          </a:xfrm>
          <a:custGeom>
            <a:avLst/>
            <a:gdLst>
              <a:gd name="connsiteX0" fmla="*/ 314476 w 314476"/>
              <a:gd name="connsiteY0" fmla="*/ 0 h 1628019"/>
              <a:gd name="connsiteX1" fmla="*/ 38705 w 314476"/>
              <a:gd name="connsiteY1" fmla="*/ 1436914 h 1628019"/>
              <a:gd name="connsiteX2" fmla="*/ 82248 w 314476"/>
              <a:gd name="connsiteY2" fmla="*/ 1146628 h 1628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4476" h="1628019">
                <a:moveTo>
                  <a:pt x="314476" y="0"/>
                </a:moveTo>
                <a:cubicBezTo>
                  <a:pt x="195943" y="622904"/>
                  <a:pt x="77410" y="1245809"/>
                  <a:pt x="38705" y="1436914"/>
                </a:cubicBezTo>
                <a:cubicBezTo>
                  <a:pt x="0" y="1628019"/>
                  <a:pt x="41124" y="1387323"/>
                  <a:pt x="82248" y="114662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cxnSp>
        <p:nvCxnSpPr>
          <p:cNvPr id="33" name="Straight Connector 32"/>
          <p:cNvCxnSpPr>
            <a:cxnSpLocks/>
            <a:endCxn id="5" idx="0"/>
          </p:cNvCxnSpPr>
          <p:nvPr/>
        </p:nvCxnSpPr>
        <p:spPr>
          <a:xfrm flipH="1">
            <a:off x="2590800" y="2286000"/>
            <a:ext cx="15240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cxnSpLocks/>
            <a:endCxn id="9" idx="0"/>
          </p:cNvCxnSpPr>
          <p:nvPr/>
        </p:nvCxnSpPr>
        <p:spPr>
          <a:xfrm>
            <a:off x="4038601" y="2286000"/>
            <a:ext cx="449975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12" idx="0"/>
          </p:cNvCxnSpPr>
          <p:nvPr/>
        </p:nvCxnSpPr>
        <p:spPr>
          <a:xfrm>
            <a:off x="3962401" y="2286000"/>
            <a:ext cx="2917859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833558" y="5105401"/>
            <a:ext cx="2948243" cy="769441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৭৮×৬৩=৪৯১৪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781801" y="5181600"/>
            <a:ext cx="8883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এবং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620000" y="5105401"/>
            <a:ext cx="2693366" cy="76944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bn-IN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০×০০ = ০০০</a:t>
            </a:r>
            <a:endParaRPr lang="bn-BD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Frame 20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591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Frame 21"/>
          <p:cNvSpPr/>
          <p:nvPr/>
        </p:nvSpPr>
        <p:spPr>
          <a:xfrm>
            <a:off x="180108" y="166255"/>
            <a:ext cx="11845637" cy="6511636"/>
          </a:xfrm>
          <a:prstGeom prst="frame">
            <a:avLst>
              <a:gd name="adj1" fmla="val 1089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96291" y="5153891"/>
            <a:ext cx="1662546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অর্থাৎ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66710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/>
      <p:bldP spid="8" grpId="0" animBg="1"/>
      <p:bldP spid="9" grpId="0" animBg="1"/>
      <p:bldP spid="10" grpId="0"/>
      <p:bldP spid="11" grpId="0" animBg="1"/>
      <p:bldP spid="12" grpId="0" animBg="1"/>
      <p:bldP spid="30" grpId="0" animBg="1"/>
      <p:bldP spid="31" grpId="0" animBg="1"/>
      <p:bldP spid="51" grpId="0" animBg="1"/>
      <p:bldP spid="52" grpId="0"/>
      <p:bldP spid="53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9419" y="311728"/>
            <a:ext cx="91440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  <a:prstDash val="dash"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>
                <a:latin typeface="NikoshBAN" pitchFamily="2" charset="0"/>
                <a:cs typeface="NikoshBAN" pitchFamily="2" charset="0"/>
              </a:rPr>
              <a:t>শূন্যের গুণ</a:t>
            </a:r>
            <a:endParaRPr lang="bn-BD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53146" y="1198418"/>
            <a:ext cx="64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>
                <a:latin typeface="NikoshBAN" pitchFamily="2" charset="0"/>
                <a:cs typeface="NikoshBAN" pitchFamily="2" charset="0"/>
              </a:rPr>
              <a:t>৭৮০০×৬৩০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উপরে-নিচে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গুণ</a:t>
            </a:r>
            <a:endParaRPr lang="bn-BD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37909" y="2057401"/>
            <a:ext cx="762000" cy="7694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৭৮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13764" y="2057401"/>
            <a:ext cx="700833" cy="7694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০০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24056" y="2840182"/>
            <a:ext cx="780983" cy="7694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৬৩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27618" y="2826328"/>
            <a:ext cx="442750" cy="7694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০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509655" y="3609109"/>
            <a:ext cx="3276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241474" y="3609109"/>
            <a:ext cx="958917" cy="7694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/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০০০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37019" y="3609110"/>
            <a:ext cx="974947" cy="7694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২৩৪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52067" y="4391890"/>
            <a:ext cx="1265606" cy="7694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৪৬৮০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15346" y="5257801"/>
            <a:ext cx="1260764" cy="76944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49১৪</a:t>
            </a:r>
            <a:endParaRPr lang="bn-BD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3803073" y="5195454"/>
            <a:ext cx="510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008418" y="2826329"/>
            <a:ext cx="5164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×</a:t>
            </a:r>
            <a:endParaRPr lang="bn-BD" sz="44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04C72E3-B5F5-4F5E-86DD-A4EDF2A6E8C5}"/>
              </a:ext>
            </a:extLst>
          </p:cNvPr>
          <p:cNvCxnSpPr/>
          <p:nvPr/>
        </p:nvCxnSpPr>
        <p:spPr>
          <a:xfrm>
            <a:off x="4606637" y="5221575"/>
            <a:ext cx="3179618" cy="154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ame 1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591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Frame 17"/>
          <p:cNvSpPr/>
          <p:nvPr/>
        </p:nvSpPr>
        <p:spPr>
          <a:xfrm>
            <a:off x="180108" y="166255"/>
            <a:ext cx="11845637" cy="6511636"/>
          </a:xfrm>
          <a:prstGeom prst="frame">
            <a:avLst>
              <a:gd name="adj1" fmla="val 1089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59237" y="5250873"/>
            <a:ext cx="969817" cy="7694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000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Can 26"/>
          <p:cNvSpPr/>
          <p:nvPr/>
        </p:nvSpPr>
        <p:spPr>
          <a:xfrm>
            <a:off x="6206837" y="2064327"/>
            <a:ext cx="110835" cy="3976255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51621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 animBg="1"/>
      <p:bldP spid="7" grpId="0" animBg="1"/>
      <p:bldP spid="8" grpId="0" animBg="1"/>
      <p:bldP spid="9" grpId="0" animBg="1"/>
      <p:bldP spid="20" grpId="0" animBg="1"/>
      <p:bldP spid="21" grpId="0" animBg="1"/>
      <p:bldP spid="22" grpId="0" animBg="1"/>
      <p:bldP spid="24" grpId="0" animBg="1"/>
      <p:bldP spid="29" grpId="0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969819"/>
            <a:ext cx="9144000" cy="769441"/>
          </a:xfrm>
          <a:prstGeom prst="rect">
            <a:avLst/>
          </a:prstGeom>
          <a:solidFill>
            <a:schemeClr val="bg2"/>
          </a:solidFill>
          <a:ln>
            <a:noFill/>
            <a:prstDash val="dash"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>
                <a:latin typeface="NikoshBAN" pitchFamily="2" charset="0"/>
                <a:cs typeface="NikoshBAN" pitchFamily="2" charset="0"/>
              </a:rPr>
              <a:t>সহজ পদ্ধতির গুণ</a:t>
            </a:r>
            <a:endParaRPr lang="bn-BD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86001" y="2667000"/>
            <a:ext cx="896399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৯৯৯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86200" y="2667000"/>
            <a:ext cx="76200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৭৫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Equal 21"/>
          <p:cNvSpPr/>
          <p:nvPr/>
        </p:nvSpPr>
        <p:spPr>
          <a:xfrm>
            <a:off x="4684064" y="2895600"/>
            <a:ext cx="649937" cy="33409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62601" y="2667001"/>
            <a:ext cx="118333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১০০০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Multiply 23"/>
          <p:cNvSpPr/>
          <p:nvPr/>
        </p:nvSpPr>
        <p:spPr>
          <a:xfrm>
            <a:off x="7924800" y="2743200"/>
            <a:ext cx="533400" cy="609600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25" name="Minus 24"/>
          <p:cNvSpPr/>
          <p:nvPr/>
        </p:nvSpPr>
        <p:spPr>
          <a:xfrm>
            <a:off x="6705600" y="2895600"/>
            <a:ext cx="609600" cy="304800"/>
          </a:xfrm>
          <a:prstGeom prst="mathMinu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26" name="TextBox 25"/>
          <p:cNvSpPr txBox="1"/>
          <p:nvPr/>
        </p:nvSpPr>
        <p:spPr>
          <a:xfrm>
            <a:off x="7315200" y="2667001"/>
            <a:ext cx="409086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১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2590800"/>
            <a:ext cx="3690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5400" dirty="0">
                <a:latin typeface="NikoshBAN" pitchFamily="2" charset="0"/>
                <a:cs typeface="NikoshBAN" pitchFamily="2" charset="0"/>
              </a:rPr>
              <a:t>(</a:t>
            </a:r>
            <a:endParaRPr lang="bn-BD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96200" y="2514600"/>
            <a:ext cx="3866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5400" dirty="0">
                <a:latin typeface="NikoshBAN" pitchFamily="2" charset="0"/>
                <a:cs typeface="NikoshBAN" pitchFamily="2" charset="0"/>
              </a:rPr>
              <a:t>)</a:t>
            </a:r>
            <a:endParaRPr lang="bn-BD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534400" y="2667000"/>
            <a:ext cx="76200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৭৫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34001" y="3657601"/>
            <a:ext cx="2020105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১০০০×৭৫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Equal 30"/>
          <p:cNvSpPr/>
          <p:nvPr/>
        </p:nvSpPr>
        <p:spPr>
          <a:xfrm>
            <a:off x="4724400" y="3810000"/>
            <a:ext cx="609600" cy="3810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001000" y="3657601"/>
            <a:ext cx="1245854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১×৭৫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Equal 33"/>
          <p:cNvSpPr/>
          <p:nvPr/>
        </p:nvSpPr>
        <p:spPr>
          <a:xfrm>
            <a:off x="4724400" y="4724400"/>
            <a:ext cx="609600" cy="3810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86400" y="4572001"/>
            <a:ext cx="1463862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৭৫০০০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Minus 35"/>
          <p:cNvSpPr/>
          <p:nvPr/>
        </p:nvSpPr>
        <p:spPr>
          <a:xfrm>
            <a:off x="7391400" y="3962400"/>
            <a:ext cx="609600" cy="304800"/>
          </a:xfrm>
          <a:prstGeom prst="mathMinu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37" name="Minus 36"/>
          <p:cNvSpPr/>
          <p:nvPr/>
        </p:nvSpPr>
        <p:spPr>
          <a:xfrm>
            <a:off x="6934200" y="4724400"/>
            <a:ext cx="609600" cy="304800"/>
          </a:xfrm>
          <a:prstGeom prst="mathMinu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38" name="TextBox 37"/>
          <p:cNvSpPr txBox="1"/>
          <p:nvPr/>
        </p:nvSpPr>
        <p:spPr>
          <a:xfrm>
            <a:off x="7696200" y="4572001"/>
            <a:ext cx="689612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৭৫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486400" y="5562601"/>
            <a:ext cx="155042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800" dirty="0">
                <a:latin typeface="NikoshBAN" pitchFamily="2" charset="0"/>
                <a:cs typeface="NikoshBAN" pitchFamily="2" charset="0"/>
              </a:rPr>
              <a:t>৭৪৯২৫</a:t>
            </a:r>
            <a:endParaRPr lang="bn-BD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Equal 39"/>
          <p:cNvSpPr/>
          <p:nvPr/>
        </p:nvSpPr>
        <p:spPr>
          <a:xfrm>
            <a:off x="4724400" y="5791200"/>
            <a:ext cx="609600" cy="3810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>
              <a:solidFill>
                <a:schemeClr val="tx1"/>
              </a:solidFill>
            </a:endParaRPr>
          </a:p>
        </p:txBody>
      </p:sp>
      <p:sp>
        <p:nvSpPr>
          <p:cNvPr id="41" name="Multiply 40"/>
          <p:cNvSpPr/>
          <p:nvPr/>
        </p:nvSpPr>
        <p:spPr>
          <a:xfrm>
            <a:off x="3258600" y="2667000"/>
            <a:ext cx="551401" cy="707886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42" name="Frame 4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591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Frame 42"/>
          <p:cNvSpPr/>
          <p:nvPr/>
        </p:nvSpPr>
        <p:spPr>
          <a:xfrm>
            <a:off x="180108" y="166255"/>
            <a:ext cx="11845637" cy="6511636"/>
          </a:xfrm>
          <a:prstGeom prst="frame">
            <a:avLst>
              <a:gd name="adj1" fmla="val 1089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07843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0" y="2286001"/>
            <a:ext cx="1487908" cy="830997"/>
          </a:xfrm>
          <a:prstGeom prst="rect">
            <a:avLst/>
          </a:prstGeom>
          <a:noFill/>
          <a:ln>
            <a:noFill/>
            <a:prstDash val="dash"/>
          </a:ln>
          <a:effectLst>
            <a:glow rad="101600">
              <a:srgbClr val="FF0000">
                <a:alpha val="60000"/>
              </a:srgbClr>
            </a:glow>
          </a:effectLst>
        </p:spPr>
        <p:txBody>
          <a:bodyPr wrap="none" rtlCol="0">
            <a:spAutoFit/>
          </a:bodyPr>
          <a:lstStyle/>
          <a:p>
            <a:r>
              <a:rPr lang="bn-IN" sz="4800" b="1" dirty="0">
                <a:latin typeface="NikoshBAN" pitchFamily="2" charset="0"/>
                <a:cs typeface="NikoshBAN" pitchFamily="2" charset="0"/>
              </a:rPr>
              <a:t>ক- দল</a:t>
            </a:r>
            <a:endParaRPr lang="bn-BD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657600" y="2590800"/>
            <a:ext cx="1219200" cy="3048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5" name="TextBox 4"/>
          <p:cNvSpPr txBox="1"/>
          <p:nvPr/>
        </p:nvSpPr>
        <p:spPr>
          <a:xfrm>
            <a:off x="2057400" y="3733801"/>
            <a:ext cx="1420582" cy="830997"/>
          </a:xfrm>
          <a:prstGeom prst="rect">
            <a:avLst/>
          </a:prstGeom>
          <a:noFill/>
          <a:ln>
            <a:noFill/>
            <a:prstDash val="dash"/>
          </a:ln>
          <a:effectLst>
            <a:glow rad="101600">
              <a:srgbClr val="FF0000">
                <a:alpha val="60000"/>
              </a:srgbClr>
            </a:glow>
          </a:effectLst>
        </p:spPr>
        <p:txBody>
          <a:bodyPr wrap="none" rtlCol="0">
            <a:spAutoFit/>
          </a:bodyPr>
          <a:lstStyle/>
          <a:p>
            <a:r>
              <a:rPr lang="bn-IN" sz="4800" b="1" dirty="0">
                <a:latin typeface="NikoshBAN" pitchFamily="2" charset="0"/>
                <a:cs typeface="NikoshBAN" pitchFamily="2" charset="0"/>
              </a:rPr>
              <a:t>খ- দল</a:t>
            </a:r>
            <a:endParaRPr lang="bn-BD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616036" y="3976255"/>
            <a:ext cx="1219200" cy="3048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7" name="TextBox 6"/>
          <p:cNvSpPr txBox="1"/>
          <p:nvPr/>
        </p:nvSpPr>
        <p:spPr>
          <a:xfrm>
            <a:off x="2057400" y="5029201"/>
            <a:ext cx="1402948" cy="830997"/>
          </a:xfrm>
          <a:prstGeom prst="rect">
            <a:avLst/>
          </a:prstGeom>
          <a:noFill/>
          <a:ln>
            <a:noFill/>
            <a:prstDash val="dash"/>
          </a:ln>
          <a:effectLst>
            <a:glow rad="101600">
              <a:srgbClr val="FF0000">
                <a:alpha val="60000"/>
              </a:srgbClr>
            </a:glow>
          </a:effectLst>
        </p:spPr>
        <p:txBody>
          <a:bodyPr wrap="none" rtlCol="0">
            <a:spAutoFit/>
          </a:bodyPr>
          <a:lstStyle/>
          <a:p>
            <a:pPr algn="ctr"/>
            <a:r>
              <a:rPr lang="bn-IN" sz="4800" b="1" dirty="0">
                <a:latin typeface="NikoshBAN" pitchFamily="2" charset="0"/>
                <a:cs typeface="NikoshBAN" pitchFamily="2" charset="0"/>
              </a:rPr>
              <a:t>গ- দল</a:t>
            </a:r>
            <a:endParaRPr lang="bn-BD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706091" y="5264728"/>
            <a:ext cx="1219200" cy="3048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9" name="TextBox 8"/>
          <p:cNvSpPr txBox="1"/>
          <p:nvPr/>
        </p:nvSpPr>
        <p:spPr>
          <a:xfrm>
            <a:off x="4918363" y="2438401"/>
            <a:ext cx="54864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সাধারণ প্রক্রিয়ায় গুণ কর। ৪৩৯×৩২৮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11438" y="3789219"/>
            <a:ext cx="5428089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শূণ্যের গুণ করে দেখাও। ৩৭০০×৬০০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94564" y="5140038"/>
            <a:ext cx="4727576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সহজ পদ্ধতিতে গুণ কর। ৯৯×৪৫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Frame 1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591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rame 13"/>
          <p:cNvSpPr/>
          <p:nvPr/>
        </p:nvSpPr>
        <p:spPr>
          <a:xfrm>
            <a:off x="180108" y="166255"/>
            <a:ext cx="11845637" cy="6511636"/>
          </a:xfrm>
          <a:prstGeom prst="frame">
            <a:avLst>
              <a:gd name="adj1" fmla="val 1089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56364" y="457200"/>
            <a:ext cx="3283527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89409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 animBg="1"/>
      <p:bldP spid="7" grpId="0"/>
      <p:bldP spid="8" grpId="0" animBg="1"/>
      <p:bldP spid="9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19601" y="2209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bn-BD"/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591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>
            <a:off x="180108" y="166255"/>
            <a:ext cx="11845637" cy="6511636"/>
          </a:xfrm>
          <a:prstGeom prst="frame">
            <a:avLst>
              <a:gd name="adj1" fmla="val 1089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56909" y="387928"/>
            <a:ext cx="2230582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মূল্যায়ণ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78181" y="2149826"/>
            <a:ext cx="3172691" cy="70788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IN" sz="4000" b="1" dirty="0">
                <a:latin typeface="NikoshBAN" pitchFamily="2" charset="0"/>
                <a:cs typeface="NikoshBAN" pitchFamily="2" charset="0"/>
              </a:rPr>
              <a:t>সংক্ষেপে উত্তর দাও</a:t>
            </a:r>
            <a:endParaRPr lang="bn-BD" sz="4000" dirty="0"/>
          </a:p>
        </p:txBody>
      </p:sp>
      <p:sp>
        <p:nvSpPr>
          <p:cNvPr id="10" name="Rectangle 9"/>
          <p:cNvSpPr/>
          <p:nvPr/>
        </p:nvSpPr>
        <p:spPr>
          <a:xfrm>
            <a:off x="1593271" y="3535371"/>
            <a:ext cx="8188037" cy="175432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১। গুণফল নির্ণয়ের সূত্রটি লেখ।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২। গুণ করার প্রক্রিয়াগুলো কি কি?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৩। ৯৯০×৬০ কে কোন পদ্ধতিতে গুণ করা সহজ হবে?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63021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7472" y="4959928"/>
            <a:ext cx="426720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ক) গুণ কর।</a:t>
            </a:r>
          </a:p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৩৪০০×৭০০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64037" y="4925291"/>
            <a:ext cx="4800600" cy="132343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খ) সহজ পদ্ধতিতে গুণ কর।</a:t>
            </a:r>
          </a:p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৯৯৯×৪৫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591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180108" y="166255"/>
            <a:ext cx="11845637" cy="6511636"/>
          </a:xfrm>
          <a:prstGeom prst="frame">
            <a:avLst>
              <a:gd name="adj1" fmla="val 1089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36472" y="498765"/>
            <a:ext cx="3685310" cy="76944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63" y="1489620"/>
            <a:ext cx="4017819" cy="30564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5286325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3273" y="775854"/>
            <a:ext cx="9144000" cy="1107996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  <a:ln>
            <a:noFill/>
            <a:prstDash val="dash"/>
          </a:ln>
          <a:effectLst>
            <a:glow rad="101600">
              <a:srgbClr val="FF0000">
                <a:alpha val="60000"/>
              </a:srgbClr>
            </a:glow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bn-BD" sz="6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591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180108" y="166255"/>
            <a:ext cx="11845637" cy="6511636"/>
          </a:xfrm>
          <a:prstGeom prst="frame">
            <a:avLst>
              <a:gd name="adj1" fmla="val 1089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9441" y="2269115"/>
            <a:ext cx="4762500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07246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7C2F6CB-B74F-491D-824D-2D6285436A32}"/>
              </a:ext>
            </a:extLst>
          </p:cNvPr>
          <p:cNvSpPr txBox="1"/>
          <p:nvPr/>
        </p:nvSpPr>
        <p:spPr>
          <a:xfrm>
            <a:off x="7010399" y="3616036"/>
            <a:ext cx="4765964" cy="286232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  <a:prstDash val="dash"/>
          </a:ln>
          <a:effectLst>
            <a:glow rad="139700">
              <a:schemeClr val="accent4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n w="0"/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en-US" sz="3600" dirty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ln w="0"/>
                <a:latin typeface="NikoshBAN" pitchFamily="2" charset="0"/>
                <a:cs typeface="NikoshBAN" pitchFamily="2" charset="0"/>
              </a:rPr>
              <a:t>৫ম</a:t>
            </a:r>
            <a:r>
              <a:rPr lang="en-US" sz="3600" dirty="0">
                <a:ln w="0"/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600" dirty="0" err="1">
                <a:ln w="0"/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600" dirty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n w="0"/>
                <a:latin typeface="NikoshBAN" pitchFamily="2" charset="0"/>
                <a:cs typeface="NikoshBAN" pitchFamily="2" charset="0"/>
              </a:rPr>
              <a:t>প্রাথমিক গণিত</a:t>
            </a:r>
            <a:endParaRPr lang="en-US" sz="3600" dirty="0">
              <a:ln w="0"/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>
                <a:ln w="0"/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3600" dirty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ln w="0"/>
                <a:latin typeface="NikoshBAN" pitchFamily="2" charset="0"/>
                <a:cs typeface="NikoshBAN" pitchFamily="2" charset="0"/>
              </a:rPr>
              <a:t>গুণ</a:t>
            </a:r>
            <a:endParaRPr lang="en-US" sz="3600" dirty="0">
              <a:ln w="0"/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>
                <a:ln w="0"/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en-US" sz="3600" dirty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ln w="0"/>
                <a:latin typeface="NikoshBAN" pitchFamily="2" charset="0"/>
                <a:cs typeface="NikoshBAN" pitchFamily="2" charset="0"/>
              </a:rPr>
              <a:t>গুণ করার প্রক্রিয়া</a:t>
            </a:r>
            <a:endParaRPr lang="en-US" sz="3600" dirty="0">
              <a:ln w="0"/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>
                <a:ln w="0"/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600" dirty="0">
                <a:ln w="0"/>
                <a:latin typeface="NikoshBAN" pitchFamily="2" charset="0"/>
                <a:cs typeface="NikoshBAN" pitchFamily="2" charset="0"/>
              </a:rPr>
              <a:t> ৪০ </a:t>
            </a:r>
            <a:r>
              <a:rPr lang="en-US" sz="3600" dirty="0" err="1">
                <a:ln w="0"/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3600" dirty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n w="0"/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n w="0"/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66432" y="500149"/>
            <a:ext cx="2940369" cy="2806445"/>
            <a:chOff x="1054884" y="719466"/>
            <a:chExt cx="2940369" cy="280644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54884" y="719466"/>
              <a:ext cx="2940369" cy="2806445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761869" y="1160765"/>
              <a:ext cx="1786874" cy="1923848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7" name="TextBox 6"/>
          <p:cNvSpPr txBox="1"/>
          <p:nvPr/>
        </p:nvSpPr>
        <p:spPr>
          <a:xfrm>
            <a:off x="4890654" y="706582"/>
            <a:ext cx="2687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spc="50" dirty="0" smtClean="0">
                <a:ln w="0"/>
                <a:solidFill>
                  <a:srgbClr val="00B05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4017819"/>
            <a:ext cx="5915891" cy="230832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মোছাঃ লাইজু বেগম</a:t>
            </a:r>
          </a:p>
          <a:p>
            <a:pPr algn="ctr"/>
            <a:r>
              <a:rPr lang="bn-IN" sz="36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bn-IN" sz="36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রতনপুর সরকারি প্রাথমিক বিদ্যালয়,</a:t>
            </a:r>
          </a:p>
          <a:p>
            <a:pPr algn="ctr"/>
            <a:r>
              <a:rPr lang="bn-IN" sz="36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বানিয়াচং, হবিগঞ্জ।</a:t>
            </a:r>
            <a:endParaRPr lang="en-US" sz="36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22" t="8673" r="25203" b="11652"/>
          <a:stretch/>
        </p:blipFill>
        <p:spPr>
          <a:xfrm>
            <a:off x="9273309" y="720436"/>
            <a:ext cx="1962728" cy="2424545"/>
          </a:xfrm>
          <a:prstGeom prst="rect">
            <a:avLst/>
          </a:prstGeom>
        </p:spPr>
      </p:pic>
      <p:sp>
        <p:nvSpPr>
          <p:cNvPr id="11" name="Frame 10"/>
          <p:cNvSpPr/>
          <p:nvPr/>
        </p:nvSpPr>
        <p:spPr>
          <a:xfrm>
            <a:off x="180108" y="166255"/>
            <a:ext cx="11845637" cy="6511636"/>
          </a:xfrm>
          <a:prstGeom prst="frame">
            <a:avLst>
              <a:gd name="adj1" fmla="val 1089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ame 1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591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19179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24745" y="645406"/>
            <a:ext cx="3650673" cy="769441"/>
          </a:xfrm>
          <a:prstGeom prst="rect">
            <a:avLst/>
          </a:prstGeom>
          <a:noFill/>
          <a:ln>
            <a:noFill/>
            <a:prstDash val="dash"/>
          </a:ln>
          <a:effectLst>
            <a:glow rad="101600">
              <a:srgbClr val="FF0000">
                <a:alpha val="60000"/>
              </a:srgbClr>
            </a:glow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b="1" i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bn-BD" sz="4400" b="1" i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6076" y="2154383"/>
            <a:ext cx="4065537" cy="646331"/>
          </a:xfrm>
          <a:prstGeom prst="rect">
            <a:avLst/>
          </a:prstGeom>
          <a:noFill/>
          <a:ln>
            <a:noFill/>
            <a:prstDash val="dash"/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bn-IN" sz="3600" dirty="0"/>
              <a:t>---</a:t>
            </a:r>
            <a:endParaRPr lang="bn-BD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413165" y="2963699"/>
            <a:ext cx="10778835" cy="2062103"/>
          </a:xfrm>
          <a:prstGeom prst="rect">
            <a:avLst/>
          </a:prstGeom>
          <a:noFill/>
          <a:ln w="3175">
            <a:noFill/>
            <a:prstDash val="dash"/>
          </a:ln>
          <a:effectLst>
            <a:glow rad="101600">
              <a:srgbClr val="FF0000">
                <a:alpha val="6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১২.১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চার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অঙ্কবিশিষ্ট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সংখ্যাকে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অঙ্কবিশিষ্ট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.২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গুণকের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গুণ্যের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দশকের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ঘরে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শূণ্য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সংক্ষিপ্ত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.৩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চার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অঙ্কবিশিষ্ট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সংখ্যাকে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৯৯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৯৯৯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সহজ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6" name="Frame 5"/>
          <p:cNvSpPr/>
          <p:nvPr/>
        </p:nvSpPr>
        <p:spPr>
          <a:xfrm>
            <a:off x="180108" y="69270"/>
            <a:ext cx="11901056" cy="6594766"/>
          </a:xfrm>
          <a:prstGeom prst="frame">
            <a:avLst>
              <a:gd name="adj1" fmla="val 1089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-152401"/>
            <a:ext cx="12302836" cy="6996545"/>
          </a:xfrm>
          <a:prstGeom prst="frame">
            <a:avLst>
              <a:gd name="adj1" fmla="val 1591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77681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0147" y="422564"/>
            <a:ext cx="9143999" cy="769441"/>
          </a:xfrm>
          <a:prstGeom prst="rect">
            <a:avLst/>
          </a:prstGeom>
          <a:solidFill>
            <a:schemeClr val="bg1"/>
          </a:solidFill>
          <a:ln w="3175">
            <a:noFill/>
            <a:prstDash val="solid"/>
          </a:ln>
          <a:effectLst>
            <a:glow rad="101600">
              <a:srgbClr val="FF0000">
                <a:alpha val="60000"/>
              </a:srgbClr>
            </a:glow>
            <a:outerShdw blurRad="57150" dist="38100" dir="5400000" algn="ctr" rotWithShape="0">
              <a:schemeClr val="dk1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একটু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ভেবে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বলো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তো</a:t>
            </a:r>
            <a:endParaRPr lang="bn-BD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981200" y="1876961"/>
            <a:ext cx="3429000" cy="1588"/>
          </a:xfrm>
          <a:prstGeom prst="line">
            <a:avLst/>
          </a:prstGeom>
          <a:ln>
            <a:solidFill>
              <a:srgbClr val="66FF66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24000" y="2819071"/>
            <a:ext cx="9144000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উপরের রেখাটিকে আমরা কেটে না ফেলে এবং মুছে না ফেলে কিভাবে ছোট করতে পারি ?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0" y="4467762"/>
            <a:ext cx="9144000" cy="13234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হ্যাঁ, আমরা রেখাটির পাশে আরেকটি রেখা দ্বিগুণ করে এঁকে উপরের রেখাটিকে ছোট করতে পারি।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5" name="Straight Connector 14"/>
          <p:cNvCxnSpPr>
            <a:cxnSpLocks/>
          </p:cNvCxnSpPr>
          <p:nvPr/>
        </p:nvCxnSpPr>
        <p:spPr>
          <a:xfrm flipV="1">
            <a:off x="1981200" y="2332573"/>
            <a:ext cx="7010400" cy="1588"/>
          </a:xfrm>
          <a:prstGeom prst="line">
            <a:avLst/>
          </a:prstGeom>
          <a:ln>
            <a:solidFill>
              <a:srgbClr val="66FF66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591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ame 7"/>
          <p:cNvSpPr/>
          <p:nvPr/>
        </p:nvSpPr>
        <p:spPr>
          <a:xfrm>
            <a:off x="180108" y="166255"/>
            <a:ext cx="11845637" cy="6511636"/>
          </a:xfrm>
          <a:prstGeom prst="frame">
            <a:avLst>
              <a:gd name="adj1" fmla="val 1089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3217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5272" y="595746"/>
            <a:ext cx="72874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72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72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72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29346" y="2770909"/>
            <a:ext cx="7121237" cy="31547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199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endParaRPr lang="en-US" sz="199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591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180108" y="166255"/>
            <a:ext cx="11845637" cy="6511636"/>
          </a:xfrm>
          <a:prstGeom prst="frame">
            <a:avLst>
              <a:gd name="adj1" fmla="val 1089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ame 8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591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rame 9"/>
          <p:cNvSpPr/>
          <p:nvPr/>
        </p:nvSpPr>
        <p:spPr>
          <a:xfrm>
            <a:off x="180108" y="166255"/>
            <a:ext cx="11845637" cy="6511636"/>
          </a:xfrm>
          <a:prstGeom prst="frame">
            <a:avLst>
              <a:gd name="adj1" fmla="val 1089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08218" y="554182"/>
            <a:ext cx="4849091" cy="76944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ণে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32219" y="2812472"/>
            <a:ext cx="4932218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গুণ হলো যোগের সংক্ষিপ্ত রূপ।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3297382" y="2964874"/>
            <a:ext cx="983673" cy="4433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3352798" y="4641274"/>
            <a:ext cx="983673" cy="4433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260765" y="4516583"/>
            <a:ext cx="1482436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যেমন                                         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16063" y="2800988"/>
            <a:ext cx="1579278" cy="70788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গুণ কি ?</a:t>
            </a:r>
            <a:endParaRPr lang="en-US" sz="40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4987637" y="4267199"/>
            <a:ext cx="5458690" cy="1323439"/>
            <a:chOff x="5458691" y="3283526"/>
            <a:chExt cx="5458690" cy="1323439"/>
          </a:xfrm>
        </p:grpSpPr>
        <p:sp>
          <p:nvSpPr>
            <p:cNvPr id="20" name="TextBox 19"/>
            <p:cNvSpPr txBox="1"/>
            <p:nvPr/>
          </p:nvSpPr>
          <p:spPr>
            <a:xfrm>
              <a:off x="5458691" y="3283526"/>
              <a:ext cx="5458690" cy="132343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২+২+২+২+২=১০</a:t>
              </a:r>
            </a:p>
            <a:p>
              <a:r>
                <a: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যা সংক্ষেপেঃ ২       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966364" y="3867788"/>
              <a:ext cx="2452255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IN" sz="4000" dirty="0" smtClean="0">
                  <a:latin typeface="NikoshBAN" pitchFamily="2" charset="0"/>
                  <a:cs typeface="NikoshBAN" pitchFamily="2" charset="0"/>
                </a:rPr>
                <a:t>× ৫ = ১০ </a:t>
              </a:r>
              <a:endParaRPr lang="en-US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6027672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30781" y="401783"/>
            <a:ext cx="4876800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noFill/>
            <a:prstDash val="dash"/>
          </a:ln>
          <a:effectLst>
            <a:glow rad="101600">
              <a:schemeClr val="accent1">
                <a:lumMod val="50000"/>
                <a:alpha val="6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গুণ সম্পর্কিত সূত্র</a:t>
            </a:r>
            <a:endParaRPr lang="bn-B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4FBA8C4-3D73-42DF-8006-16097B0E48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916245"/>
              </p:ext>
            </p:extLst>
          </p:nvPr>
        </p:nvGraphicFramePr>
        <p:xfrm>
          <a:off x="2951018" y="4267199"/>
          <a:ext cx="6837217" cy="1834342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6837217">
                  <a:extLst>
                    <a:ext uri="{9D8B030D-6E8A-4147-A177-3AD203B41FA5}">
                      <a16:colId xmlns:a16="http://schemas.microsoft.com/office/drawing/2014/main" val="3914770840"/>
                    </a:ext>
                  </a:extLst>
                </a:gridCol>
              </a:tblGrid>
              <a:tr h="91717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40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গুণক = গুণফল÷ গুণ্য</a:t>
                      </a:r>
                      <a:endParaRPr lang="bn-BD" sz="4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790010"/>
                  </a:ext>
                </a:extLst>
              </a:tr>
              <a:tr h="91717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40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গুণ্য = গুণফল÷গুণক</a:t>
                      </a:r>
                      <a:endParaRPr lang="bn-BD" sz="4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707925"/>
                  </a:ext>
                </a:extLst>
              </a:tr>
            </a:tbl>
          </a:graphicData>
        </a:graphic>
      </p:graphicFrame>
      <p:sp>
        <p:nvSpPr>
          <p:cNvPr id="17" name="Oval 16">
            <a:extLst>
              <a:ext uri="{FF2B5EF4-FFF2-40B4-BE49-F238E27FC236}">
                <a16:creationId xmlns:a16="http://schemas.microsoft.com/office/drawing/2014/main" id="{8DD47759-2831-4210-A2D7-12430F45D8D6}"/>
              </a:ext>
            </a:extLst>
          </p:cNvPr>
          <p:cNvSpPr/>
          <p:nvPr/>
        </p:nvSpPr>
        <p:spPr>
          <a:xfrm>
            <a:off x="2362200" y="2288423"/>
            <a:ext cx="1576390" cy="147811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bn-IN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গুণ্য</a:t>
            </a:r>
            <a:endParaRPr lang="bn-BD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4A23D7F-3F9C-41E1-A8AE-BAB4BED76593}"/>
              </a:ext>
            </a:extLst>
          </p:cNvPr>
          <p:cNvGrpSpPr/>
          <p:nvPr/>
        </p:nvGrpSpPr>
        <p:grpSpPr>
          <a:xfrm>
            <a:off x="4160638" y="2648681"/>
            <a:ext cx="944763" cy="856803"/>
            <a:chOff x="2060588" y="1835367"/>
            <a:chExt cx="1171355" cy="1095225"/>
          </a:xfrm>
          <a:solidFill>
            <a:srgbClr val="92D050"/>
          </a:solidFill>
        </p:grpSpPr>
        <p:sp>
          <p:nvSpPr>
            <p:cNvPr id="15" name="Plus Sign 14">
              <a:extLst>
                <a:ext uri="{FF2B5EF4-FFF2-40B4-BE49-F238E27FC236}">
                  <a16:creationId xmlns:a16="http://schemas.microsoft.com/office/drawing/2014/main" id="{9CD1C771-9A19-4158-8D9B-6A547EDBE401}"/>
                </a:ext>
              </a:extLst>
            </p:cNvPr>
            <p:cNvSpPr/>
            <p:nvPr/>
          </p:nvSpPr>
          <p:spPr>
            <a:xfrm rot="2549347">
              <a:off x="2060588" y="1835367"/>
              <a:ext cx="1171355" cy="1095225"/>
            </a:xfrm>
            <a:prstGeom prst="mathPlus">
              <a:avLst/>
            </a:prstGeom>
            <a:grpFill/>
            <a:effectLst>
              <a:glow rad="127000">
                <a:schemeClr val="tx1"/>
              </a:glow>
            </a:effectLst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</p:sp>
        <p:sp>
          <p:nvSpPr>
            <p:cNvPr id="16" name="Plus Sign 6">
              <a:extLst>
                <a:ext uri="{FF2B5EF4-FFF2-40B4-BE49-F238E27FC236}">
                  <a16:creationId xmlns:a16="http://schemas.microsoft.com/office/drawing/2014/main" id="{1845C7DF-ABED-41B2-8D6C-29B817670999}"/>
                </a:ext>
              </a:extLst>
            </p:cNvPr>
            <p:cNvSpPr txBox="1"/>
            <p:nvPr/>
          </p:nvSpPr>
          <p:spPr>
            <a:xfrm rot="2549347">
              <a:off x="2215851" y="2254181"/>
              <a:ext cx="860829" cy="25759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bn-BD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3" name="Oval 12">
            <a:extLst>
              <a:ext uri="{FF2B5EF4-FFF2-40B4-BE49-F238E27FC236}">
                <a16:creationId xmlns:a16="http://schemas.microsoft.com/office/drawing/2014/main" id="{D1B447C1-2FBD-4927-83CD-D271C18C3D81}"/>
              </a:ext>
            </a:extLst>
          </p:cNvPr>
          <p:cNvSpPr/>
          <p:nvPr/>
        </p:nvSpPr>
        <p:spPr>
          <a:xfrm>
            <a:off x="5428859" y="2265433"/>
            <a:ext cx="1583722" cy="148053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bn-IN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গুণক</a:t>
            </a:r>
            <a:endParaRPr lang="bn-BD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61D7326-5F9C-4103-89B8-80563272AE2D}"/>
              </a:ext>
            </a:extLst>
          </p:cNvPr>
          <p:cNvGrpSpPr/>
          <p:nvPr/>
        </p:nvGrpSpPr>
        <p:grpSpPr>
          <a:xfrm>
            <a:off x="7326784" y="2704334"/>
            <a:ext cx="644070" cy="610090"/>
            <a:chOff x="5288110" y="1934170"/>
            <a:chExt cx="798544" cy="779859"/>
          </a:xfrm>
          <a:noFill/>
        </p:grpSpPr>
        <p:sp>
          <p:nvSpPr>
            <p:cNvPr id="11" name="Equals 10">
              <a:extLst>
                <a:ext uri="{FF2B5EF4-FFF2-40B4-BE49-F238E27FC236}">
                  <a16:creationId xmlns:a16="http://schemas.microsoft.com/office/drawing/2014/main" id="{D9C44A97-76EC-49D7-BB1A-37C7AECE3FED}"/>
                </a:ext>
              </a:extLst>
            </p:cNvPr>
            <p:cNvSpPr/>
            <p:nvPr/>
          </p:nvSpPr>
          <p:spPr>
            <a:xfrm>
              <a:off x="5288110" y="1934170"/>
              <a:ext cx="798544" cy="779859"/>
            </a:xfrm>
            <a:prstGeom prst="mathEqual">
              <a:avLst/>
            </a:prstGeom>
            <a:grpFill/>
            <a:ln w="76200">
              <a:solidFill>
                <a:schemeClr val="accent1">
                  <a:shade val="50000"/>
                </a:schemeClr>
              </a:solidFill>
            </a:ln>
            <a:effectLst>
              <a:glow rad="127000">
                <a:schemeClr val="tx1"/>
              </a:glo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</p:sp>
        <p:sp>
          <p:nvSpPr>
            <p:cNvPr id="12" name="Equals 10">
              <a:extLst>
                <a:ext uri="{FF2B5EF4-FFF2-40B4-BE49-F238E27FC236}">
                  <a16:creationId xmlns:a16="http://schemas.microsoft.com/office/drawing/2014/main" id="{9317FA2B-04AB-4A02-AAB7-454A4B2B76BD}"/>
                </a:ext>
              </a:extLst>
            </p:cNvPr>
            <p:cNvSpPr txBox="1"/>
            <p:nvPr/>
          </p:nvSpPr>
          <p:spPr>
            <a:xfrm>
              <a:off x="5393957" y="2094821"/>
              <a:ext cx="586850" cy="458557"/>
            </a:xfrm>
            <a:prstGeom prst="rect">
              <a:avLst/>
            </a:prstGeom>
            <a:grpFill/>
            <a:ln w="762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bn-BD" sz="2400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1BA5784D-9FD4-4257-B583-6D53AAD4EF27}"/>
              </a:ext>
            </a:extLst>
          </p:cNvPr>
          <p:cNvGrpSpPr/>
          <p:nvPr/>
        </p:nvGrpSpPr>
        <p:grpSpPr>
          <a:xfrm>
            <a:off x="8201378" y="2051820"/>
            <a:ext cx="2042166" cy="1758180"/>
            <a:chOff x="6151922" y="1066801"/>
            <a:chExt cx="2531958" cy="2514596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0E97E3F-F418-45D5-A7F7-33255F3B276B}"/>
                </a:ext>
              </a:extLst>
            </p:cNvPr>
            <p:cNvSpPr/>
            <p:nvPr/>
          </p:nvSpPr>
          <p:spPr>
            <a:xfrm>
              <a:off x="6151922" y="1066801"/>
              <a:ext cx="2531958" cy="2514596"/>
            </a:xfrm>
            <a:prstGeom prst="ellipse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Oval 12">
              <a:extLst>
                <a:ext uri="{FF2B5EF4-FFF2-40B4-BE49-F238E27FC236}">
                  <a16:creationId xmlns:a16="http://schemas.microsoft.com/office/drawing/2014/main" id="{F57571CF-7870-4929-942E-51F55263AB38}"/>
                </a:ext>
              </a:extLst>
            </p:cNvPr>
            <p:cNvSpPr txBox="1"/>
            <p:nvPr/>
          </p:nvSpPr>
          <p:spPr>
            <a:xfrm>
              <a:off x="6522719" y="1435055"/>
              <a:ext cx="1790364" cy="177808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48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গুণফল</a:t>
              </a:r>
              <a:endParaRPr lang="bn-BD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8" name="Frame 1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591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Frame 18"/>
          <p:cNvSpPr/>
          <p:nvPr/>
        </p:nvSpPr>
        <p:spPr>
          <a:xfrm>
            <a:off x="180108" y="166255"/>
            <a:ext cx="11845637" cy="6511636"/>
          </a:xfrm>
          <a:prstGeom prst="frame">
            <a:avLst>
              <a:gd name="adj1" fmla="val 1089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01719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023762509"/>
              </p:ext>
            </p:extLst>
          </p:nvPr>
        </p:nvGraphicFramePr>
        <p:xfrm>
          <a:off x="290944" y="249382"/>
          <a:ext cx="11596255" cy="6373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591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rame 3"/>
          <p:cNvSpPr/>
          <p:nvPr/>
        </p:nvSpPr>
        <p:spPr>
          <a:xfrm>
            <a:off x="180108" y="166255"/>
            <a:ext cx="11845637" cy="6511636"/>
          </a:xfrm>
          <a:prstGeom prst="frame">
            <a:avLst>
              <a:gd name="adj1" fmla="val 1089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3616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71B6712-2C0E-42BB-A48B-C5D781F46E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271B6712-2C0E-42BB-A48B-C5D781F46E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271B6712-2C0E-42BB-A48B-C5D781F46E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85DA15B-BDA9-4A42-B89F-348E10654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graphicEl>
                                              <a:dgm id="{585DA15B-BDA9-4A42-B89F-348E10654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585DA15B-BDA9-4A42-B89F-348E10654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9665E3-4F92-47F2-91F3-57BF30EA4D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929665E3-4F92-47F2-91F3-57BF30EA4D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929665E3-4F92-47F2-91F3-57BF30EA4D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7ACCAA9-9DDC-4334-AA07-98E3F2FCAB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graphicEl>
                                              <a:dgm id="{B7ACCAA9-9DDC-4334-AA07-98E3F2FCAB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graphicEl>
                                              <a:dgm id="{B7ACCAA9-9DDC-4334-AA07-98E3F2FCAB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4692C7-76A8-4DE9-B3AE-2FCB98755D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084692C7-76A8-4DE9-B3AE-2FCB98755D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graphicEl>
                                              <a:dgm id="{084692C7-76A8-4DE9-B3AE-2FCB98755D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0EE584A-FD47-42BF-BF21-209CAA3257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graphicEl>
                                              <a:dgm id="{00EE584A-FD47-42BF-BF21-209CAA3257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graphicEl>
                                              <a:dgm id="{00EE584A-FD47-42BF-BF21-209CAA3257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4D5C4C1-235B-4FC3-A068-CD929C2F9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A4D5C4C1-235B-4FC3-A068-CD929C2F9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A4D5C4C1-235B-4FC3-A068-CD929C2F9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29601" y="2286001"/>
            <a:ext cx="1413163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৮৫৩</a:t>
            </a:r>
          </a:p>
          <a:p>
            <a:pPr algn="ctr"/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×৯৬৭</a:t>
            </a:r>
            <a:endParaRPr lang="bn-BD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239000" y="3733800"/>
            <a:ext cx="3200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543801" y="3810000"/>
            <a:ext cx="2286000" cy="17543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</a:t>
            </a:r>
            <a:r>
              <a:rPr lang="bn-IN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৫ ৯ ৭ ১</a:t>
            </a:r>
            <a:endParaRPr lang="bn-IN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</a:t>
            </a:r>
            <a:r>
              <a:rPr lang="bn-IN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৫ ১ ১ ৮ ০</a:t>
            </a:r>
            <a:endParaRPr lang="bn-IN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bn-IN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৭ ৬ ৭ ৭ ০ ০</a:t>
            </a:r>
            <a:endParaRPr lang="bn-BD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7010400" y="5715000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453744" y="5818910"/>
            <a:ext cx="2743201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৮ ২ ৪ ৮ ৫ ১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17616" y="4578928"/>
            <a:ext cx="5164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×</a:t>
            </a:r>
            <a:endParaRPr lang="bn-BD" sz="4400" dirty="0"/>
          </a:p>
        </p:txBody>
      </p:sp>
      <p:sp>
        <p:nvSpPr>
          <p:cNvPr id="22" name="Frame 2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591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Frame 26"/>
          <p:cNvSpPr/>
          <p:nvPr/>
        </p:nvSpPr>
        <p:spPr>
          <a:xfrm>
            <a:off x="180108" y="166255"/>
            <a:ext cx="11845637" cy="6511636"/>
          </a:xfrm>
          <a:prstGeom prst="frame">
            <a:avLst>
              <a:gd name="adj1" fmla="val 1089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52254" y="678873"/>
            <a:ext cx="7079673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 পদ্ধতির গুণ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37854" y="2521527"/>
            <a:ext cx="6137564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৮৫৩ </a:t>
            </a:r>
            <a:r>
              <a:rPr lang="en-GB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৯৬৭ =   ৮২৪৮৫১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1634836" y="3463635"/>
            <a:ext cx="429491" cy="1080655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3200400" y="3505201"/>
            <a:ext cx="429491" cy="1080655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>
            <a:off x="5126182" y="3477492"/>
            <a:ext cx="429491" cy="1080655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468580" y="4696692"/>
            <a:ext cx="997527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গুণ্য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37163" y="4696691"/>
            <a:ext cx="1136071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গুণক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28655" y="4627419"/>
            <a:ext cx="67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52109" y="4682837"/>
            <a:ext cx="1288473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গুণফল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56558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7" grpId="0" animBg="1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331</Words>
  <Application>Microsoft Office PowerPoint</Application>
  <PresentationFormat>Widescreen</PresentationFormat>
  <Paragraphs>108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30</cp:revision>
  <dcterms:created xsi:type="dcterms:W3CDTF">2020-07-22T16:32:28Z</dcterms:created>
  <dcterms:modified xsi:type="dcterms:W3CDTF">2020-08-08T17:11:16Z</dcterms:modified>
</cp:coreProperties>
</file>