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98" r:id="rId2"/>
    <p:sldId id="299" r:id="rId3"/>
    <p:sldId id="320" r:id="rId4"/>
    <p:sldId id="300" r:id="rId5"/>
    <p:sldId id="295" r:id="rId6"/>
    <p:sldId id="261" r:id="rId7"/>
    <p:sldId id="293" r:id="rId8"/>
    <p:sldId id="303" r:id="rId9"/>
    <p:sldId id="304" r:id="rId10"/>
    <p:sldId id="321" r:id="rId11"/>
    <p:sldId id="306" r:id="rId12"/>
    <p:sldId id="265" r:id="rId13"/>
    <p:sldId id="305" r:id="rId14"/>
    <p:sldId id="280" r:id="rId15"/>
    <p:sldId id="281" r:id="rId16"/>
    <p:sldId id="317" r:id="rId17"/>
    <p:sldId id="282" r:id="rId18"/>
    <p:sldId id="307" r:id="rId19"/>
    <p:sldId id="309" r:id="rId20"/>
    <p:sldId id="310" r:id="rId21"/>
    <p:sldId id="311" r:id="rId22"/>
    <p:sldId id="312" r:id="rId23"/>
    <p:sldId id="313" r:id="rId24"/>
    <p:sldId id="314" r:id="rId25"/>
    <p:sldId id="315" r:id="rId26"/>
    <p:sldId id="316" r:id="rId27"/>
    <p:sldId id="288" r:id="rId28"/>
    <p:sldId id="297" r:id="rId29"/>
    <p:sldId id="318" r:id="rId30"/>
    <p:sldId id="271" r:id="rId31"/>
    <p:sldId id="270"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00" autoAdjust="0"/>
  </p:normalViewPr>
  <p:slideViewPr>
    <p:cSldViewPr>
      <p:cViewPr>
        <p:scale>
          <a:sx n="72" d="100"/>
          <a:sy n="72" d="100"/>
        </p:scale>
        <p:origin x="-132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552AF-01E3-4897-A16C-E629F08C4129}" type="datetimeFigureOut">
              <a:rPr lang="en-US" smtClean="0"/>
              <a:pPr/>
              <a:t>8/8/2020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A9422-84B1-4FD6-9B9F-2A39DDC093E6}" type="slidenum">
              <a:rPr lang="en-US" smtClean="0"/>
              <a:pPr/>
              <a:t>‹#›</a:t>
            </a:fld>
            <a:endParaRPr lang="en-US"/>
          </a:p>
        </p:txBody>
      </p:sp>
    </p:spTree>
    <p:extLst>
      <p:ext uri="{BB962C8B-B14F-4D97-AF65-F5344CB8AC3E}">
        <p14:creationId xmlns:p14="http://schemas.microsoft.com/office/powerpoint/2010/main" val="316883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47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78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87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08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98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927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165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499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63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299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448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8/8/2020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583666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jpeg"/><Relationship Id="rId4" Type="http://schemas.openxmlformats.org/officeDocument/2006/relationships/image" Target="../media/image21.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oktar69hossain@gmail.com" TargetMode="Externa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l="6133" t="25438" r="9423" b="21055"/>
          <a:stretch>
            <a:fillRect/>
          </a:stretch>
        </p:blipFill>
        <p:spPr>
          <a:xfrm>
            <a:off x="838200" y="1295400"/>
            <a:ext cx="7235230" cy="2701797"/>
          </a:xfrm>
          <a:custGeom>
            <a:avLst/>
            <a:gdLst/>
            <a:ahLst/>
            <a:cxnLst/>
            <a:rect l="l" t="t" r="r" b="b"/>
            <a:pathLst>
              <a:path w="10290105" h="2881917">
                <a:moveTo>
                  <a:pt x="2000264" y="1613873"/>
                </a:moveTo>
                <a:lnTo>
                  <a:pt x="1467443" y="1904800"/>
                </a:lnTo>
                <a:lnTo>
                  <a:pt x="1693524" y="2059622"/>
                </a:lnTo>
                <a:lnTo>
                  <a:pt x="1714674" y="2014073"/>
                </a:lnTo>
                <a:cubicBezTo>
                  <a:pt x="1729395" y="2014073"/>
                  <a:pt x="1748408" y="2045316"/>
                  <a:pt x="1771712" y="2107802"/>
                </a:cubicBezTo>
                <a:lnTo>
                  <a:pt x="1767509" y="2107802"/>
                </a:lnTo>
                <a:lnTo>
                  <a:pt x="1892126" y="2136555"/>
                </a:lnTo>
                <a:lnTo>
                  <a:pt x="1998997" y="2298729"/>
                </a:lnTo>
                <a:close/>
                <a:moveTo>
                  <a:pt x="8647242" y="695930"/>
                </a:moveTo>
                <a:lnTo>
                  <a:pt x="8655971" y="696807"/>
                </a:lnTo>
                <a:cubicBezTo>
                  <a:pt x="8713013" y="705120"/>
                  <a:pt x="8771401" y="726475"/>
                  <a:pt x="8831135" y="760873"/>
                </a:cubicBezTo>
                <a:cubicBezTo>
                  <a:pt x="8926710" y="815910"/>
                  <a:pt x="9009442" y="878384"/>
                  <a:pt x="9079333" y="948298"/>
                </a:cubicBezTo>
                <a:cubicBezTo>
                  <a:pt x="9149224" y="1018211"/>
                  <a:pt x="9204172" y="1097630"/>
                  <a:pt x="9244177" y="1186556"/>
                </a:cubicBezTo>
                <a:cubicBezTo>
                  <a:pt x="9284180" y="1275482"/>
                  <a:pt x="9304183" y="1374114"/>
                  <a:pt x="9304183" y="1482453"/>
                </a:cubicBezTo>
                <a:cubicBezTo>
                  <a:pt x="9304183" y="1528172"/>
                  <a:pt x="9299913" y="1574114"/>
                  <a:pt x="9291374" y="1620278"/>
                </a:cubicBezTo>
                <a:cubicBezTo>
                  <a:pt x="9366313" y="1676671"/>
                  <a:pt x="9428833" y="1737267"/>
                  <a:pt x="9478933" y="1802065"/>
                </a:cubicBezTo>
                <a:cubicBezTo>
                  <a:pt x="9503982" y="1834465"/>
                  <a:pt x="9521158" y="1865491"/>
                  <a:pt x="9530459" y="1895144"/>
                </a:cubicBezTo>
                <a:lnTo>
                  <a:pt x="9534736" y="1918248"/>
                </a:lnTo>
                <a:lnTo>
                  <a:pt x="9534736" y="695930"/>
                </a:lnTo>
                <a:close/>
                <a:moveTo>
                  <a:pt x="1366176" y="695930"/>
                </a:moveTo>
                <a:cubicBezTo>
                  <a:pt x="1376405" y="695930"/>
                  <a:pt x="1381219" y="697053"/>
                  <a:pt x="1380619" y="699299"/>
                </a:cubicBezTo>
                <a:cubicBezTo>
                  <a:pt x="1380018" y="701545"/>
                  <a:pt x="1379718" y="708605"/>
                  <a:pt x="1379718" y="720479"/>
                </a:cubicBezTo>
                <a:cubicBezTo>
                  <a:pt x="1379718" y="761974"/>
                  <a:pt x="1393605" y="806848"/>
                  <a:pt x="1421379" y="855102"/>
                </a:cubicBezTo>
                <a:cubicBezTo>
                  <a:pt x="1449153" y="903357"/>
                  <a:pt x="1486000" y="949921"/>
                  <a:pt x="1531919" y="994795"/>
                </a:cubicBezTo>
                <a:cubicBezTo>
                  <a:pt x="1577839" y="1039669"/>
                  <a:pt x="1625526" y="1075793"/>
                  <a:pt x="1674981" y="1103167"/>
                </a:cubicBezTo>
                <a:cubicBezTo>
                  <a:pt x="1724436" y="1130541"/>
                  <a:pt x="1770511" y="1144228"/>
                  <a:pt x="1813207" y="1144228"/>
                </a:cubicBezTo>
                <a:cubicBezTo>
                  <a:pt x="1840469" y="1144228"/>
                  <a:pt x="1869021" y="1139425"/>
                  <a:pt x="1898864" y="1129818"/>
                </a:cubicBezTo>
                <a:cubicBezTo>
                  <a:pt x="1928706" y="1120212"/>
                  <a:pt x="1956079" y="1106458"/>
                  <a:pt x="1980985" y="1088558"/>
                </a:cubicBezTo>
                <a:cubicBezTo>
                  <a:pt x="2005890" y="1070657"/>
                  <a:pt x="2026471" y="1048853"/>
                  <a:pt x="2042726" y="1023147"/>
                </a:cubicBezTo>
                <a:cubicBezTo>
                  <a:pt x="2058981" y="997441"/>
                  <a:pt x="2067109" y="967977"/>
                  <a:pt x="2067109" y="934755"/>
                </a:cubicBezTo>
                <a:lnTo>
                  <a:pt x="2067109" y="896997"/>
                </a:lnTo>
                <a:cubicBezTo>
                  <a:pt x="2067109" y="849632"/>
                  <a:pt x="2059493" y="814175"/>
                  <a:pt x="2044260" y="790626"/>
                </a:cubicBezTo>
                <a:cubicBezTo>
                  <a:pt x="2032836" y="772964"/>
                  <a:pt x="2014676" y="748980"/>
                  <a:pt x="1989780" y="718672"/>
                </a:cubicBezTo>
                <a:lnTo>
                  <a:pt x="1970738" y="695930"/>
                </a:lnTo>
                <a:close/>
                <a:moveTo>
                  <a:pt x="4941724" y="4270"/>
                </a:moveTo>
                <a:cubicBezTo>
                  <a:pt x="5062115" y="43140"/>
                  <a:pt x="5136988" y="101167"/>
                  <a:pt x="5166340" y="178352"/>
                </a:cubicBezTo>
                <a:cubicBezTo>
                  <a:pt x="5195693" y="255537"/>
                  <a:pt x="5217174" y="322570"/>
                  <a:pt x="5230783" y="379452"/>
                </a:cubicBezTo>
                <a:cubicBezTo>
                  <a:pt x="5234141" y="387769"/>
                  <a:pt x="5236659" y="394968"/>
                  <a:pt x="5238338" y="401050"/>
                </a:cubicBezTo>
                <a:lnTo>
                  <a:pt x="5239830" y="409873"/>
                </a:lnTo>
                <a:lnTo>
                  <a:pt x="5373301" y="409873"/>
                </a:lnTo>
                <a:lnTo>
                  <a:pt x="5422444" y="409873"/>
                </a:lnTo>
                <a:lnTo>
                  <a:pt x="7841276" y="409873"/>
                </a:lnTo>
                <a:lnTo>
                  <a:pt x="7868228" y="409873"/>
                </a:lnTo>
                <a:lnTo>
                  <a:pt x="10112053" y="409873"/>
                </a:lnTo>
                <a:lnTo>
                  <a:pt x="10290105" y="695930"/>
                </a:lnTo>
                <a:lnTo>
                  <a:pt x="9842141" y="695930"/>
                </a:lnTo>
                <a:lnTo>
                  <a:pt x="9842141" y="2881917"/>
                </a:lnTo>
                <a:lnTo>
                  <a:pt x="9622862" y="2714539"/>
                </a:lnTo>
                <a:cubicBezTo>
                  <a:pt x="9622862" y="2663661"/>
                  <a:pt x="9610642" y="2598128"/>
                  <a:pt x="9586204" y="2517942"/>
                </a:cubicBezTo>
                <a:cubicBezTo>
                  <a:pt x="9561765" y="2437755"/>
                  <a:pt x="9528087" y="2356034"/>
                  <a:pt x="9485170" y="2272779"/>
                </a:cubicBezTo>
                <a:cubicBezTo>
                  <a:pt x="9442252" y="2189523"/>
                  <a:pt x="9391897" y="2113695"/>
                  <a:pt x="9334103" y="2045294"/>
                </a:cubicBezTo>
                <a:cubicBezTo>
                  <a:pt x="9276309" y="1976893"/>
                  <a:pt x="9230378" y="1932085"/>
                  <a:pt x="9196311" y="1910871"/>
                </a:cubicBezTo>
                <a:cubicBezTo>
                  <a:pt x="9189729" y="1944049"/>
                  <a:pt x="9170382" y="1982841"/>
                  <a:pt x="9138273" y="2027249"/>
                </a:cubicBezTo>
                <a:cubicBezTo>
                  <a:pt x="9106162" y="2071656"/>
                  <a:pt x="9070383" y="2109803"/>
                  <a:pt x="9030935" y="2141691"/>
                </a:cubicBezTo>
                <a:cubicBezTo>
                  <a:pt x="8991486" y="2173579"/>
                  <a:pt x="8948358" y="2198896"/>
                  <a:pt x="8901549" y="2217642"/>
                </a:cubicBezTo>
                <a:cubicBezTo>
                  <a:pt x="8854739" y="2236388"/>
                  <a:pt x="8808431" y="2245760"/>
                  <a:pt x="8762623" y="2245760"/>
                </a:cubicBezTo>
                <a:cubicBezTo>
                  <a:pt x="8650904" y="2245760"/>
                  <a:pt x="8554551" y="2208258"/>
                  <a:pt x="8473564" y="2133253"/>
                </a:cubicBezTo>
                <a:cubicBezTo>
                  <a:pt x="8392576" y="2058247"/>
                  <a:pt x="8352083" y="1968243"/>
                  <a:pt x="8352083" y="1863239"/>
                </a:cubicBezTo>
                <a:cubicBezTo>
                  <a:pt x="8352083" y="1821878"/>
                  <a:pt x="8360633" y="1776282"/>
                  <a:pt x="8377734" y="1726449"/>
                </a:cubicBezTo>
                <a:cubicBezTo>
                  <a:pt x="8394833" y="1676615"/>
                  <a:pt x="8422574" y="1630918"/>
                  <a:pt x="8460955" y="1589357"/>
                </a:cubicBezTo>
                <a:cubicBezTo>
                  <a:pt x="8499336" y="1547796"/>
                  <a:pt x="8547858" y="1512317"/>
                  <a:pt x="8606519" y="1482920"/>
                </a:cubicBezTo>
                <a:cubicBezTo>
                  <a:pt x="8665180" y="1453522"/>
                  <a:pt x="8735493" y="1438824"/>
                  <a:pt x="8817459" y="1438824"/>
                </a:cubicBezTo>
                <a:cubicBezTo>
                  <a:pt x="8846679" y="1438824"/>
                  <a:pt x="8877444" y="1440436"/>
                  <a:pt x="8909754" y="1443660"/>
                </a:cubicBezTo>
                <a:cubicBezTo>
                  <a:pt x="8925909" y="1445272"/>
                  <a:pt x="8940505" y="1447421"/>
                  <a:pt x="8953541" y="1450106"/>
                </a:cubicBezTo>
                <a:lnTo>
                  <a:pt x="8980512" y="1457677"/>
                </a:lnTo>
                <a:lnTo>
                  <a:pt x="8980417" y="1457570"/>
                </a:lnTo>
                <a:cubicBezTo>
                  <a:pt x="8979428" y="1454323"/>
                  <a:pt x="8979967" y="1448563"/>
                  <a:pt x="8982035" y="1440291"/>
                </a:cubicBezTo>
                <a:cubicBezTo>
                  <a:pt x="8986172" y="1423747"/>
                  <a:pt x="8988239" y="1404023"/>
                  <a:pt x="8988239" y="1381119"/>
                </a:cubicBezTo>
                <a:cubicBezTo>
                  <a:pt x="8988239" y="1305157"/>
                  <a:pt x="8967636" y="1241604"/>
                  <a:pt x="8926432" y="1190459"/>
                </a:cubicBezTo>
                <a:cubicBezTo>
                  <a:pt x="8885227" y="1139313"/>
                  <a:pt x="8831780" y="1096674"/>
                  <a:pt x="8766092" y="1062540"/>
                </a:cubicBezTo>
                <a:cubicBezTo>
                  <a:pt x="8700404" y="1028406"/>
                  <a:pt x="8628300" y="1001188"/>
                  <a:pt x="8549781" y="980886"/>
                </a:cubicBezTo>
                <a:cubicBezTo>
                  <a:pt x="8471262" y="960583"/>
                  <a:pt x="8397135" y="943472"/>
                  <a:pt x="8327400" y="929552"/>
                </a:cubicBezTo>
                <a:cubicBezTo>
                  <a:pt x="8285506" y="921146"/>
                  <a:pt x="8245612" y="913308"/>
                  <a:pt x="8207720" y="906036"/>
                </a:cubicBezTo>
                <a:cubicBezTo>
                  <a:pt x="8169828" y="898765"/>
                  <a:pt x="8128801" y="887101"/>
                  <a:pt x="8084638" y="871046"/>
                </a:cubicBezTo>
                <a:lnTo>
                  <a:pt x="8020930" y="695930"/>
                </a:lnTo>
                <a:lnTo>
                  <a:pt x="7999115" y="695930"/>
                </a:lnTo>
                <a:lnTo>
                  <a:pt x="5616433" y="695930"/>
                </a:lnTo>
                <a:lnTo>
                  <a:pt x="5811126" y="771647"/>
                </a:lnTo>
                <a:cubicBezTo>
                  <a:pt x="5891980" y="1045829"/>
                  <a:pt x="5979126" y="1268822"/>
                  <a:pt x="6072567" y="1440625"/>
                </a:cubicBezTo>
                <a:cubicBezTo>
                  <a:pt x="6166006" y="1612428"/>
                  <a:pt x="6262304" y="1748563"/>
                  <a:pt x="6361459" y="1849030"/>
                </a:cubicBezTo>
                <a:cubicBezTo>
                  <a:pt x="6460613" y="1949497"/>
                  <a:pt x="6561980" y="2019388"/>
                  <a:pt x="6665561" y="2058703"/>
                </a:cubicBezTo>
                <a:cubicBezTo>
                  <a:pt x="6769141" y="2098018"/>
                  <a:pt x="6872876" y="2117675"/>
                  <a:pt x="6976768" y="2117675"/>
                </a:cubicBezTo>
                <a:cubicBezTo>
                  <a:pt x="7072965" y="2117675"/>
                  <a:pt x="7154397" y="2099096"/>
                  <a:pt x="7221064" y="2061938"/>
                </a:cubicBezTo>
                <a:cubicBezTo>
                  <a:pt x="7287730" y="2024780"/>
                  <a:pt x="7342399" y="1978416"/>
                  <a:pt x="7385073" y="1922846"/>
                </a:cubicBezTo>
                <a:cubicBezTo>
                  <a:pt x="7427745" y="1867275"/>
                  <a:pt x="7459534" y="1807502"/>
                  <a:pt x="7480436" y="1743527"/>
                </a:cubicBezTo>
                <a:cubicBezTo>
                  <a:pt x="7501338" y="1679551"/>
                  <a:pt x="7511790" y="1621834"/>
                  <a:pt x="7511790" y="1570378"/>
                </a:cubicBezTo>
                <a:cubicBezTo>
                  <a:pt x="7511790" y="1529551"/>
                  <a:pt x="7502584" y="1484132"/>
                  <a:pt x="7484172" y="1434121"/>
                </a:cubicBezTo>
                <a:cubicBezTo>
                  <a:pt x="7465760" y="1384110"/>
                  <a:pt x="7441398" y="1338246"/>
                  <a:pt x="7411090" y="1296529"/>
                </a:cubicBezTo>
                <a:cubicBezTo>
                  <a:pt x="7380780" y="1254813"/>
                  <a:pt x="7345524" y="1221135"/>
                  <a:pt x="7305320" y="1195495"/>
                </a:cubicBezTo>
                <a:cubicBezTo>
                  <a:pt x="7275166" y="1176266"/>
                  <a:pt x="7243061" y="1164247"/>
                  <a:pt x="7209006" y="1159440"/>
                </a:cubicBezTo>
                <a:lnTo>
                  <a:pt x="7175684" y="1157132"/>
                </a:lnTo>
                <a:lnTo>
                  <a:pt x="7202484" y="1225749"/>
                </a:lnTo>
                <a:cubicBezTo>
                  <a:pt x="7209444" y="1252967"/>
                  <a:pt x="7212924" y="1280674"/>
                  <a:pt x="7212924" y="1308871"/>
                </a:cubicBezTo>
                <a:cubicBezTo>
                  <a:pt x="7212924" y="1377361"/>
                  <a:pt x="7198793" y="1436011"/>
                  <a:pt x="7170530" y="1484821"/>
                </a:cubicBezTo>
                <a:cubicBezTo>
                  <a:pt x="7142266" y="1533631"/>
                  <a:pt x="7107388" y="1573224"/>
                  <a:pt x="7065894" y="1603600"/>
                </a:cubicBezTo>
                <a:cubicBezTo>
                  <a:pt x="7024400" y="1633976"/>
                  <a:pt x="6979069" y="1656091"/>
                  <a:pt x="6929903" y="1669944"/>
                </a:cubicBezTo>
                <a:cubicBezTo>
                  <a:pt x="6880738" y="1683798"/>
                  <a:pt x="6835451" y="1690725"/>
                  <a:pt x="6794046" y="1690725"/>
                </a:cubicBezTo>
                <a:cubicBezTo>
                  <a:pt x="6653286" y="1690725"/>
                  <a:pt x="6542034" y="1646673"/>
                  <a:pt x="6460291" y="1558570"/>
                </a:cubicBezTo>
                <a:cubicBezTo>
                  <a:pt x="6378548" y="1470467"/>
                  <a:pt x="6337676" y="1364908"/>
                  <a:pt x="6337676" y="1241893"/>
                </a:cubicBezTo>
                <a:cubicBezTo>
                  <a:pt x="6337676" y="1187990"/>
                  <a:pt x="6349718" y="1132376"/>
                  <a:pt x="6373800" y="1075049"/>
                </a:cubicBezTo>
                <a:cubicBezTo>
                  <a:pt x="6397883" y="1017722"/>
                  <a:pt x="6434207" y="963964"/>
                  <a:pt x="6482773" y="913775"/>
                </a:cubicBezTo>
                <a:cubicBezTo>
                  <a:pt x="6531339" y="863586"/>
                  <a:pt x="6591122" y="821847"/>
                  <a:pt x="6662125" y="788558"/>
                </a:cubicBezTo>
                <a:cubicBezTo>
                  <a:pt x="6733128" y="755269"/>
                  <a:pt x="6814704" y="738625"/>
                  <a:pt x="6906855" y="738625"/>
                </a:cubicBezTo>
                <a:cubicBezTo>
                  <a:pt x="6962580" y="738625"/>
                  <a:pt x="7040688" y="751922"/>
                  <a:pt x="7141177" y="778518"/>
                </a:cubicBezTo>
                <a:cubicBezTo>
                  <a:pt x="7241666" y="805113"/>
                  <a:pt x="7340487" y="853712"/>
                  <a:pt x="7437641" y="924315"/>
                </a:cubicBezTo>
                <a:cubicBezTo>
                  <a:pt x="7534794" y="994918"/>
                  <a:pt x="7619116" y="1091448"/>
                  <a:pt x="7690610" y="1213908"/>
                </a:cubicBezTo>
                <a:cubicBezTo>
                  <a:pt x="7762101" y="1336367"/>
                  <a:pt x="7797847" y="1494194"/>
                  <a:pt x="7797847" y="1687389"/>
                </a:cubicBezTo>
                <a:cubicBezTo>
                  <a:pt x="7797847" y="1788523"/>
                  <a:pt x="7782548" y="1888601"/>
                  <a:pt x="7751950" y="1987622"/>
                </a:cubicBezTo>
                <a:cubicBezTo>
                  <a:pt x="7721352" y="2086644"/>
                  <a:pt x="7673532" y="2176737"/>
                  <a:pt x="7608488" y="2257902"/>
                </a:cubicBezTo>
                <a:cubicBezTo>
                  <a:pt x="7543444" y="2339067"/>
                  <a:pt x="7462324" y="2405011"/>
                  <a:pt x="7365126" y="2455734"/>
                </a:cubicBezTo>
                <a:cubicBezTo>
                  <a:pt x="7267928" y="2506456"/>
                  <a:pt x="7152440" y="2531817"/>
                  <a:pt x="7018662" y="2531817"/>
                </a:cubicBezTo>
                <a:cubicBezTo>
                  <a:pt x="6971920" y="2531817"/>
                  <a:pt x="6913615" y="2526147"/>
                  <a:pt x="6843746" y="2514806"/>
                </a:cubicBezTo>
                <a:cubicBezTo>
                  <a:pt x="6773877" y="2503465"/>
                  <a:pt x="6695781" y="2477426"/>
                  <a:pt x="6609457" y="2436687"/>
                </a:cubicBezTo>
                <a:cubicBezTo>
                  <a:pt x="6523133" y="2395949"/>
                  <a:pt x="6432539" y="2336232"/>
                  <a:pt x="6337676" y="2257535"/>
                </a:cubicBezTo>
                <a:cubicBezTo>
                  <a:pt x="6242813" y="2178838"/>
                  <a:pt x="6149095" y="2072579"/>
                  <a:pt x="6056522" y="1938756"/>
                </a:cubicBezTo>
                <a:cubicBezTo>
                  <a:pt x="5963949" y="1804934"/>
                  <a:pt x="5875869" y="1639557"/>
                  <a:pt x="5792280" y="1442626"/>
                </a:cubicBezTo>
                <a:cubicBezTo>
                  <a:pt x="5719140" y="1270312"/>
                  <a:pt x="5653125" y="1053544"/>
                  <a:pt x="5594234" y="792324"/>
                </a:cubicBezTo>
                <a:lnTo>
                  <a:pt x="5573385" y="695930"/>
                </a:lnTo>
                <a:lnTo>
                  <a:pt x="5531140" y="695930"/>
                </a:lnTo>
                <a:lnTo>
                  <a:pt x="5253398" y="695930"/>
                </a:lnTo>
                <a:lnTo>
                  <a:pt x="5253398" y="2873378"/>
                </a:lnTo>
                <a:lnTo>
                  <a:pt x="4941724" y="2649095"/>
                </a:lnTo>
                <a:lnTo>
                  <a:pt x="4941724" y="1432553"/>
                </a:lnTo>
                <a:cubicBezTo>
                  <a:pt x="4941724" y="1407914"/>
                  <a:pt x="4930551" y="1364808"/>
                  <a:pt x="4908202" y="1303234"/>
                </a:cubicBezTo>
                <a:cubicBezTo>
                  <a:pt x="4885854" y="1241659"/>
                  <a:pt x="4846838" y="1176116"/>
                  <a:pt x="4791157" y="1106603"/>
                </a:cubicBezTo>
                <a:cubicBezTo>
                  <a:pt x="4777948" y="1075026"/>
                  <a:pt x="4754366" y="1041660"/>
                  <a:pt x="4720410" y="1006503"/>
                </a:cubicBezTo>
                <a:cubicBezTo>
                  <a:pt x="4686454" y="971346"/>
                  <a:pt x="4647150" y="938057"/>
                  <a:pt x="4602498" y="906637"/>
                </a:cubicBezTo>
                <a:cubicBezTo>
                  <a:pt x="4557846" y="875216"/>
                  <a:pt x="4510871" y="849799"/>
                  <a:pt x="4461571" y="830386"/>
                </a:cubicBezTo>
                <a:cubicBezTo>
                  <a:pt x="4412272" y="810973"/>
                  <a:pt x="4366875" y="801266"/>
                  <a:pt x="4325380" y="801266"/>
                </a:cubicBezTo>
                <a:cubicBezTo>
                  <a:pt x="4255956" y="801266"/>
                  <a:pt x="4190969" y="818522"/>
                  <a:pt x="4130417" y="853034"/>
                </a:cubicBezTo>
                <a:cubicBezTo>
                  <a:pt x="4069866" y="887546"/>
                  <a:pt x="4023179" y="925549"/>
                  <a:pt x="3990357" y="967043"/>
                </a:cubicBezTo>
                <a:cubicBezTo>
                  <a:pt x="4005968" y="953079"/>
                  <a:pt x="4043237" y="946096"/>
                  <a:pt x="4102165" y="946096"/>
                </a:cubicBezTo>
                <a:cubicBezTo>
                  <a:pt x="4281396" y="946096"/>
                  <a:pt x="4409915" y="981108"/>
                  <a:pt x="4487722" y="1051133"/>
                </a:cubicBezTo>
                <a:cubicBezTo>
                  <a:pt x="4565529" y="1121157"/>
                  <a:pt x="4604433" y="1216209"/>
                  <a:pt x="4604433" y="1336289"/>
                </a:cubicBezTo>
                <a:cubicBezTo>
                  <a:pt x="4604433" y="1403712"/>
                  <a:pt x="4571311" y="1503789"/>
                  <a:pt x="4505067" y="1636522"/>
                </a:cubicBezTo>
                <a:cubicBezTo>
                  <a:pt x="4438823" y="1769255"/>
                  <a:pt x="4324091" y="1917831"/>
                  <a:pt x="4160871" y="2082252"/>
                </a:cubicBezTo>
                <a:lnTo>
                  <a:pt x="3854734" y="1727616"/>
                </a:lnTo>
                <a:lnTo>
                  <a:pt x="3900631" y="1687389"/>
                </a:lnTo>
                <a:cubicBezTo>
                  <a:pt x="3925181" y="1668888"/>
                  <a:pt x="3956012" y="1644372"/>
                  <a:pt x="3993126" y="1613840"/>
                </a:cubicBezTo>
                <a:cubicBezTo>
                  <a:pt x="4030239" y="1583309"/>
                  <a:pt x="4084531" y="1539335"/>
                  <a:pt x="4156001" y="1481919"/>
                </a:cubicBezTo>
                <a:cubicBezTo>
                  <a:pt x="4192070" y="1425704"/>
                  <a:pt x="4222590" y="1375715"/>
                  <a:pt x="4247562" y="1331953"/>
                </a:cubicBezTo>
                <a:cubicBezTo>
                  <a:pt x="4272534" y="1288190"/>
                  <a:pt x="4285021" y="1258926"/>
                  <a:pt x="4285021" y="1244161"/>
                </a:cubicBezTo>
                <a:cubicBezTo>
                  <a:pt x="4285021" y="1227972"/>
                  <a:pt x="4270010" y="1219878"/>
                  <a:pt x="4239990" y="1219878"/>
                </a:cubicBezTo>
                <a:cubicBezTo>
                  <a:pt x="4239457" y="1219878"/>
                  <a:pt x="4227082" y="1225393"/>
                  <a:pt x="4202866" y="1236423"/>
                </a:cubicBezTo>
                <a:cubicBezTo>
                  <a:pt x="4178650" y="1247452"/>
                  <a:pt x="4142792" y="1263174"/>
                  <a:pt x="4095294" y="1283587"/>
                </a:cubicBezTo>
                <a:cubicBezTo>
                  <a:pt x="4049976" y="1304979"/>
                  <a:pt x="4007024" y="1326227"/>
                  <a:pt x="3966442" y="1347330"/>
                </a:cubicBezTo>
                <a:cubicBezTo>
                  <a:pt x="3925860" y="1368433"/>
                  <a:pt x="3887533" y="1378984"/>
                  <a:pt x="3851465" y="1378984"/>
                </a:cubicBezTo>
                <a:cubicBezTo>
                  <a:pt x="3787200" y="1378984"/>
                  <a:pt x="3735433" y="1367499"/>
                  <a:pt x="3696161" y="1344528"/>
                </a:cubicBezTo>
                <a:cubicBezTo>
                  <a:pt x="3656891" y="1321557"/>
                  <a:pt x="3625871" y="1292960"/>
                  <a:pt x="3603101" y="1258737"/>
                </a:cubicBezTo>
                <a:cubicBezTo>
                  <a:pt x="3580329" y="1224515"/>
                  <a:pt x="3565052" y="1187913"/>
                  <a:pt x="3557269" y="1148931"/>
                </a:cubicBezTo>
                <a:cubicBezTo>
                  <a:pt x="3549486" y="1109949"/>
                  <a:pt x="3545595" y="1074715"/>
                  <a:pt x="3545595" y="1043227"/>
                </a:cubicBezTo>
                <a:cubicBezTo>
                  <a:pt x="3545595" y="997063"/>
                  <a:pt x="3553990" y="948075"/>
                  <a:pt x="3570778" y="896263"/>
                </a:cubicBezTo>
                <a:cubicBezTo>
                  <a:pt x="3587568" y="844451"/>
                  <a:pt x="3612706" y="808160"/>
                  <a:pt x="3646195" y="787391"/>
                </a:cubicBezTo>
                <a:cubicBezTo>
                  <a:pt x="3704546" y="686435"/>
                  <a:pt x="3765119" y="615799"/>
                  <a:pt x="3827916" y="575483"/>
                </a:cubicBezTo>
                <a:cubicBezTo>
                  <a:pt x="3890714" y="535167"/>
                  <a:pt x="3950876" y="505436"/>
                  <a:pt x="4008403" y="486290"/>
                </a:cubicBezTo>
                <a:cubicBezTo>
                  <a:pt x="4065930" y="467144"/>
                  <a:pt x="4117731" y="454603"/>
                  <a:pt x="4163806" y="448665"/>
                </a:cubicBezTo>
                <a:cubicBezTo>
                  <a:pt x="4209881" y="442728"/>
                  <a:pt x="4244438" y="439759"/>
                  <a:pt x="4267475" y="439759"/>
                </a:cubicBezTo>
                <a:lnTo>
                  <a:pt x="4339590" y="439759"/>
                </a:lnTo>
                <a:lnTo>
                  <a:pt x="4339590" y="482454"/>
                </a:lnTo>
                <a:cubicBezTo>
                  <a:pt x="4401098" y="457504"/>
                  <a:pt x="4467942" y="463041"/>
                  <a:pt x="4540124" y="499065"/>
                </a:cubicBezTo>
                <a:cubicBezTo>
                  <a:pt x="4612305" y="535089"/>
                  <a:pt x="4677515" y="579997"/>
                  <a:pt x="4735753" y="633788"/>
                </a:cubicBezTo>
                <a:cubicBezTo>
                  <a:pt x="4793992" y="687580"/>
                  <a:pt x="4847183" y="749421"/>
                  <a:pt x="4895327" y="819312"/>
                </a:cubicBezTo>
                <a:cubicBezTo>
                  <a:pt x="4907363" y="836785"/>
                  <a:pt x="4917356" y="853840"/>
                  <a:pt x="4925307" y="870477"/>
                </a:cubicBezTo>
                <a:lnTo>
                  <a:pt x="4941724" y="915542"/>
                </a:lnTo>
                <a:close/>
                <a:moveTo>
                  <a:pt x="2833173" y="0"/>
                </a:moveTo>
                <a:cubicBezTo>
                  <a:pt x="2942580" y="43585"/>
                  <a:pt x="3013349" y="103536"/>
                  <a:pt x="3045482" y="179853"/>
                </a:cubicBezTo>
                <a:cubicBezTo>
                  <a:pt x="3077614" y="256170"/>
                  <a:pt x="3100306" y="320902"/>
                  <a:pt x="3113560" y="374049"/>
                </a:cubicBezTo>
                <a:lnTo>
                  <a:pt x="3124767" y="409873"/>
                </a:lnTo>
                <a:lnTo>
                  <a:pt x="3426902" y="409873"/>
                </a:lnTo>
                <a:lnTo>
                  <a:pt x="3609423" y="695930"/>
                </a:lnTo>
                <a:lnTo>
                  <a:pt x="3140578" y="695930"/>
                </a:lnTo>
                <a:lnTo>
                  <a:pt x="3140578" y="2873378"/>
                </a:lnTo>
                <a:lnTo>
                  <a:pt x="2833173" y="2649362"/>
                </a:lnTo>
                <a:lnTo>
                  <a:pt x="2833173" y="979852"/>
                </a:lnTo>
                <a:cubicBezTo>
                  <a:pt x="2833173" y="967488"/>
                  <a:pt x="2826291" y="946285"/>
                  <a:pt x="2812527" y="916243"/>
                </a:cubicBezTo>
                <a:cubicBezTo>
                  <a:pt x="2798762" y="886201"/>
                  <a:pt x="2781084" y="854969"/>
                  <a:pt x="2759491" y="822547"/>
                </a:cubicBezTo>
                <a:cubicBezTo>
                  <a:pt x="2737899" y="790126"/>
                  <a:pt x="2716807" y="761807"/>
                  <a:pt x="2696215" y="737591"/>
                </a:cubicBezTo>
                <a:cubicBezTo>
                  <a:pt x="2675625" y="713375"/>
                  <a:pt x="2661192" y="699487"/>
                  <a:pt x="2652920" y="695930"/>
                </a:cubicBezTo>
                <a:lnTo>
                  <a:pt x="2638289" y="695930"/>
                </a:lnTo>
                <a:lnTo>
                  <a:pt x="2456856" y="695930"/>
                </a:lnTo>
                <a:lnTo>
                  <a:pt x="2278316" y="695930"/>
                </a:lnTo>
                <a:cubicBezTo>
                  <a:pt x="2306201" y="703713"/>
                  <a:pt x="2330628" y="739792"/>
                  <a:pt x="2351598" y="804168"/>
                </a:cubicBezTo>
                <a:cubicBezTo>
                  <a:pt x="2372568" y="868545"/>
                  <a:pt x="2383052" y="929885"/>
                  <a:pt x="2383052" y="988191"/>
                </a:cubicBezTo>
                <a:cubicBezTo>
                  <a:pt x="2383052" y="1010695"/>
                  <a:pt x="2381429" y="1034666"/>
                  <a:pt x="2378182" y="1060105"/>
                </a:cubicBezTo>
                <a:cubicBezTo>
                  <a:pt x="2374935" y="1085544"/>
                  <a:pt x="2370866" y="1091993"/>
                  <a:pt x="2365974" y="1079451"/>
                </a:cubicBezTo>
                <a:cubicBezTo>
                  <a:pt x="2365974" y="1079451"/>
                  <a:pt x="2352120" y="1092393"/>
                  <a:pt x="2324413" y="1118277"/>
                </a:cubicBezTo>
                <a:cubicBezTo>
                  <a:pt x="2349274" y="1134466"/>
                  <a:pt x="2361705" y="1141003"/>
                  <a:pt x="2361705" y="1137890"/>
                </a:cubicBezTo>
                <a:lnTo>
                  <a:pt x="2325481" y="1235622"/>
                </a:lnTo>
                <a:cubicBezTo>
                  <a:pt x="2321478" y="1251455"/>
                  <a:pt x="2317897" y="1260905"/>
                  <a:pt x="2314740" y="1263974"/>
                </a:cubicBezTo>
                <a:cubicBezTo>
                  <a:pt x="2314740" y="1284388"/>
                  <a:pt x="2313317" y="1294595"/>
                  <a:pt x="2310471" y="1294595"/>
                </a:cubicBezTo>
                <a:lnTo>
                  <a:pt x="2310471" y="1260972"/>
                </a:lnTo>
                <a:lnTo>
                  <a:pt x="2306001" y="2852030"/>
                </a:lnTo>
                <a:lnTo>
                  <a:pt x="2119077" y="2770443"/>
                </a:lnTo>
                <a:lnTo>
                  <a:pt x="2097596" y="2710937"/>
                </a:lnTo>
                <a:cubicBezTo>
                  <a:pt x="2097018" y="2708980"/>
                  <a:pt x="2096462" y="2707735"/>
                  <a:pt x="2095928" y="2707201"/>
                </a:cubicBezTo>
                <a:cubicBezTo>
                  <a:pt x="2095394" y="2706667"/>
                  <a:pt x="2093193" y="2704466"/>
                  <a:pt x="2089323" y="2700596"/>
                </a:cubicBezTo>
                <a:lnTo>
                  <a:pt x="2104527" y="2625494"/>
                </a:lnTo>
                <a:lnTo>
                  <a:pt x="1866175" y="2455300"/>
                </a:lnTo>
                <a:cubicBezTo>
                  <a:pt x="1859993" y="2455300"/>
                  <a:pt x="1849453" y="2447850"/>
                  <a:pt x="1834554" y="2432952"/>
                </a:cubicBezTo>
                <a:lnTo>
                  <a:pt x="1822413" y="2412738"/>
                </a:lnTo>
                <a:lnTo>
                  <a:pt x="1756969" y="2359503"/>
                </a:lnTo>
                <a:cubicBezTo>
                  <a:pt x="1754345" y="2356834"/>
                  <a:pt x="1746095" y="2351720"/>
                  <a:pt x="1732219" y="2344159"/>
                </a:cubicBezTo>
                <a:cubicBezTo>
                  <a:pt x="1718343" y="2336599"/>
                  <a:pt x="1690592" y="2318965"/>
                  <a:pt x="1648964" y="2291257"/>
                </a:cubicBezTo>
                <a:cubicBezTo>
                  <a:pt x="1613073" y="2275914"/>
                  <a:pt x="1583265" y="2262983"/>
                  <a:pt x="1559538" y="2252465"/>
                </a:cubicBezTo>
                <a:cubicBezTo>
                  <a:pt x="1535811" y="2241947"/>
                  <a:pt x="1513440" y="2232952"/>
                  <a:pt x="1492426" y="2225480"/>
                </a:cubicBezTo>
                <a:cubicBezTo>
                  <a:pt x="1471413" y="2218009"/>
                  <a:pt x="1455146" y="2212694"/>
                  <a:pt x="1443627" y="2209537"/>
                </a:cubicBezTo>
                <a:cubicBezTo>
                  <a:pt x="1432109" y="2206379"/>
                  <a:pt x="1414719" y="2203154"/>
                  <a:pt x="1391459" y="2199863"/>
                </a:cubicBezTo>
                <a:cubicBezTo>
                  <a:pt x="1369311" y="2197551"/>
                  <a:pt x="1352467" y="2197095"/>
                  <a:pt x="1340926" y="2198496"/>
                </a:cubicBezTo>
                <a:cubicBezTo>
                  <a:pt x="1335155" y="2199196"/>
                  <a:pt x="1327814" y="2199371"/>
                  <a:pt x="1318903" y="2199021"/>
                </a:cubicBezTo>
                <a:lnTo>
                  <a:pt x="1288027" y="2196442"/>
                </a:lnTo>
                <a:lnTo>
                  <a:pt x="1283896" y="2199530"/>
                </a:lnTo>
                <a:cubicBezTo>
                  <a:pt x="1278998" y="2201620"/>
                  <a:pt x="1270601" y="2204755"/>
                  <a:pt x="1258704" y="2208936"/>
                </a:cubicBezTo>
                <a:lnTo>
                  <a:pt x="987924" y="1870711"/>
                </a:lnTo>
                <a:lnTo>
                  <a:pt x="1666042" y="1493860"/>
                </a:lnTo>
                <a:cubicBezTo>
                  <a:pt x="1620901" y="1490925"/>
                  <a:pt x="1569411" y="1467054"/>
                  <a:pt x="1511572" y="1422246"/>
                </a:cubicBezTo>
                <a:cubicBezTo>
                  <a:pt x="1453734" y="1377439"/>
                  <a:pt x="1399976" y="1327250"/>
                  <a:pt x="1350298" y="1271679"/>
                </a:cubicBezTo>
                <a:cubicBezTo>
                  <a:pt x="1300621" y="1216109"/>
                  <a:pt x="1256936" y="1157170"/>
                  <a:pt x="1219245" y="1094862"/>
                </a:cubicBezTo>
                <a:cubicBezTo>
                  <a:pt x="1181553" y="1032554"/>
                  <a:pt x="1162018" y="981698"/>
                  <a:pt x="1160639" y="942294"/>
                </a:cubicBezTo>
                <a:cubicBezTo>
                  <a:pt x="1148053" y="995485"/>
                  <a:pt x="1123559" y="1052133"/>
                  <a:pt x="1087157" y="1112240"/>
                </a:cubicBezTo>
                <a:cubicBezTo>
                  <a:pt x="1059855" y="1157320"/>
                  <a:pt x="1020290" y="1201080"/>
                  <a:pt x="968459" y="1243521"/>
                </a:cubicBezTo>
                <a:lnTo>
                  <a:pt x="913003" y="1285175"/>
                </a:lnTo>
                <a:lnTo>
                  <a:pt x="917971" y="1325915"/>
                </a:lnTo>
                <a:cubicBezTo>
                  <a:pt x="918593" y="1369344"/>
                  <a:pt x="904786" y="1409471"/>
                  <a:pt x="876550" y="1446295"/>
                </a:cubicBezTo>
                <a:cubicBezTo>
                  <a:pt x="838903" y="1495395"/>
                  <a:pt x="791171" y="1519944"/>
                  <a:pt x="733355" y="1519944"/>
                </a:cubicBezTo>
                <a:cubicBezTo>
                  <a:pt x="679408" y="1519944"/>
                  <a:pt x="605970" y="1488290"/>
                  <a:pt x="513042" y="1424981"/>
                </a:cubicBezTo>
                <a:cubicBezTo>
                  <a:pt x="420113" y="1361673"/>
                  <a:pt x="327240" y="1233910"/>
                  <a:pt x="234423" y="1041693"/>
                </a:cubicBezTo>
                <a:lnTo>
                  <a:pt x="456304" y="947297"/>
                </a:lnTo>
                <a:cubicBezTo>
                  <a:pt x="486724" y="1006403"/>
                  <a:pt x="515688" y="1052578"/>
                  <a:pt x="543195" y="1085822"/>
                </a:cubicBezTo>
                <a:cubicBezTo>
                  <a:pt x="570702" y="1119067"/>
                  <a:pt x="588058" y="1135689"/>
                  <a:pt x="595263" y="1135689"/>
                </a:cubicBezTo>
                <a:cubicBezTo>
                  <a:pt x="619279" y="1135689"/>
                  <a:pt x="642706" y="1119089"/>
                  <a:pt x="665543" y="1085889"/>
                </a:cubicBezTo>
                <a:cubicBezTo>
                  <a:pt x="688381" y="1052689"/>
                  <a:pt x="714631" y="1008982"/>
                  <a:pt x="744295" y="954769"/>
                </a:cubicBezTo>
                <a:cubicBezTo>
                  <a:pt x="772759" y="909939"/>
                  <a:pt x="804191" y="857782"/>
                  <a:pt x="838592" y="798298"/>
                </a:cubicBezTo>
                <a:cubicBezTo>
                  <a:pt x="872992" y="738814"/>
                  <a:pt x="912986" y="704691"/>
                  <a:pt x="958571" y="695930"/>
                </a:cubicBezTo>
                <a:lnTo>
                  <a:pt x="157839" y="695930"/>
                </a:lnTo>
                <a:lnTo>
                  <a:pt x="0" y="409873"/>
                </a:lnTo>
                <a:lnTo>
                  <a:pt x="2276470" y="409873"/>
                </a:lnTo>
                <a:lnTo>
                  <a:pt x="2441825" y="409873"/>
                </a:lnTo>
                <a:lnTo>
                  <a:pt x="2711226" y="409873"/>
                </a:lnTo>
                <a:cubicBezTo>
                  <a:pt x="2758991" y="444996"/>
                  <a:pt x="2797068" y="473859"/>
                  <a:pt x="2825458" y="496462"/>
                </a:cubicBezTo>
                <a:lnTo>
                  <a:pt x="2833173" y="502753"/>
                </a:lnTo>
                <a:close/>
              </a:path>
            </a:pathLst>
          </a:custGeom>
          <a:ln>
            <a:solidFill>
              <a:schemeClr val="accent3">
                <a:lumMod val="50000"/>
              </a:schemeClr>
            </a:solidFill>
          </a:ln>
        </p:spPr>
      </p:pic>
      <p:sp>
        <p:nvSpPr>
          <p:cNvPr id="2" name="TextBox 1"/>
          <p:cNvSpPr txBox="1"/>
          <p:nvPr/>
        </p:nvSpPr>
        <p:spPr>
          <a:xfrm>
            <a:off x="838200" y="4038600"/>
            <a:ext cx="7825409" cy="1323439"/>
          </a:xfrm>
          <a:prstGeom prst="rect">
            <a:avLst/>
          </a:prstGeom>
          <a:noFill/>
        </p:spPr>
        <p:txBody>
          <a:bodyPr wrap="square" rtlCol="0">
            <a:prstTxWarp prst="textPlain">
              <a:avLst/>
            </a:prstTxWarp>
            <a:spAutoFit/>
          </a:bodyPr>
          <a:lstStyle/>
          <a:p>
            <a:pPr algn="ctr"/>
            <a:r>
              <a:rPr lang="bn-BD"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আজকের পাঠে</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346" y="133350"/>
            <a:ext cx="952500" cy="1238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52400"/>
            <a:ext cx="952500" cy="1238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746" y="5219700"/>
            <a:ext cx="952500" cy="1238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238750"/>
            <a:ext cx="952500" cy="1238250"/>
          </a:xfrm>
          <a:prstGeom prst="rect">
            <a:avLst/>
          </a:prstGeom>
        </p:spPr>
      </p:pic>
      <p:sp>
        <p:nvSpPr>
          <p:cNvPr id="10" name="Rectangle 9"/>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60898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3984010"/>
            <a:ext cx="8763000" cy="2492990"/>
          </a:xfrm>
          <a:prstGeom prst="rect">
            <a:avLst/>
          </a:prstGeom>
          <a:noFill/>
        </p:spPr>
        <p:txBody>
          <a:bodyPr wrap="square" rtlCol="0">
            <a:spAutoFit/>
          </a:bodyPr>
          <a:lstStyle/>
          <a:p>
            <a:pPr algn="ctr"/>
            <a:r>
              <a:rPr lang="bn-IN" sz="3200" b="1" dirty="0">
                <a:ln>
                  <a:solidFill>
                    <a:sysClr val="windowText" lastClr="000000"/>
                  </a:solidFill>
                </a:ln>
                <a:latin typeface="NikoshBAN" panose="02000000000000000000" pitchFamily="2" charset="0"/>
                <a:cs typeface="NikoshBAN" panose="02000000000000000000" pitchFamily="2" charset="0"/>
              </a:rPr>
              <a:t>দুপুরের কিছু পর হরিহর কাজ সারিয়া বাড়ি ফিরিল। সে আজকাল অন্নদা রায়ের বাটীতে গোমস্তার কাজ করে। জিজ্ঞাসা করিল অপুকে দেকচিনে?সর্বজয়া বলিল-অপু তো ঘরে ঘুমুচ্ছে। আর দুগগা বুঝি-</a:t>
            </a:r>
          </a:p>
          <a:p>
            <a:pPr algn="ctr"/>
            <a:r>
              <a:rPr lang="bn-IN" sz="3200" b="1" dirty="0">
                <a:ln>
                  <a:solidFill>
                    <a:sysClr val="windowText" lastClr="000000"/>
                  </a:solidFill>
                </a:ln>
                <a:latin typeface="NikoshBAN" panose="02000000000000000000" pitchFamily="2" charset="0"/>
                <a:cs typeface="NikoshBAN" panose="02000000000000000000" pitchFamily="2" charset="0"/>
              </a:rPr>
              <a:t>-সে সেই খেয়ে বেরিয়েছে-সে বাড়ি থাকে কখন?</a:t>
            </a:r>
          </a:p>
          <a:p>
            <a:endParaRPr lang="en-US" sz="2800" dirty="0">
              <a:ln>
                <a:solidFill>
                  <a:sysClr val="windowText" lastClr="000000"/>
                </a:solidFill>
              </a:ln>
            </a:endParaRPr>
          </a:p>
        </p:txBody>
      </p:sp>
      <p:pic>
        <p:nvPicPr>
          <p:cNvPr id="11" name="Picture 2" descr="F:\all\AMAR ALL PICTURE\AMAR All PICTURE\School\1490067069539.jpg"/>
          <p:cNvPicPr>
            <a:picLocks noChangeAspect="1" noChangeArrowheads="1"/>
          </p:cNvPicPr>
          <p:nvPr/>
        </p:nvPicPr>
        <p:blipFill>
          <a:blip r:embed="rId2"/>
          <a:srcRect/>
          <a:stretch>
            <a:fillRect/>
          </a:stretch>
        </p:blipFill>
        <p:spPr bwMode="auto">
          <a:xfrm>
            <a:off x="1981200" y="990600"/>
            <a:ext cx="4419600" cy="2438400"/>
          </a:xfrm>
          <a:prstGeom prst="rect">
            <a:avLst/>
          </a:prstGeom>
          <a:ln w="228600" cap="sq" cmpd="thickThin">
            <a:noFill/>
            <a:prstDash val="solid"/>
            <a:miter lim="800000"/>
          </a:ln>
          <a:effectLst>
            <a:innerShdw blurRad="76200">
              <a:srgbClr val="000000"/>
            </a:innerShdw>
          </a:effectLst>
        </p:spPr>
      </p:pic>
      <p:sp>
        <p:nvSpPr>
          <p:cNvPr id="12" name="TextBox 11"/>
          <p:cNvSpPr txBox="1"/>
          <p:nvPr/>
        </p:nvSpPr>
        <p:spPr>
          <a:xfrm>
            <a:off x="2743200" y="76200"/>
            <a:ext cx="2895600" cy="923330"/>
          </a:xfrm>
          <a:prstGeom prst="rect">
            <a:avLst/>
          </a:prstGeom>
          <a:noFill/>
        </p:spPr>
        <p:txBody>
          <a:bodyPr wrap="square" rtlCol="0">
            <a:spAutoFit/>
          </a:bodyPr>
          <a:lstStyle/>
          <a:p>
            <a:pPr algn="ctr"/>
            <a:r>
              <a:rPr lang="bn-IN" sz="5400" b="1" dirty="0" smtClean="0">
                <a:ln w="31550" cmpd="sng">
                  <a:solidFill>
                    <a:sysClr val="windowText" lastClr="000000"/>
                  </a:solidFill>
                  <a:prstDash val="solid"/>
                </a:ln>
                <a:effectLst>
                  <a:outerShdw blurRad="41275" dist="12700" dir="12000000" algn="tl" rotWithShape="0">
                    <a:srgbClr val="000000">
                      <a:alpha val="40000"/>
                    </a:srgbClr>
                  </a:outerShdw>
                </a:effectLst>
                <a:latin typeface="NikoshBAN" pitchFamily="2" charset="0"/>
                <a:cs typeface="NikoshBAN" pitchFamily="2" charset="0"/>
              </a:rPr>
              <a:t>সরব  পাঠ</a:t>
            </a:r>
            <a:endParaRPr lang="en-US" sz="5400" b="1" dirty="0">
              <a:ln w="31550" cmpd="sng">
                <a:solidFill>
                  <a:sysClr val="windowText" lastClr="000000"/>
                </a:solidFill>
                <a:prstDash val="solid"/>
              </a:ln>
              <a:effectLst>
                <a:outerShdw blurRad="41275" dist="12700" dir="12000000" algn="tl" rotWithShape="0">
                  <a:srgbClr val="000000">
                    <a:alpha val="40000"/>
                  </a:srgbClr>
                </a:outerShdw>
              </a:effectLst>
              <a:latin typeface="NikoshBAN" pitchFamily="2" charset="0"/>
              <a:cs typeface="NikoshBAN" pitchFamily="2" charset="0"/>
            </a:endParaRPr>
          </a:p>
        </p:txBody>
      </p:sp>
      <p:sp>
        <p:nvSpPr>
          <p:cNvPr id="14" name="Rectangle 13"/>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6931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874" y="2362200"/>
            <a:ext cx="1974925" cy="2133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76200"/>
            <a:ext cx="2367887" cy="2286000"/>
          </a:xfrm>
          <a:prstGeom prst="rect">
            <a:avLst/>
          </a:prstGeom>
        </p:spPr>
      </p:pic>
      <p:pic>
        <p:nvPicPr>
          <p:cNvPr id="1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2362200"/>
            <a:ext cx="2286000" cy="2133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76200"/>
            <a:ext cx="1981200" cy="2286000"/>
          </a:xfrm>
          <a:prstGeom prst="rect">
            <a:avLst/>
          </a:prstGeom>
        </p:spPr>
      </p:pic>
      <p:pic>
        <p:nvPicPr>
          <p:cNvPr id="12"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2365513"/>
            <a:ext cx="2362200" cy="2130287"/>
          </a:xfrm>
          <a:prstGeom prst="rect">
            <a:avLst/>
          </a:prstGeom>
        </p:spPr>
      </p:pic>
      <p:pic>
        <p:nvPicPr>
          <p:cNvPr id="13"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38" y="76200"/>
            <a:ext cx="2281862" cy="2286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400" y="70374"/>
            <a:ext cx="2368475" cy="2291826"/>
          </a:xfrm>
          <a:prstGeom prst="rect">
            <a:avLst/>
          </a:prstGeom>
        </p:spPr>
      </p:pic>
      <p:sp>
        <p:nvSpPr>
          <p:cNvPr id="15" name="Rectangle 14"/>
          <p:cNvSpPr/>
          <p:nvPr/>
        </p:nvSpPr>
        <p:spPr>
          <a:xfrm>
            <a:off x="76200" y="4572000"/>
            <a:ext cx="8991600" cy="2246769"/>
          </a:xfrm>
          <a:prstGeom prst="rect">
            <a:avLst/>
          </a:prstGeom>
        </p:spPr>
        <p:txBody>
          <a:bodyPr wrap="square">
            <a:spAutoFit/>
          </a:bodyPr>
          <a:lstStyle/>
          <a:p>
            <a:r>
              <a:rPr lang="bn-BD" sz="2800" dirty="0" smtClean="0">
                <a:ln>
                  <a:solidFill>
                    <a:sysClr val="windowText" lastClr="000000"/>
                  </a:solidFill>
                </a:ln>
                <a:latin typeface="NikoshBAN" panose="02000000000000000000" pitchFamily="2" charset="0"/>
                <a:cs typeface="NikoshBAN" panose="02000000000000000000" pitchFamily="2" charset="0"/>
              </a:rPr>
              <a:t>গরিব ব্রাহ্মণ হরিহর আর সর্বজয়ার দুই দুরন্ত শিশু দুর্গা আর অপু। তারা প্রকৃতির নানা বস্তুর সাথে মিলেমিশে আনন্দে মেতে থাকে সারাদিন। গ্রামের ঝোপঝাড়ে ছোটাছুটি করে, ফলফলাদির ভাগ নিয়ে খুনসুটি করে। ফলে দারিদ্র্যের কষাঘাত তাদের স্পর্শ করতে পারেনা। তাদের আনন্দঘন শৈশবকেও আচ্ছন্ন করতে পারেনা অভাবের সর্বগ্রাসী কালো ছায়া।  </a:t>
            </a:r>
            <a:endParaRPr lang="en-US" sz="2800" dirty="0">
              <a:ln>
                <a:solidFill>
                  <a:sysClr val="windowText" lastClr="000000"/>
                </a:solidFill>
              </a:ln>
              <a:latin typeface="NikoshBAN" panose="02000000000000000000" pitchFamily="2" charset="0"/>
              <a:cs typeface="NikoshBAN" panose="02000000000000000000" pitchFamily="2" charset="0"/>
            </a:endParaRPr>
          </a:p>
        </p:txBody>
      </p:sp>
      <p:sp>
        <p:nvSpPr>
          <p:cNvPr id="16" name="Rectangle 15"/>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6530" y="2362200"/>
            <a:ext cx="2320070" cy="2133600"/>
          </a:xfrm>
          <a:prstGeom prst="rect">
            <a:avLst/>
          </a:prstGeom>
        </p:spPr>
      </p:pic>
    </p:spTree>
    <p:extLst>
      <p:ext uri="{BB962C8B-B14F-4D97-AF65-F5344CB8AC3E}">
        <p14:creationId xmlns:p14="http://schemas.microsoft.com/office/powerpoint/2010/main" val="29482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heel(1)">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326893">
            <a:off x="12221" y="169026"/>
            <a:ext cx="1499245" cy="769441"/>
          </a:xfrm>
          <a:prstGeom prst="rect">
            <a:avLst/>
          </a:prstGeom>
          <a:noFill/>
        </p:spPr>
        <p:txBody>
          <a:bodyPr wrap="square">
            <a:spAutoFit/>
          </a:bodyPr>
          <a:lstStyle/>
          <a:p>
            <a:pPr algn="ctr"/>
            <a:r>
              <a:rPr lang="bn-BD" sz="4400" b="1" dirty="0" smtClean="0">
                <a:ln>
                  <a:solidFill>
                    <a:sysClr val="windowText" lastClr="000000"/>
                  </a:solidFill>
                </a:ln>
                <a:latin typeface="NikoshBAN" panose="02000000000000000000" pitchFamily="2" charset="0"/>
                <a:cs typeface="NikoshBAN" panose="02000000000000000000" pitchFamily="2" charset="0"/>
              </a:rPr>
              <a:t>শ</a:t>
            </a:r>
            <a:r>
              <a:rPr lang="bn-IN" sz="4400" b="1" dirty="0" smtClean="0">
                <a:ln>
                  <a:solidFill>
                    <a:sysClr val="windowText" lastClr="000000"/>
                  </a:solidFill>
                </a:ln>
                <a:latin typeface="NikoshBAN" panose="02000000000000000000" pitchFamily="2" charset="0"/>
                <a:cs typeface="NikoshBAN" panose="02000000000000000000" pitchFamily="2" charset="0"/>
              </a:rPr>
              <a:t>ব্দার্থ</a:t>
            </a:r>
            <a:endParaRPr lang="en-US" sz="4400" b="1" dirty="0">
              <a:ln>
                <a:solidFill>
                  <a:sysClr val="windowText" lastClr="000000"/>
                </a:solidFill>
              </a:ln>
              <a:latin typeface="NikoshBAN" panose="02000000000000000000" pitchFamily="2" charset="0"/>
              <a:cs typeface="NikoshBAN" panose="02000000000000000000" pitchFamily="2" charset="0"/>
            </a:endParaRPr>
          </a:p>
        </p:txBody>
      </p:sp>
      <p:sp>
        <p:nvSpPr>
          <p:cNvPr id="4" name="TextBox 3"/>
          <p:cNvSpPr txBox="1"/>
          <p:nvPr/>
        </p:nvSpPr>
        <p:spPr>
          <a:xfrm>
            <a:off x="1295400" y="414899"/>
            <a:ext cx="1295607"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রোয়াক</a:t>
            </a:r>
          </a:p>
        </p:txBody>
      </p:sp>
      <p:sp>
        <p:nvSpPr>
          <p:cNvPr id="2" name="Rectangle 1"/>
          <p:cNvSpPr/>
          <p:nvPr/>
        </p:nvSpPr>
        <p:spPr>
          <a:xfrm>
            <a:off x="381000" y="1060942"/>
            <a:ext cx="2895600" cy="158434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2743200"/>
            <a:ext cx="3352800" cy="400110"/>
          </a:xfrm>
          <a:prstGeom prst="rect">
            <a:avLst/>
          </a:prstGeom>
          <a:noFill/>
          <a:ln>
            <a:solidFill>
              <a:srgbClr val="002060"/>
            </a:solidFill>
          </a:ln>
        </p:spPr>
        <p:txBody>
          <a:bodyPr wrap="square" rtlCol="0">
            <a:spAutoFit/>
          </a:bodyPr>
          <a:lstStyle/>
          <a:p>
            <a:r>
              <a:rPr lang="bn-BD" sz="2000" b="1" dirty="0" smtClean="0">
                <a:ln>
                  <a:solidFill>
                    <a:sysClr val="windowText" lastClr="000000"/>
                  </a:solidFill>
                </a:ln>
                <a:latin typeface="NikoshBAN" panose="02000000000000000000" pitchFamily="2" charset="0"/>
                <a:cs typeface="NikoshBAN" panose="02000000000000000000" pitchFamily="2" charset="0"/>
              </a:rPr>
              <a:t>বারান্দা, বা ঘরের সামনের খোলা জায়গা  </a:t>
            </a:r>
            <a:endParaRPr lang="en-US" sz="2000" b="1" dirty="0">
              <a:ln>
                <a:solidFill>
                  <a:sysClr val="windowText" lastClr="000000"/>
                </a:solidFill>
              </a:ln>
              <a:latin typeface="NikoshBAN" panose="02000000000000000000" pitchFamily="2" charset="0"/>
              <a:cs typeface="NikoshBAN" panose="02000000000000000000" pitchFamily="2" charset="0"/>
            </a:endParaRPr>
          </a:p>
        </p:txBody>
      </p:sp>
      <p:pic>
        <p:nvPicPr>
          <p:cNvPr id="1026" name="Picture 2" descr="C:\Users\MOKTER HOSSAIN\Downloads\HTB1X4EpLpXXXXXkXXXXq6xXFXXX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999674"/>
            <a:ext cx="2590800" cy="16456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85993" y="329625"/>
            <a:ext cx="1295607" cy="584775"/>
          </a:xfrm>
          <a:prstGeom prst="rect">
            <a:avLst/>
          </a:prstGeom>
          <a:noFill/>
          <a:ln>
            <a:solidFill>
              <a:srgbClr val="00B0F0"/>
            </a:solidFill>
          </a:ln>
        </p:spPr>
        <p:txBody>
          <a:bodyPr wrap="square" rtlCol="0">
            <a:spAutoFit/>
          </a:bodyPr>
          <a:lstStyle/>
          <a:p>
            <a:pPr algn="ctr"/>
            <a:r>
              <a:rPr lang="bn-IN" sz="3200" b="1" dirty="0" smtClean="0">
                <a:ln>
                  <a:solidFill>
                    <a:sysClr val="windowText" lastClr="000000"/>
                  </a:solidFill>
                </a:ln>
                <a:latin typeface="NikoshBAN" panose="02000000000000000000" pitchFamily="2" charset="0"/>
                <a:cs typeface="NikoshBAN" panose="02000000000000000000" pitchFamily="2" charset="0"/>
              </a:rPr>
              <a:t>চুপড়ি</a:t>
            </a:r>
            <a:endParaRPr lang="bn-BD" sz="3200" b="1" dirty="0" smtClean="0">
              <a:ln>
                <a:solidFill>
                  <a:sysClr val="windowText" lastClr="000000"/>
                </a:solidFill>
              </a:ln>
              <a:latin typeface="NikoshBAN" panose="02000000000000000000" pitchFamily="2" charset="0"/>
              <a:cs typeface="NikoshBAN" panose="02000000000000000000" pitchFamily="2" charset="0"/>
            </a:endParaRPr>
          </a:p>
        </p:txBody>
      </p:sp>
      <p:sp>
        <p:nvSpPr>
          <p:cNvPr id="14" name="TextBox 13"/>
          <p:cNvSpPr txBox="1"/>
          <p:nvPr/>
        </p:nvSpPr>
        <p:spPr>
          <a:xfrm>
            <a:off x="3886200" y="2743200"/>
            <a:ext cx="1219200" cy="461665"/>
          </a:xfrm>
          <a:prstGeom prst="rect">
            <a:avLst/>
          </a:prstGeom>
          <a:noFill/>
          <a:ln>
            <a:solidFill>
              <a:srgbClr val="002060"/>
            </a:solidFill>
          </a:ln>
        </p:spPr>
        <p:txBody>
          <a:bodyPr wrap="square" rtlCol="0">
            <a:spAutoFit/>
          </a:bodyPr>
          <a:lstStyle/>
          <a:p>
            <a:r>
              <a:rPr lang="bn-IN" sz="2400" b="1" dirty="0" smtClean="0">
                <a:ln>
                  <a:solidFill>
                    <a:sysClr val="windowText" lastClr="000000"/>
                  </a:solidFill>
                </a:ln>
                <a:latin typeface="NikoshBAN" panose="02000000000000000000" pitchFamily="2" charset="0"/>
                <a:cs typeface="NikoshBAN" panose="02000000000000000000" pitchFamily="2" charset="0"/>
              </a:rPr>
              <a:t>ছোট ঝুড়ি </a:t>
            </a:r>
            <a:r>
              <a:rPr lang="bn-BD" sz="2400" b="1" dirty="0" smtClean="0">
                <a:ln>
                  <a:solidFill>
                    <a:sysClr val="windowText" lastClr="000000"/>
                  </a:solidFill>
                </a:ln>
                <a:latin typeface="NikoshBAN" panose="02000000000000000000" pitchFamily="2" charset="0"/>
                <a:cs typeface="NikoshBAN" panose="02000000000000000000" pitchFamily="2" charset="0"/>
              </a:rPr>
              <a:t>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15" name="TextBox 14"/>
          <p:cNvSpPr txBox="1"/>
          <p:nvPr/>
        </p:nvSpPr>
        <p:spPr>
          <a:xfrm>
            <a:off x="6857998" y="329625"/>
            <a:ext cx="1371602" cy="584775"/>
          </a:xfrm>
          <a:prstGeom prst="rect">
            <a:avLst/>
          </a:prstGeom>
          <a:noFill/>
          <a:ln>
            <a:solidFill>
              <a:srgbClr val="00B0F0"/>
            </a:solidFill>
          </a:ln>
        </p:spPr>
        <p:txBody>
          <a:bodyPr wrap="square" rtlCol="0">
            <a:spAutoFit/>
          </a:bodyPr>
          <a:lstStyle/>
          <a:p>
            <a:pPr algn="ctr"/>
            <a:r>
              <a:rPr lang="bn-IN" sz="3200" b="1" dirty="0" smtClean="0">
                <a:ln>
                  <a:solidFill>
                    <a:sysClr val="windowText" lastClr="000000"/>
                  </a:solidFill>
                </a:ln>
                <a:latin typeface="NikoshBAN" panose="02000000000000000000" pitchFamily="2" charset="0"/>
                <a:cs typeface="NikoshBAN" panose="02000000000000000000" pitchFamily="2" charset="0"/>
              </a:rPr>
              <a:t>নাটাফল</a:t>
            </a:r>
            <a:endParaRPr lang="bn-BD" sz="3200" b="1" dirty="0" smtClean="0">
              <a:ln>
                <a:solidFill>
                  <a:sysClr val="windowText" lastClr="000000"/>
                </a:solidFill>
              </a:ln>
              <a:latin typeface="NikoshBAN" panose="02000000000000000000" pitchFamily="2" charset="0"/>
              <a:cs typeface="NikoshBAN" panose="02000000000000000000" pitchFamily="2" charset="0"/>
            </a:endParaRPr>
          </a:p>
        </p:txBody>
      </p:sp>
      <p:pic>
        <p:nvPicPr>
          <p:cNvPr id="1027" name="Picture 3" descr="C:\Users\MOKTER HOSSAIN\Downloads\b35d015a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99674"/>
            <a:ext cx="2819400" cy="1563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819900" y="2667000"/>
            <a:ext cx="1371600" cy="461665"/>
          </a:xfrm>
          <a:prstGeom prst="rect">
            <a:avLst/>
          </a:prstGeom>
          <a:noFill/>
          <a:ln>
            <a:solidFill>
              <a:srgbClr val="002060"/>
            </a:solidFill>
          </a:ln>
        </p:spPr>
        <p:txBody>
          <a:bodyPr wrap="square" rtlCol="0">
            <a:spAutoFit/>
          </a:bodyPr>
          <a:lstStyle/>
          <a:p>
            <a:r>
              <a:rPr lang="bn-IN" sz="2400" b="1" dirty="0" smtClean="0">
                <a:ln>
                  <a:solidFill>
                    <a:sysClr val="windowText" lastClr="000000"/>
                  </a:solidFill>
                </a:ln>
                <a:latin typeface="NikoshBAN" panose="02000000000000000000" pitchFamily="2" charset="0"/>
                <a:cs typeface="NikoshBAN" panose="02000000000000000000" pitchFamily="2" charset="0"/>
              </a:rPr>
              <a:t>করঞ্জা ফল</a:t>
            </a:r>
            <a:r>
              <a:rPr lang="bn-BD" sz="2400" b="1" dirty="0" smtClean="0">
                <a:ln>
                  <a:solidFill>
                    <a:sysClr val="windowText" lastClr="000000"/>
                  </a:solidFill>
                </a:ln>
                <a:latin typeface="NikoshBAN" panose="02000000000000000000" pitchFamily="2" charset="0"/>
                <a:cs typeface="NikoshBAN" panose="02000000000000000000" pitchFamily="2" charset="0"/>
              </a:rPr>
              <a:t>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18" name="Round Diagonal Corner Rectangle 17"/>
          <p:cNvSpPr/>
          <p:nvPr/>
        </p:nvSpPr>
        <p:spPr>
          <a:xfrm>
            <a:off x="761843" y="3276600"/>
            <a:ext cx="1481292" cy="609601"/>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ভেরেন্ডা </a:t>
            </a:r>
            <a:endParaRPr lang="en-US" sz="3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9" name="Round Diagonal Corner Rectangle 18"/>
          <p:cNvSpPr/>
          <p:nvPr/>
        </p:nvSpPr>
        <p:spPr>
          <a:xfrm>
            <a:off x="228600" y="3962400"/>
            <a:ext cx="3048000" cy="1905000"/>
          </a:xfrm>
          <a:prstGeom prst="round2Diag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NikoshBAN" panose="02000000000000000000" pitchFamily="2" charset="0"/>
              <a:cs typeface="NikoshBAN" panose="02000000000000000000" pitchFamily="2" charset="0"/>
            </a:endParaRPr>
          </a:p>
        </p:txBody>
      </p:sp>
      <p:sp>
        <p:nvSpPr>
          <p:cNvPr id="20" name="Round Diagonal Corner Rectangle 19"/>
          <p:cNvSpPr/>
          <p:nvPr/>
        </p:nvSpPr>
        <p:spPr>
          <a:xfrm>
            <a:off x="609600" y="6067425"/>
            <a:ext cx="1981407" cy="48577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রেরি গাছ </a:t>
            </a:r>
            <a:endParaRPr lang="en-US" sz="24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1" name="Round Diagonal Corner Rectangle 20"/>
          <p:cNvSpPr/>
          <p:nvPr/>
        </p:nvSpPr>
        <p:spPr>
          <a:xfrm>
            <a:off x="3885993" y="3352800"/>
            <a:ext cx="1524207" cy="47148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কালমেঘ </a:t>
            </a:r>
            <a:endParaRPr lang="en-US" sz="3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2" name="Round Diagonal Corner Rectangle 21"/>
          <p:cNvSpPr/>
          <p:nvPr/>
        </p:nvSpPr>
        <p:spPr>
          <a:xfrm>
            <a:off x="3385930" y="3962400"/>
            <a:ext cx="2743200" cy="1905000"/>
          </a:xfrm>
          <a:prstGeom prst="round2Diag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NikoshBAN" panose="02000000000000000000" pitchFamily="2" charset="0"/>
              <a:cs typeface="NikoshBAN" panose="02000000000000000000" pitchFamily="2" charset="0"/>
            </a:endParaRPr>
          </a:p>
        </p:txBody>
      </p:sp>
      <p:sp>
        <p:nvSpPr>
          <p:cNvPr id="23" name="Round Diagonal Corner Rectangle 22"/>
          <p:cNvSpPr/>
          <p:nvPr/>
        </p:nvSpPr>
        <p:spPr>
          <a:xfrm>
            <a:off x="3276600" y="6005512"/>
            <a:ext cx="2971800" cy="47148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একপ্রকার তিক্ত স্বাদের গাছ </a:t>
            </a:r>
            <a:endParaRPr lang="en-US" sz="24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4" name="Round Diagonal Corner Rectangle 23"/>
          <p:cNvSpPr/>
          <p:nvPr/>
        </p:nvSpPr>
        <p:spPr>
          <a:xfrm>
            <a:off x="6553200" y="3200400"/>
            <a:ext cx="1676400" cy="62388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বন বিছুটি </a:t>
            </a:r>
            <a:endParaRPr lang="en-US" sz="3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5" name="Round Diagonal Corner Rectangle 24"/>
          <p:cNvSpPr/>
          <p:nvPr/>
        </p:nvSpPr>
        <p:spPr>
          <a:xfrm>
            <a:off x="6248400" y="3971925"/>
            <a:ext cx="2667000" cy="1895475"/>
          </a:xfrm>
          <a:prstGeom prst="round2Diag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NikoshBAN" panose="02000000000000000000" pitchFamily="2" charset="0"/>
              <a:cs typeface="NikoshBAN" panose="02000000000000000000" pitchFamily="2" charset="0"/>
            </a:endParaRPr>
          </a:p>
        </p:txBody>
      </p:sp>
      <p:sp>
        <p:nvSpPr>
          <p:cNvPr id="26" name="Round Diagonal Corner Rectangle 25"/>
          <p:cNvSpPr/>
          <p:nvPr/>
        </p:nvSpPr>
        <p:spPr>
          <a:xfrm>
            <a:off x="6857997" y="6019800"/>
            <a:ext cx="1600203" cy="47148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বুনো গাছ </a:t>
            </a:r>
            <a:endParaRPr lang="en-US" sz="24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7" name="Rectangle 26"/>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1199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2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wheel(1)">
                                      <p:cBhvr>
                                        <p:cTn id="34" dur="2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heel(1)">
                                      <p:cBhvr>
                                        <p:cTn id="71" dur="20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heel(1)">
                                      <p:cBhvr>
                                        <p:cTn id="76" dur="20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heel(1)">
                                      <p:cBhvr>
                                        <p:cTn id="81" dur="2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circle(in)">
                                      <p:cBhvr>
                                        <p:cTn id="86" dur="2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circle(in)">
                                      <p:cBhvr>
                                        <p:cTn id="91" dur="20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ircle(in)">
                                      <p:cBhvr>
                                        <p:cTn id="9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599" y="304800"/>
            <a:ext cx="1758001" cy="584775"/>
          </a:xfrm>
          <a:prstGeom prst="rect">
            <a:avLst/>
          </a:prstGeom>
          <a:noFill/>
          <a:ln>
            <a:solidFill>
              <a:srgbClr val="00B0F0"/>
            </a:solidFill>
          </a:ln>
        </p:spPr>
        <p:txBody>
          <a:bodyPr wrap="square" rtlCol="0">
            <a:spAutoFit/>
          </a:bodyPr>
          <a:lstStyle/>
          <a:p>
            <a:r>
              <a:rPr lang="bn-IN" sz="3200" b="1" dirty="0" smtClean="0">
                <a:ln>
                  <a:solidFill>
                    <a:sysClr val="windowText" lastClr="000000"/>
                  </a:solidFill>
                </a:ln>
                <a:latin typeface="NikoshBAN" panose="02000000000000000000" pitchFamily="2" charset="0"/>
                <a:cs typeface="NikoshBAN" panose="02000000000000000000" pitchFamily="2" charset="0"/>
              </a:rPr>
              <a:t>খাপরার কুচি</a:t>
            </a:r>
            <a:r>
              <a:rPr lang="bn-BD" sz="3200" b="1" dirty="0" smtClean="0">
                <a:ln>
                  <a:solidFill>
                    <a:sysClr val="windowText" lastClr="000000"/>
                  </a:solidFill>
                </a:ln>
                <a:latin typeface="NikoshBAN" panose="02000000000000000000" pitchFamily="2" charset="0"/>
                <a:cs typeface="NikoshBAN" panose="02000000000000000000" pitchFamily="2" charset="0"/>
              </a:rPr>
              <a:t>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6" name="Rectangle 5"/>
          <p:cNvSpPr/>
          <p:nvPr/>
        </p:nvSpPr>
        <p:spPr>
          <a:xfrm>
            <a:off x="3200400" y="990600"/>
            <a:ext cx="2895600" cy="207248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177225"/>
            <a:ext cx="1323110"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 গরাদে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8" name="Rectangle 7"/>
          <p:cNvSpPr/>
          <p:nvPr/>
        </p:nvSpPr>
        <p:spPr>
          <a:xfrm>
            <a:off x="6172201" y="1028699"/>
            <a:ext cx="2895600" cy="20343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24299" y="3180103"/>
            <a:ext cx="1600200" cy="461665"/>
          </a:xfrm>
          <a:prstGeom prst="rect">
            <a:avLst/>
          </a:prstGeom>
          <a:noFill/>
          <a:ln>
            <a:solidFill>
              <a:srgbClr val="002060"/>
            </a:solidFill>
          </a:ln>
        </p:spPr>
        <p:txBody>
          <a:bodyPr wrap="square" rtlCol="0">
            <a:spAutoFit/>
          </a:bodyPr>
          <a:lstStyle/>
          <a:p>
            <a:r>
              <a:rPr lang="bn-BD" sz="2400" b="1" dirty="0" smtClean="0">
                <a:ln>
                  <a:solidFill>
                    <a:sysClr val="windowText" lastClr="000000"/>
                  </a:solidFill>
                </a:ln>
                <a:latin typeface="NikoshBAN" panose="02000000000000000000" pitchFamily="2" charset="0"/>
                <a:cs typeface="NikoshBAN" panose="02000000000000000000" pitchFamily="2" charset="0"/>
              </a:rPr>
              <a:t>কচি আম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11" name="TextBox 10"/>
          <p:cNvSpPr txBox="1"/>
          <p:nvPr/>
        </p:nvSpPr>
        <p:spPr>
          <a:xfrm>
            <a:off x="192156" y="3180104"/>
            <a:ext cx="2590800" cy="461665"/>
          </a:xfrm>
          <a:prstGeom prst="rect">
            <a:avLst/>
          </a:prstGeom>
          <a:noFill/>
          <a:ln>
            <a:solidFill>
              <a:srgbClr val="002060"/>
            </a:solidFill>
          </a:ln>
        </p:spPr>
        <p:txBody>
          <a:bodyPr wrap="square" rtlCol="0">
            <a:spAutoFit/>
          </a:bodyPr>
          <a:lstStyle/>
          <a:p>
            <a:r>
              <a:rPr lang="bn-IN" sz="2400" b="1" dirty="0" smtClean="0">
                <a:ln>
                  <a:solidFill>
                    <a:sysClr val="windowText" lastClr="000000"/>
                  </a:solidFill>
                </a:ln>
                <a:latin typeface="NikoshBAN" panose="02000000000000000000" pitchFamily="2" charset="0"/>
                <a:cs typeface="NikoshBAN" panose="02000000000000000000" pitchFamily="2" charset="0"/>
              </a:rPr>
              <a:t>কলসি-হাঁড়ির ভাঙ্গা অংশ</a:t>
            </a:r>
            <a:r>
              <a:rPr lang="bn-BD" sz="2400" b="1" dirty="0" smtClean="0">
                <a:ln>
                  <a:solidFill>
                    <a:sysClr val="windowText" lastClr="000000"/>
                  </a:solidFill>
                </a:ln>
                <a:latin typeface="NikoshBAN" panose="02000000000000000000" pitchFamily="2" charset="0"/>
                <a:cs typeface="NikoshBAN" panose="02000000000000000000" pitchFamily="2" charset="0"/>
              </a:rPr>
              <a:t>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18" name="TextBox 17"/>
          <p:cNvSpPr txBox="1"/>
          <p:nvPr/>
        </p:nvSpPr>
        <p:spPr>
          <a:xfrm>
            <a:off x="3581400" y="228600"/>
            <a:ext cx="1758001" cy="584775"/>
          </a:xfrm>
          <a:prstGeom prst="rect">
            <a:avLst/>
          </a:prstGeom>
          <a:noFill/>
          <a:ln>
            <a:solidFill>
              <a:srgbClr val="00B0F0"/>
            </a:solidFill>
          </a:ln>
        </p:spPr>
        <p:txBody>
          <a:bodyPr wrap="square" rtlCol="0">
            <a:spAutoFit/>
          </a:bodyPr>
          <a:lstStyle/>
          <a:p>
            <a:r>
              <a:rPr lang="bn-BD" sz="3200" b="1" dirty="0" smtClean="0">
                <a:ln>
                  <a:solidFill>
                    <a:sysClr val="windowText" lastClr="000000"/>
                  </a:solidFill>
                </a:ln>
                <a:latin typeface="NikoshBAN" panose="02000000000000000000" pitchFamily="2" charset="0"/>
                <a:cs typeface="NikoshBAN" panose="02000000000000000000" pitchFamily="2" charset="0"/>
              </a:rPr>
              <a:t>আমের কুসি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pic>
        <p:nvPicPr>
          <p:cNvPr id="2050" name="Picture 2" descr="C:\Users\MOKTER HOSSAIN\Downloads\d4d75ebe96a079281238f9fcdf05eee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1"/>
            <a:ext cx="2971800" cy="20144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705600" y="3200400"/>
            <a:ext cx="1719470" cy="461665"/>
          </a:xfrm>
          <a:prstGeom prst="rect">
            <a:avLst/>
          </a:prstGeom>
          <a:noFill/>
          <a:ln>
            <a:solidFill>
              <a:srgbClr val="002060"/>
            </a:solidFill>
          </a:ln>
        </p:spPr>
        <p:txBody>
          <a:bodyPr wrap="square" rtlCol="0">
            <a:spAutoFit/>
          </a:bodyPr>
          <a:lstStyle/>
          <a:p>
            <a:pPr algn="ctr"/>
            <a:r>
              <a:rPr lang="bn-BD" sz="2400" b="1" dirty="0" smtClean="0">
                <a:ln>
                  <a:solidFill>
                    <a:sysClr val="windowText" lastClr="000000"/>
                  </a:solidFill>
                </a:ln>
                <a:latin typeface="NikoshBAN" panose="02000000000000000000" pitchFamily="2" charset="0"/>
                <a:cs typeface="NikoshBAN" panose="02000000000000000000" pitchFamily="2" charset="0"/>
              </a:rPr>
              <a:t>জানালার সিক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30" name="TextBox 29"/>
          <p:cNvSpPr txBox="1"/>
          <p:nvPr/>
        </p:nvSpPr>
        <p:spPr>
          <a:xfrm>
            <a:off x="527999" y="3733800"/>
            <a:ext cx="1758001" cy="584775"/>
          </a:xfrm>
          <a:prstGeom prst="rect">
            <a:avLst/>
          </a:prstGeom>
          <a:noFill/>
          <a:ln>
            <a:solidFill>
              <a:srgbClr val="00B0F0"/>
            </a:solidFill>
          </a:ln>
        </p:spPr>
        <p:txBody>
          <a:bodyPr wrap="square" rtlCol="0">
            <a:spAutoFit/>
          </a:bodyPr>
          <a:lstStyle/>
          <a:p>
            <a:pPr algn="ctr"/>
            <a:r>
              <a:rPr lang="bn-IN" sz="3200" b="1" dirty="0" smtClean="0">
                <a:ln>
                  <a:solidFill>
                    <a:sysClr val="windowText" lastClr="000000"/>
                  </a:solidFill>
                </a:ln>
                <a:latin typeface="NikoshBAN" panose="02000000000000000000" pitchFamily="2" charset="0"/>
                <a:cs typeface="NikoshBAN" panose="02000000000000000000" pitchFamily="2" charset="0"/>
              </a:rPr>
              <a:t>দাওয়া</a:t>
            </a:r>
            <a:r>
              <a:rPr lang="bn-BD" sz="3200" b="1" dirty="0" smtClean="0">
                <a:ln>
                  <a:solidFill>
                    <a:sysClr val="windowText" lastClr="000000"/>
                  </a:solidFill>
                </a:ln>
                <a:latin typeface="NikoshBAN" panose="02000000000000000000" pitchFamily="2" charset="0"/>
                <a:cs typeface="NikoshBAN" panose="02000000000000000000" pitchFamily="2" charset="0"/>
              </a:rPr>
              <a:t>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31" name="TextBox 30"/>
          <p:cNvSpPr txBox="1"/>
          <p:nvPr/>
        </p:nvSpPr>
        <p:spPr>
          <a:xfrm>
            <a:off x="6858000" y="3733800"/>
            <a:ext cx="1518580"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 </a:t>
            </a:r>
            <a:r>
              <a:rPr lang="bn-IN" sz="3200" b="1" dirty="0" smtClean="0">
                <a:ln>
                  <a:solidFill>
                    <a:sysClr val="windowText" lastClr="000000"/>
                  </a:solidFill>
                </a:ln>
                <a:latin typeface="NikoshBAN" panose="02000000000000000000" pitchFamily="2" charset="0"/>
                <a:cs typeface="NikoshBAN" panose="02000000000000000000" pitchFamily="2" charset="0"/>
              </a:rPr>
              <a:t>কুটোগাছ</a:t>
            </a:r>
            <a:r>
              <a:rPr lang="bn-BD" sz="3200" b="1" dirty="0" smtClean="0">
                <a:ln>
                  <a:solidFill>
                    <a:sysClr val="windowText" lastClr="000000"/>
                  </a:solidFill>
                </a:ln>
                <a:latin typeface="NikoshBAN" panose="02000000000000000000" pitchFamily="2" charset="0"/>
                <a:cs typeface="NikoshBAN" panose="02000000000000000000" pitchFamily="2" charset="0"/>
              </a:rPr>
              <a:t>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32" name="TextBox 31"/>
          <p:cNvSpPr txBox="1"/>
          <p:nvPr/>
        </p:nvSpPr>
        <p:spPr>
          <a:xfrm>
            <a:off x="3766498" y="3763574"/>
            <a:ext cx="1758001" cy="584775"/>
          </a:xfrm>
          <a:prstGeom prst="rect">
            <a:avLst/>
          </a:prstGeom>
          <a:noFill/>
          <a:ln>
            <a:solidFill>
              <a:srgbClr val="00B0F0"/>
            </a:solidFill>
          </a:ln>
        </p:spPr>
        <p:txBody>
          <a:bodyPr wrap="square" rtlCol="0">
            <a:spAutoFit/>
          </a:bodyPr>
          <a:lstStyle/>
          <a:p>
            <a:pPr algn="ctr"/>
            <a:r>
              <a:rPr lang="bn-IN" sz="3200" b="1" dirty="0" smtClean="0">
                <a:ln>
                  <a:solidFill>
                    <a:sysClr val="windowText" lastClr="000000"/>
                  </a:solidFill>
                </a:ln>
                <a:latin typeface="NikoshBAN" panose="02000000000000000000" pitchFamily="2" charset="0"/>
                <a:cs typeface="NikoshBAN" panose="02000000000000000000" pitchFamily="2" charset="0"/>
              </a:rPr>
              <a:t>জারা</a:t>
            </a:r>
            <a:r>
              <a:rPr lang="bn-BD" sz="3200" b="1" dirty="0" smtClean="0">
                <a:ln>
                  <a:solidFill>
                    <a:sysClr val="windowText" lastClr="000000"/>
                  </a:solidFill>
                </a:ln>
                <a:latin typeface="NikoshBAN" panose="02000000000000000000" pitchFamily="2" charset="0"/>
                <a:cs typeface="NikoshBAN" panose="02000000000000000000" pitchFamily="2" charset="0"/>
              </a:rPr>
              <a:t>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pic>
        <p:nvPicPr>
          <p:cNvPr id="2051" name="Picture 3" descr="C:\Users\MOKTER HOSSAIN\Downloads\kula-Home-pic-Sss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419600"/>
            <a:ext cx="3048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OKTER HOSSAIN\Downloads\fresh-raw-mango-piece-500x5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599" y="4419601"/>
            <a:ext cx="289560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OKTER HOSSAIN\Downloads\Jamalpur-Straw_dry_PB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2554" y="4474150"/>
            <a:ext cx="2779046" cy="16980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429000" y="6223638"/>
            <a:ext cx="2590799" cy="461665"/>
          </a:xfrm>
          <a:prstGeom prst="rect">
            <a:avLst/>
          </a:prstGeom>
          <a:noFill/>
          <a:ln>
            <a:solidFill>
              <a:srgbClr val="002060"/>
            </a:solidFill>
          </a:ln>
        </p:spPr>
        <p:txBody>
          <a:bodyPr wrap="square" rtlCol="0">
            <a:spAutoFit/>
          </a:bodyPr>
          <a:lstStyle/>
          <a:p>
            <a:r>
              <a:rPr lang="bn-IN" sz="2400" b="1" dirty="0" smtClean="0">
                <a:ln>
                  <a:solidFill>
                    <a:sysClr val="windowText" lastClr="000000"/>
                  </a:solidFill>
                </a:ln>
                <a:latin typeface="NikoshBAN" panose="02000000000000000000" pitchFamily="2" charset="0"/>
                <a:cs typeface="NikoshBAN" panose="02000000000000000000" pitchFamily="2" charset="0"/>
              </a:rPr>
              <a:t>জীর্ণ করা,কুচি কুচি করা</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40" name="TextBox 39"/>
          <p:cNvSpPr txBox="1"/>
          <p:nvPr/>
        </p:nvSpPr>
        <p:spPr>
          <a:xfrm>
            <a:off x="756598" y="6223639"/>
            <a:ext cx="1910401" cy="461665"/>
          </a:xfrm>
          <a:prstGeom prst="rect">
            <a:avLst/>
          </a:prstGeom>
          <a:noFill/>
          <a:ln>
            <a:solidFill>
              <a:srgbClr val="002060"/>
            </a:solidFill>
          </a:ln>
        </p:spPr>
        <p:txBody>
          <a:bodyPr wrap="square" rtlCol="0">
            <a:spAutoFit/>
          </a:bodyPr>
          <a:lstStyle/>
          <a:p>
            <a:pPr algn="ctr"/>
            <a:r>
              <a:rPr lang="bn-IN" sz="2400" b="1" dirty="0" smtClean="0">
                <a:ln>
                  <a:solidFill>
                    <a:sysClr val="windowText" lastClr="000000"/>
                  </a:solidFill>
                </a:ln>
                <a:latin typeface="NikoshBAN" panose="02000000000000000000" pitchFamily="2" charset="0"/>
                <a:cs typeface="NikoshBAN" panose="02000000000000000000" pitchFamily="2" charset="0"/>
              </a:rPr>
              <a:t>বারান্দা</a:t>
            </a:r>
            <a:r>
              <a:rPr lang="bn-BD" sz="2400" b="1" dirty="0" smtClean="0">
                <a:ln>
                  <a:solidFill>
                    <a:sysClr val="windowText" lastClr="000000"/>
                  </a:solidFill>
                </a:ln>
                <a:latin typeface="NikoshBAN" panose="02000000000000000000" pitchFamily="2" charset="0"/>
                <a:cs typeface="NikoshBAN" panose="02000000000000000000" pitchFamily="2" charset="0"/>
              </a:rPr>
              <a:t>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41" name="TextBox 40"/>
          <p:cNvSpPr txBox="1"/>
          <p:nvPr/>
        </p:nvSpPr>
        <p:spPr>
          <a:xfrm>
            <a:off x="6858000" y="6243935"/>
            <a:ext cx="1719470" cy="461665"/>
          </a:xfrm>
          <a:prstGeom prst="rect">
            <a:avLst/>
          </a:prstGeom>
          <a:noFill/>
          <a:ln>
            <a:solidFill>
              <a:srgbClr val="002060"/>
            </a:solidFill>
          </a:ln>
        </p:spPr>
        <p:txBody>
          <a:bodyPr wrap="square" rtlCol="0">
            <a:spAutoFit/>
          </a:bodyPr>
          <a:lstStyle/>
          <a:p>
            <a:pPr algn="ctr"/>
            <a:r>
              <a:rPr lang="bn-IN" sz="2400" b="1" dirty="0" smtClean="0">
                <a:ln>
                  <a:solidFill>
                    <a:sysClr val="windowText" lastClr="000000"/>
                  </a:solidFill>
                </a:ln>
                <a:latin typeface="NikoshBAN" panose="02000000000000000000" pitchFamily="2" charset="0"/>
                <a:cs typeface="NikoshBAN" panose="02000000000000000000" pitchFamily="2" charset="0"/>
              </a:rPr>
              <a:t>তৃণ,খড়</a:t>
            </a:r>
            <a:r>
              <a:rPr lang="bn-BD" sz="2400" b="1" dirty="0" smtClean="0">
                <a:ln>
                  <a:solidFill>
                    <a:sysClr val="windowText" lastClr="000000"/>
                  </a:solidFill>
                </a:ln>
                <a:latin typeface="NikoshBAN" panose="02000000000000000000" pitchFamily="2" charset="0"/>
                <a:cs typeface="NikoshBAN" panose="02000000000000000000" pitchFamily="2" charset="0"/>
              </a:rPr>
              <a:t>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21" name="Rectangle 20"/>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7860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heel(1)">
                                      <p:cBhvr>
                                        <p:cTn id="24" dur="2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2051"/>
                                        </p:tgtEl>
                                        <p:attrNameLst>
                                          <p:attrName>style.visibility</p:attrName>
                                        </p:attrNameLst>
                                      </p:cBhvr>
                                      <p:to>
                                        <p:strVal val="visible"/>
                                      </p:to>
                                    </p:set>
                                    <p:animEffect transition="in" filter="wheel(1)">
                                      <p:cBhvr>
                                        <p:cTn id="71" dur="2000"/>
                                        <p:tgtEl>
                                          <p:spTgt spid="2051"/>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2052"/>
                                        </p:tgtEl>
                                        <p:attrNameLst>
                                          <p:attrName>style.visibility</p:attrName>
                                        </p:attrNameLst>
                                      </p:cBhvr>
                                      <p:to>
                                        <p:strVal val="visible"/>
                                      </p:to>
                                    </p:set>
                                    <p:animEffect transition="in" filter="wheel(1)">
                                      <p:cBhvr>
                                        <p:cTn id="76" dur="2000"/>
                                        <p:tgtEl>
                                          <p:spTgt spid="2052"/>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2053"/>
                                        </p:tgtEl>
                                        <p:attrNameLst>
                                          <p:attrName>style.visibility</p:attrName>
                                        </p:attrNameLst>
                                      </p:cBhvr>
                                      <p:to>
                                        <p:strVal val="visible"/>
                                      </p:to>
                                    </p:set>
                                    <p:animEffect transition="in" filter="wheel(1)">
                                      <p:cBhvr>
                                        <p:cTn id="81" dur="2000"/>
                                        <p:tgtEl>
                                          <p:spTgt spid="2053"/>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circle(in)">
                                      <p:cBhvr>
                                        <p:cTn id="86" dur="20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circle(in)">
                                      <p:cBhvr>
                                        <p:cTn id="91" dur="20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circle(in)">
                                      <p:cBhvr>
                                        <p:cTn id="9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8" grpId="0" animBg="1"/>
      <p:bldP spid="20" grpId="0" animBg="1"/>
      <p:bldP spid="30" grpId="0" animBg="1"/>
      <p:bldP spid="31" grpId="0" animBg="1"/>
      <p:bldP spid="32"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67297"/>
            <a:ext cx="8458200" cy="2062103"/>
          </a:xfrm>
          <a:prstGeom prst="rect">
            <a:avLst/>
          </a:prstGeom>
          <a:noFill/>
        </p:spPr>
        <p:txBody>
          <a:bodyPr wrap="square">
            <a:spAutoFit/>
          </a:bodyPr>
          <a:lstStyle/>
          <a:p>
            <a:pPr lvl="0"/>
            <a:r>
              <a:rPr lang="bn-BD" sz="3200" b="1" dirty="0">
                <a:ln>
                  <a:solidFill>
                    <a:sysClr val="windowText" lastClr="000000"/>
                  </a:solidFill>
                </a:ln>
                <a:latin typeface="NikoshBAN" panose="02000000000000000000" pitchFamily="2" charset="0"/>
                <a:cs typeface="NikoshBAN" panose="02000000000000000000" pitchFamily="2" charset="0"/>
              </a:rPr>
              <a:t>অপুর ছোট টিনের বাক্স </a:t>
            </a:r>
            <a:r>
              <a:rPr lang="en-US" sz="3200" b="1" dirty="0" smtClean="0">
                <a:ln>
                  <a:solidFill>
                    <a:sysClr val="windowText" lastClr="000000"/>
                  </a:solidFill>
                </a:ln>
                <a:latin typeface="NikoshBAN" panose="02000000000000000000" pitchFamily="2" charset="0"/>
                <a:cs typeface="NikoshBAN" panose="02000000000000000000" pitchFamily="2" charset="0"/>
              </a:rPr>
              <a:t>,</a:t>
            </a:r>
            <a:r>
              <a:rPr lang="bn-BD" sz="3200" b="1" dirty="0" smtClean="0">
                <a:ln>
                  <a:solidFill>
                    <a:sysClr val="windowText" lastClr="000000"/>
                  </a:solidFill>
                </a:ln>
                <a:latin typeface="NikoshBAN" panose="02000000000000000000" pitchFamily="2" charset="0"/>
                <a:cs typeface="NikoshBAN" panose="02000000000000000000" pitchFamily="2" charset="0"/>
              </a:rPr>
              <a:t>সেটার </a:t>
            </a:r>
            <a:r>
              <a:rPr lang="bn-BD" sz="3200" b="1" dirty="0">
                <a:ln>
                  <a:solidFill>
                    <a:sysClr val="windowText" lastClr="000000"/>
                  </a:solidFill>
                </a:ln>
                <a:latin typeface="NikoshBAN" panose="02000000000000000000" pitchFamily="2" charset="0"/>
                <a:cs typeface="NikoshBAN" panose="02000000000000000000" pitchFamily="2" charset="0"/>
              </a:rPr>
              <a:t>ডালা </a:t>
            </a:r>
            <a:r>
              <a:rPr lang="bn-BD" sz="3200" b="1" dirty="0" smtClean="0">
                <a:ln>
                  <a:solidFill>
                    <a:sysClr val="windowText" lastClr="000000"/>
                  </a:solidFill>
                </a:ln>
                <a:latin typeface="NikoshBAN" panose="02000000000000000000" pitchFamily="2" charset="0"/>
                <a:cs typeface="NikoshBAN" panose="02000000000000000000" pitchFamily="2" charset="0"/>
              </a:rPr>
              <a:t>ভা</a:t>
            </a:r>
            <a:r>
              <a:rPr lang="en-US" sz="3200" b="1" dirty="0" err="1" smtClean="0">
                <a:ln>
                  <a:solidFill>
                    <a:sysClr val="windowText" lastClr="000000"/>
                  </a:solidFill>
                </a:ln>
                <a:latin typeface="NikoshBAN" panose="02000000000000000000" pitchFamily="2" charset="0"/>
                <a:cs typeface="NikoshBAN" panose="02000000000000000000" pitchFamily="2" charset="0"/>
              </a:rPr>
              <a:t>ঙ্গা</a:t>
            </a:r>
            <a:r>
              <a:rPr lang="bn-BD" sz="3200" b="1" dirty="0" smtClean="0">
                <a:ln>
                  <a:solidFill>
                    <a:sysClr val="windowText" lastClr="000000"/>
                  </a:solidFill>
                </a:ln>
                <a:latin typeface="NikoshBAN" panose="02000000000000000000" pitchFamily="2" charset="0"/>
                <a:cs typeface="NikoshBAN" panose="02000000000000000000" pitchFamily="2" charset="0"/>
              </a:rPr>
              <a:t>।</a:t>
            </a:r>
            <a:r>
              <a:rPr lang="en-US" sz="3200" b="1" dirty="0" smtClean="0">
                <a:ln>
                  <a:solidFill>
                    <a:sysClr val="windowText" lastClr="000000"/>
                  </a:solidFill>
                </a:ln>
                <a:latin typeface="NikoshBAN" panose="02000000000000000000" pitchFamily="2" charset="0"/>
                <a:cs typeface="NikoshBAN" panose="02000000000000000000" pitchFamily="2" charset="0"/>
              </a:rPr>
              <a:t> </a:t>
            </a:r>
            <a:r>
              <a:rPr lang="bn-BD" sz="3200" b="1" dirty="0" smtClean="0">
                <a:ln>
                  <a:solidFill>
                    <a:sysClr val="windowText" lastClr="000000"/>
                  </a:solidFill>
                </a:ln>
                <a:latin typeface="NikoshBAN" panose="02000000000000000000" pitchFamily="2" charset="0"/>
                <a:cs typeface="NikoshBAN" panose="02000000000000000000" pitchFamily="2" charset="0"/>
              </a:rPr>
              <a:t>বাক্সের </a:t>
            </a:r>
            <a:r>
              <a:rPr lang="bn-BD" sz="3200" b="1" dirty="0">
                <a:ln>
                  <a:solidFill>
                    <a:sysClr val="windowText" lastClr="000000"/>
                  </a:solidFill>
                </a:ln>
                <a:latin typeface="NikoshBAN" panose="02000000000000000000" pitchFamily="2" charset="0"/>
                <a:cs typeface="NikoshBAN" panose="02000000000000000000" pitchFamily="2" charset="0"/>
              </a:rPr>
              <a:t>সম্পত্তির মধ্যে আছে একটা রং –ওঠা কাঠের ঘোড়া , চার পয়সা দামের একটা ভেঁপু বাঁশি , গোটাকতক কড়ি । একটা দুপয়সা দামের পিস্তল , </a:t>
            </a:r>
            <a:r>
              <a:rPr lang="bn-BD" sz="3200" b="1" dirty="0" smtClean="0">
                <a:ln>
                  <a:solidFill>
                    <a:sysClr val="windowText" lastClr="000000"/>
                  </a:solidFill>
                </a:ln>
                <a:latin typeface="NikoshBAN" panose="02000000000000000000" pitchFamily="2" charset="0"/>
                <a:cs typeface="NikoshBAN" panose="02000000000000000000" pitchFamily="2" charset="0"/>
              </a:rPr>
              <a:t>কতকগু</a:t>
            </a:r>
            <a:r>
              <a:rPr lang="en-US" sz="3200" b="1" dirty="0" err="1" smtClean="0">
                <a:ln>
                  <a:solidFill>
                    <a:sysClr val="windowText" lastClr="000000"/>
                  </a:solidFill>
                </a:ln>
                <a:latin typeface="NikoshBAN" panose="02000000000000000000" pitchFamily="2" charset="0"/>
                <a:cs typeface="NikoshBAN" panose="02000000000000000000" pitchFamily="2" charset="0"/>
              </a:rPr>
              <a:t>লো</a:t>
            </a:r>
            <a:r>
              <a:rPr lang="bn-BD" sz="3200" b="1" dirty="0" smtClean="0">
                <a:ln>
                  <a:solidFill>
                    <a:sysClr val="windowText" lastClr="000000"/>
                  </a:solidFill>
                </a:ln>
                <a:latin typeface="NikoshBAN" panose="02000000000000000000" pitchFamily="2" charset="0"/>
                <a:cs typeface="NikoshBAN" panose="02000000000000000000" pitchFamily="2" charset="0"/>
              </a:rPr>
              <a:t> </a:t>
            </a:r>
            <a:r>
              <a:rPr lang="bn-BD" sz="3200" b="1" dirty="0">
                <a:ln>
                  <a:solidFill>
                    <a:sysClr val="windowText" lastClr="000000"/>
                  </a:solidFill>
                </a:ln>
                <a:latin typeface="NikoshBAN" panose="02000000000000000000" pitchFamily="2" charset="0"/>
                <a:cs typeface="NikoshBAN" panose="02000000000000000000" pitchFamily="2" charset="0"/>
              </a:rPr>
              <a:t>নাটাফল ।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00" t="3334" r="3333" b="6665"/>
          <a:stretch/>
        </p:blipFill>
        <p:spPr>
          <a:xfrm>
            <a:off x="304800" y="152400"/>
            <a:ext cx="8305800" cy="4114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998769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4)">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048071"/>
            <a:ext cx="8024191" cy="1200329"/>
          </a:xfrm>
          <a:prstGeom prst="rect">
            <a:avLst/>
          </a:prstGeom>
          <a:noFill/>
        </p:spPr>
        <p:txBody>
          <a:bodyPr wrap="square">
            <a:spAutoFit/>
          </a:bodyPr>
          <a:lstStyle/>
          <a:p>
            <a:pPr lvl="0"/>
            <a:r>
              <a:rPr lang="bn-BD" sz="2400" b="1" dirty="0">
                <a:ln>
                  <a:solidFill>
                    <a:sysClr val="windowText" lastClr="000000"/>
                  </a:solidFill>
                </a:ln>
                <a:latin typeface="NikoshBAN" panose="02000000000000000000" pitchFamily="2" charset="0"/>
                <a:cs typeface="NikoshBAN" panose="02000000000000000000" pitchFamily="2" charset="0"/>
              </a:rPr>
              <a:t>দুর্গার বয়স </a:t>
            </a:r>
            <a:r>
              <a:rPr lang="bn-BD" sz="2400" b="1" dirty="0" smtClean="0">
                <a:ln>
                  <a:solidFill>
                    <a:sysClr val="windowText" lastClr="000000"/>
                  </a:solidFill>
                </a:ln>
                <a:latin typeface="NikoshBAN" panose="02000000000000000000" pitchFamily="2" charset="0"/>
                <a:cs typeface="NikoshBAN" panose="02000000000000000000" pitchFamily="2" charset="0"/>
              </a:rPr>
              <a:t>দশ–এগারো </a:t>
            </a:r>
            <a:r>
              <a:rPr lang="bn-BD" sz="2400" b="1" dirty="0">
                <a:ln>
                  <a:solidFill>
                    <a:sysClr val="windowText" lastClr="000000"/>
                  </a:solidFill>
                </a:ln>
                <a:latin typeface="NikoshBAN" panose="02000000000000000000" pitchFamily="2" charset="0"/>
                <a:cs typeface="NikoshBAN" panose="02000000000000000000" pitchFamily="2" charset="0"/>
              </a:rPr>
              <a:t>বৎসর </a:t>
            </a:r>
            <a:r>
              <a:rPr lang="bn-BD" sz="2400" b="1" dirty="0" smtClean="0">
                <a:ln>
                  <a:solidFill>
                    <a:sysClr val="windowText" lastClr="000000"/>
                  </a:solidFill>
                </a:ln>
                <a:latin typeface="NikoshBAN" panose="02000000000000000000" pitchFamily="2" charset="0"/>
                <a:cs typeface="NikoshBAN" panose="02000000000000000000" pitchFamily="2" charset="0"/>
              </a:rPr>
              <a:t>হইল।</a:t>
            </a:r>
            <a:r>
              <a:rPr lang="en-US" sz="2400" b="1" dirty="0" smtClean="0">
                <a:ln>
                  <a:solidFill>
                    <a:sysClr val="windowText" lastClr="000000"/>
                  </a:solidFill>
                </a:ln>
                <a:latin typeface="NikoshBAN" panose="02000000000000000000" pitchFamily="2" charset="0"/>
                <a:cs typeface="NikoshBAN" panose="02000000000000000000" pitchFamily="2" charset="0"/>
              </a:rPr>
              <a:t> </a:t>
            </a:r>
            <a:r>
              <a:rPr lang="bn-BD" sz="2400" b="1" dirty="0" smtClean="0">
                <a:ln>
                  <a:solidFill>
                    <a:sysClr val="windowText" lastClr="000000"/>
                  </a:solidFill>
                </a:ln>
                <a:latin typeface="NikoshBAN" panose="02000000000000000000" pitchFamily="2" charset="0"/>
                <a:cs typeface="NikoshBAN" panose="02000000000000000000" pitchFamily="2" charset="0"/>
              </a:rPr>
              <a:t>গড়ন পাতলা, </a:t>
            </a:r>
            <a:r>
              <a:rPr lang="bn-BD" sz="2400" b="1" dirty="0">
                <a:ln>
                  <a:solidFill>
                    <a:sysClr val="windowText" lastClr="000000"/>
                  </a:solidFill>
                </a:ln>
                <a:latin typeface="NikoshBAN" panose="02000000000000000000" pitchFamily="2" charset="0"/>
                <a:cs typeface="NikoshBAN" panose="02000000000000000000" pitchFamily="2" charset="0"/>
              </a:rPr>
              <a:t>রং অপুর মত অতটা ফর্সা </a:t>
            </a:r>
            <a:r>
              <a:rPr lang="bn-BD" sz="2400" b="1" dirty="0" smtClean="0">
                <a:ln>
                  <a:solidFill>
                    <a:sysClr val="windowText" lastClr="000000"/>
                  </a:solidFill>
                </a:ln>
                <a:latin typeface="NikoshBAN" panose="02000000000000000000" pitchFamily="2" charset="0"/>
                <a:cs typeface="NikoshBAN" panose="02000000000000000000" pitchFamily="2" charset="0"/>
              </a:rPr>
              <a:t>নয়,একটু </a:t>
            </a:r>
            <a:r>
              <a:rPr lang="bn-BD" sz="2400" b="1" dirty="0">
                <a:ln>
                  <a:solidFill>
                    <a:sysClr val="windowText" lastClr="000000"/>
                  </a:solidFill>
                </a:ln>
                <a:latin typeface="NikoshBAN" panose="02000000000000000000" pitchFamily="2" charset="0"/>
                <a:cs typeface="NikoshBAN" panose="02000000000000000000" pitchFamily="2" charset="0"/>
              </a:rPr>
              <a:t>চাপা হাতে কাঁচের </a:t>
            </a:r>
            <a:r>
              <a:rPr lang="bn-BD" sz="2400" b="1" dirty="0" smtClean="0">
                <a:ln>
                  <a:solidFill>
                    <a:sysClr val="windowText" lastClr="000000"/>
                  </a:solidFill>
                </a:ln>
                <a:latin typeface="NikoshBAN" panose="02000000000000000000" pitchFamily="2" charset="0"/>
                <a:cs typeface="NikoshBAN" panose="02000000000000000000" pitchFamily="2" charset="0"/>
              </a:rPr>
              <a:t>চুড়ি,পরনে </a:t>
            </a:r>
            <a:r>
              <a:rPr lang="bn-BD" sz="2400" b="1" dirty="0">
                <a:ln>
                  <a:solidFill>
                    <a:sysClr val="windowText" lastClr="000000"/>
                  </a:solidFill>
                </a:ln>
                <a:latin typeface="NikoshBAN" panose="02000000000000000000" pitchFamily="2" charset="0"/>
                <a:cs typeface="NikoshBAN" panose="02000000000000000000" pitchFamily="2" charset="0"/>
              </a:rPr>
              <a:t>ময়লা কাপড়, মাথার চুল </a:t>
            </a:r>
            <a:r>
              <a:rPr lang="bn-BD" sz="2400" b="1" dirty="0" smtClean="0">
                <a:ln>
                  <a:solidFill>
                    <a:sysClr val="windowText" lastClr="000000"/>
                  </a:solidFill>
                </a:ln>
                <a:latin typeface="NikoshBAN" panose="02000000000000000000" pitchFamily="2" charset="0"/>
                <a:cs typeface="NikoshBAN" panose="02000000000000000000" pitchFamily="2" charset="0"/>
              </a:rPr>
              <a:t>রুক্ষ–বাতাসে </a:t>
            </a:r>
            <a:r>
              <a:rPr lang="bn-BD" sz="2400" b="1" dirty="0">
                <a:ln>
                  <a:solidFill>
                    <a:sysClr val="windowText" lastClr="000000"/>
                  </a:solidFill>
                </a:ln>
                <a:latin typeface="NikoshBAN" panose="02000000000000000000" pitchFamily="2" charset="0"/>
                <a:cs typeface="NikoshBAN" panose="02000000000000000000" pitchFamily="2" charset="0"/>
              </a:rPr>
              <a:t>উড়িতেছে মুখের গড়ন মন্দ নয়, অপুর মত চোখ গুলি ডাগর ডাগর ।   </a:t>
            </a:r>
            <a:endParaRPr lang="en-US" sz="2400" b="1" dirty="0">
              <a:ln>
                <a:solidFill>
                  <a:sysClr val="windowText" lastClr="000000"/>
                </a:solidFill>
              </a:ln>
              <a:latin typeface="NikoshBAN" panose="02000000000000000000" pitchFamily="2" charset="0"/>
              <a:cs typeface="NikoshBAN" panose="02000000000000000000" pitchFamily="2" charset="0"/>
            </a:endParaRPr>
          </a:p>
        </p:txBody>
      </p:sp>
      <p:sp>
        <p:nvSpPr>
          <p:cNvPr id="6" name="Round Diagonal Corner Rectangle 5"/>
          <p:cNvSpPr/>
          <p:nvPr/>
        </p:nvSpPr>
        <p:spPr>
          <a:xfrm>
            <a:off x="76200" y="152399"/>
            <a:ext cx="3505200" cy="4421715"/>
          </a:xfrm>
          <a:prstGeom prst="round2DiagRect">
            <a:avLst/>
          </a:prstGeom>
          <a:blipFill dpi="0" rotWithShape="1">
            <a:blip r:embed="rId2">
              <a:extLst>
                <a:ext uri="{28A0092B-C50C-407E-A947-70E740481C1C}">
                  <a14:useLocalDpi xmlns:a14="http://schemas.microsoft.com/office/drawing/2010/main" val="0"/>
                </a:ext>
              </a:extLst>
            </a:blip>
            <a:srcRect/>
            <a:stretch>
              <a:fillRect l="-44752" r="-94318"/>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070" tIns="53035" rIns="106070" bIns="53035" numCol="1" spcCol="0" rtlCol="0" fromWordArt="0" anchor="ctr" anchorCtr="0" forceAA="0" compatLnSpc="1">
            <a:prstTxWarp prst="textNoShape">
              <a:avLst/>
            </a:prstTxWarp>
            <a:noAutofit/>
          </a:bodyPr>
          <a:lstStyle/>
          <a:p>
            <a:pPr algn="ctr"/>
            <a:endParaRPr lang="en-US" sz="2089"/>
          </a:p>
        </p:txBody>
      </p:sp>
      <p:pic>
        <p:nvPicPr>
          <p:cNvPr id="8211" name="Picture 19" descr="C:\Users\MOKTER HOSSAIN\Downloads\indian-poor-girl-time-pushkar-camel-mela-rajasthan-india-closeup-portrait-pushkar-india-november-indian-young-girl-1343859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070"/>
          <a:stretch/>
        </p:blipFill>
        <p:spPr bwMode="auto">
          <a:xfrm>
            <a:off x="5410200" y="152399"/>
            <a:ext cx="3611217" cy="4421715"/>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C:\Users\MOKTER HOSSAIN\Downloads\sssssss.jpg"/>
          <p:cNvPicPr>
            <a:picLocks noChangeAspect="1" noChangeArrowheads="1"/>
          </p:cNvPicPr>
          <p:nvPr/>
        </p:nvPicPr>
        <p:blipFill rotWithShape="1">
          <a:blip r:embed="rId4">
            <a:extLst>
              <a:ext uri="{28A0092B-C50C-407E-A947-70E740481C1C}">
                <a14:useLocalDpi xmlns:a14="http://schemas.microsoft.com/office/drawing/2010/main" val="0"/>
              </a:ext>
            </a:extLst>
          </a:blip>
          <a:srcRect r="55625"/>
          <a:stretch/>
        </p:blipFill>
        <p:spPr bwMode="auto">
          <a:xfrm>
            <a:off x="3581400" y="170645"/>
            <a:ext cx="2918791" cy="440135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16490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9" y="76200"/>
            <a:ext cx="4213971" cy="838200"/>
          </a:xfrm>
          <a:prstGeom prst="rect">
            <a:avLst/>
          </a:prstGeom>
          <a:gradFill>
            <a:gsLst>
              <a:gs pos="0">
                <a:srgbClr val="5E9EFF"/>
              </a:gs>
              <a:gs pos="39999">
                <a:srgbClr val="85C2FF"/>
              </a:gs>
              <a:gs pos="70000">
                <a:srgbClr val="C4D6EB"/>
              </a:gs>
              <a:gs pos="100000">
                <a:srgbClr val="FFEBFA"/>
              </a:gs>
            </a:gsLst>
            <a:lin ang="5400000" scaled="0"/>
          </a:gra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n>
                  <a:solidFill>
                    <a:schemeClr val="tx1"/>
                  </a:solidFill>
                </a:ln>
                <a:solidFill>
                  <a:srgbClr val="000066"/>
                </a:solidFill>
                <a:latin typeface="NikoshBAN" pitchFamily="2" charset="0"/>
                <a:cs typeface="NikoshBAN" pitchFamily="2" charset="0"/>
              </a:rPr>
              <a:t>জোড়ায়</a:t>
            </a:r>
            <a:r>
              <a:rPr lang="bn-BD" sz="5400" b="1" dirty="0" smtClean="0">
                <a:ln>
                  <a:solidFill>
                    <a:schemeClr val="tx1"/>
                  </a:solidFill>
                </a:ln>
                <a:solidFill>
                  <a:srgbClr val="000066"/>
                </a:solidFill>
                <a:latin typeface="NikoshBAN" pitchFamily="2" charset="0"/>
                <a:cs typeface="NikoshBAN" pitchFamily="2" charset="0"/>
              </a:rPr>
              <a:t> কাজ</a:t>
            </a:r>
            <a:endParaRPr lang="bn-BD" sz="5400" dirty="0">
              <a:ln>
                <a:solidFill>
                  <a:schemeClr val="tx1"/>
                </a:solidFill>
              </a:ln>
              <a:solidFill>
                <a:srgbClr val="000066"/>
              </a:solidFill>
              <a:latin typeface="NikoshBAN" pitchFamily="2" charset="0"/>
              <a:cs typeface="NikoshBAN" pitchFamily="2" charset="0"/>
            </a:endParaRPr>
          </a:p>
        </p:txBody>
      </p:sp>
      <p:pic>
        <p:nvPicPr>
          <p:cNvPr id="10" name="Picture 2" descr="F:\all\AMAR ALL PICTURE\AMAR All PICTURE\School\474.jpg"/>
          <p:cNvPicPr>
            <a:picLocks noChangeAspect="1" noChangeArrowheads="1"/>
          </p:cNvPicPr>
          <p:nvPr/>
        </p:nvPicPr>
        <p:blipFill>
          <a:blip r:embed="rId2" cstate="print"/>
          <a:srcRect/>
          <a:stretch>
            <a:fillRect/>
          </a:stretch>
        </p:blipFill>
        <p:spPr bwMode="auto">
          <a:xfrm>
            <a:off x="4800496" y="228600"/>
            <a:ext cx="3733904" cy="28036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299725" y="3606226"/>
            <a:ext cx="1148076"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রোয়াক</a:t>
            </a:r>
          </a:p>
        </p:txBody>
      </p:sp>
      <p:sp>
        <p:nvSpPr>
          <p:cNvPr id="12" name="TextBox 11"/>
          <p:cNvSpPr txBox="1"/>
          <p:nvPr/>
        </p:nvSpPr>
        <p:spPr>
          <a:xfrm>
            <a:off x="1447801" y="3606226"/>
            <a:ext cx="990600" cy="584775"/>
          </a:xfrm>
          <a:prstGeom prst="rect">
            <a:avLst/>
          </a:prstGeom>
          <a:noFill/>
          <a:ln>
            <a:solidFill>
              <a:srgbClr val="00B0F0"/>
            </a:solidFill>
          </a:ln>
        </p:spPr>
        <p:txBody>
          <a:bodyPr wrap="square" rtlCol="0">
            <a:spAutoFit/>
          </a:bodyPr>
          <a:lstStyle/>
          <a:p>
            <a:pPr algn="ctr"/>
            <a:r>
              <a:rPr lang="bn-IN" sz="3200" b="1" dirty="0" smtClean="0">
                <a:ln>
                  <a:solidFill>
                    <a:sysClr val="windowText" lastClr="000000"/>
                  </a:solidFill>
                </a:ln>
                <a:latin typeface="NikoshBAN" panose="02000000000000000000" pitchFamily="2" charset="0"/>
                <a:cs typeface="NikoshBAN" panose="02000000000000000000" pitchFamily="2" charset="0"/>
              </a:rPr>
              <a:t>চুপড়ি</a:t>
            </a:r>
            <a:endParaRPr lang="bn-BD" sz="3200" b="1" dirty="0" smtClean="0">
              <a:ln>
                <a:solidFill>
                  <a:sysClr val="windowText" lastClr="000000"/>
                </a:solidFill>
              </a:ln>
              <a:latin typeface="NikoshBAN" panose="02000000000000000000" pitchFamily="2" charset="0"/>
              <a:cs typeface="NikoshBAN" panose="02000000000000000000" pitchFamily="2" charset="0"/>
            </a:endParaRPr>
          </a:p>
        </p:txBody>
      </p:sp>
      <p:sp>
        <p:nvSpPr>
          <p:cNvPr id="13" name="Round Diagonal Corner Rectangle 12"/>
          <p:cNvSpPr/>
          <p:nvPr/>
        </p:nvSpPr>
        <p:spPr>
          <a:xfrm>
            <a:off x="2438400" y="3581400"/>
            <a:ext cx="1295400" cy="609601"/>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ভেরেন্ডা </a:t>
            </a:r>
            <a:endParaRPr lang="en-US" sz="3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4" name="Round Diagonal Corner Rectangle 13"/>
          <p:cNvSpPr/>
          <p:nvPr/>
        </p:nvSpPr>
        <p:spPr>
          <a:xfrm>
            <a:off x="3733800" y="3561843"/>
            <a:ext cx="1447800" cy="62388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বন বিছুটি </a:t>
            </a:r>
            <a:endParaRPr lang="en-US" sz="3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5257800" y="3561843"/>
            <a:ext cx="1104848"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 গরাদে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16" name="TextBox 15"/>
          <p:cNvSpPr txBox="1"/>
          <p:nvPr/>
        </p:nvSpPr>
        <p:spPr>
          <a:xfrm>
            <a:off x="6400800" y="3581400"/>
            <a:ext cx="1518580"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 </a:t>
            </a:r>
            <a:r>
              <a:rPr lang="bn-IN" sz="3200" b="1" dirty="0" smtClean="0">
                <a:ln>
                  <a:solidFill>
                    <a:sysClr val="windowText" lastClr="000000"/>
                  </a:solidFill>
                </a:ln>
                <a:latin typeface="NikoshBAN" panose="02000000000000000000" pitchFamily="2" charset="0"/>
                <a:cs typeface="NikoshBAN" panose="02000000000000000000" pitchFamily="2" charset="0"/>
              </a:rPr>
              <a:t>কুটোগাছ</a:t>
            </a:r>
            <a:r>
              <a:rPr lang="bn-BD" sz="3200" b="1" dirty="0" smtClean="0">
                <a:ln>
                  <a:solidFill>
                    <a:sysClr val="windowText" lastClr="000000"/>
                  </a:solidFill>
                </a:ln>
                <a:latin typeface="NikoshBAN" panose="02000000000000000000" pitchFamily="2" charset="0"/>
                <a:cs typeface="NikoshBAN" panose="02000000000000000000" pitchFamily="2" charset="0"/>
              </a:rPr>
              <a:t>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17" name="TextBox 16"/>
          <p:cNvSpPr txBox="1"/>
          <p:nvPr/>
        </p:nvSpPr>
        <p:spPr>
          <a:xfrm>
            <a:off x="7995580" y="3553583"/>
            <a:ext cx="914400" cy="584775"/>
          </a:xfrm>
          <a:prstGeom prst="rect">
            <a:avLst/>
          </a:prstGeom>
          <a:noFill/>
          <a:ln>
            <a:solidFill>
              <a:srgbClr val="00B0F0"/>
            </a:solidFill>
          </a:ln>
        </p:spPr>
        <p:txBody>
          <a:bodyPr wrap="square" rtlCol="0">
            <a:spAutoFit/>
          </a:bodyPr>
          <a:lstStyle/>
          <a:p>
            <a:pPr algn="ctr"/>
            <a:r>
              <a:rPr lang="bn-IN" sz="3200" b="1" dirty="0" smtClean="0">
                <a:ln>
                  <a:solidFill>
                    <a:sysClr val="windowText" lastClr="000000"/>
                  </a:solidFill>
                </a:ln>
                <a:latin typeface="NikoshBAN" panose="02000000000000000000" pitchFamily="2" charset="0"/>
                <a:cs typeface="NikoshBAN" panose="02000000000000000000" pitchFamily="2" charset="0"/>
              </a:rPr>
              <a:t>জারা</a:t>
            </a:r>
            <a:r>
              <a:rPr lang="bn-BD" sz="3200" b="1" dirty="0" smtClean="0">
                <a:ln>
                  <a:solidFill>
                    <a:sysClr val="windowText" lastClr="000000"/>
                  </a:solidFill>
                </a:ln>
                <a:latin typeface="NikoshBAN" panose="02000000000000000000" pitchFamily="2" charset="0"/>
                <a:cs typeface="NikoshBAN" panose="02000000000000000000" pitchFamily="2" charset="0"/>
              </a:rPr>
              <a:t>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18" name="TextBox 17"/>
          <p:cNvSpPr txBox="1"/>
          <p:nvPr/>
        </p:nvSpPr>
        <p:spPr>
          <a:xfrm>
            <a:off x="234020" y="4572000"/>
            <a:ext cx="8675960" cy="584775"/>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 </a:t>
            </a:r>
            <a:r>
              <a:rPr lang="bn-IN" sz="3200" b="1" dirty="0" smtClean="0">
                <a:ln>
                  <a:solidFill>
                    <a:sysClr val="windowText" lastClr="000000"/>
                  </a:solidFill>
                </a:ln>
                <a:latin typeface="NikoshBAN" panose="02000000000000000000" pitchFamily="2" charset="0"/>
                <a:cs typeface="NikoshBAN" panose="02000000000000000000" pitchFamily="2" charset="0"/>
              </a:rPr>
              <a:t>উপরের শব্দগুলো দিয়ে তিনটি করে বাক্য রচনা কর।</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19" name="Rectangle 1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2935374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80">
                                          <p:stCondLst>
                                            <p:cond delay="0"/>
                                          </p:stCondLst>
                                        </p:cTn>
                                        <p:tgtEl>
                                          <p:spTgt spid="15"/>
                                        </p:tgtEl>
                                      </p:cBhvr>
                                    </p:animEffect>
                                    <p:anim calcmode="lin" valueType="num">
                                      <p:cBhvr>
                                        <p:cTn id="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1" dur="26">
                                          <p:stCondLst>
                                            <p:cond delay="650"/>
                                          </p:stCondLst>
                                        </p:cTn>
                                        <p:tgtEl>
                                          <p:spTgt spid="15"/>
                                        </p:tgtEl>
                                      </p:cBhvr>
                                      <p:to x="100000" y="60000"/>
                                    </p:animScale>
                                    <p:animScale>
                                      <p:cBhvr>
                                        <p:cTn id="42" dur="166" decel="50000">
                                          <p:stCondLst>
                                            <p:cond delay="676"/>
                                          </p:stCondLst>
                                        </p:cTn>
                                        <p:tgtEl>
                                          <p:spTgt spid="15"/>
                                        </p:tgtEl>
                                      </p:cBhvr>
                                      <p:to x="100000" y="100000"/>
                                    </p:animScale>
                                    <p:animScale>
                                      <p:cBhvr>
                                        <p:cTn id="43" dur="26">
                                          <p:stCondLst>
                                            <p:cond delay="1312"/>
                                          </p:stCondLst>
                                        </p:cTn>
                                        <p:tgtEl>
                                          <p:spTgt spid="15"/>
                                        </p:tgtEl>
                                      </p:cBhvr>
                                      <p:to x="100000" y="80000"/>
                                    </p:animScale>
                                    <p:animScale>
                                      <p:cBhvr>
                                        <p:cTn id="44" dur="166" decel="50000">
                                          <p:stCondLst>
                                            <p:cond delay="1338"/>
                                          </p:stCondLst>
                                        </p:cTn>
                                        <p:tgtEl>
                                          <p:spTgt spid="15"/>
                                        </p:tgtEl>
                                      </p:cBhvr>
                                      <p:to x="100000" y="100000"/>
                                    </p:animScale>
                                    <p:animScale>
                                      <p:cBhvr>
                                        <p:cTn id="45" dur="26">
                                          <p:stCondLst>
                                            <p:cond delay="1642"/>
                                          </p:stCondLst>
                                        </p:cTn>
                                        <p:tgtEl>
                                          <p:spTgt spid="15"/>
                                        </p:tgtEl>
                                      </p:cBhvr>
                                      <p:to x="100000" y="90000"/>
                                    </p:animScale>
                                    <p:animScale>
                                      <p:cBhvr>
                                        <p:cTn id="46" dur="166" decel="50000">
                                          <p:stCondLst>
                                            <p:cond delay="1668"/>
                                          </p:stCondLst>
                                        </p:cTn>
                                        <p:tgtEl>
                                          <p:spTgt spid="15"/>
                                        </p:tgtEl>
                                      </p:cBhvr>
                                      <p:to x="100000" y="100000"/>
                                    </p:animScale>
                                    <p:animScale>
                                      <p:cBhvr>
                                        <p:cTn id="47" dur="26">
                                          <p:stCondLst>
                                            <p:cond delay="1808"/>
                                          </p:stCondLst>
                                        </p:cTn>
                                        <p:tgtEl>
                                          <p:spTgt spid="15"/>
                                        </p:tgtEl>
                                      </p:cBhvr>
                                      <p:to x="100000" y="95000"/>
                                    </p:animScale>
                                    <p:animScale>
                                      <p:cBhvr>
                                        <p:cTn id="48" dur="166" decel="50000">
                                          <p:stCondLst>
                                            <p:cond delay="1834"/>
                                          </p:stCondLst>
                                        </p:cTn>
                                        <p:tgtEl>
                                          <p:spTgt spid="1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80">
                                          <p:stCondLst>
                                            <p:cond delay="0"/>
                                          </p:stCondLst>
                                        </p:cTn>
                                        <p:tgtEl>
                                          <p:spTgt spid="16"/>
                                        </p:tgtEl>
                                      </p:cBhvr>
                                    </p:animEffect>
                                    <p:anim calcmode="lin" valueType="num">
                                      <p:cBhvr>
                                        <p:cTn id="5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9" dur="26">
                                          <p:stCondLst>
                                            <p:cond delay="650"/>
                                          </p:stCondLst>
                                        </p:cTn>
                                        <p:tgtEl>
                                          <p:spTgt spid="16"/>
                                        </p:tgtEl>
                                      </p:cBhvr>
                                      <p:to x="100000" y="60000"/>
                                    </p:animScale>
                                    <p:animScale>
                                      <p:cBhvr>
                                        <p:cTn id="60" dur="166" decel="50000">
                                          <p:stCondLst>
                                            <p:cond delay="676"/>
                                          </p:stCondLst>
                                        </p:cTn>
                                        <p:tgtEl>
                                          <p:spTgt spid="16"/>
                                        </p:tgtEl>
                                      </p:cBhvr>
                                      <p:to x="100000" y="100000"/>
                                    </p:animScale>
                                    <p:animScale>
                                      <p:cBhvr>
                                        <p:cTn id="61" dur="26">
                                          <p:stCondLst>
                                            <p:cond delay="1312"/>
                                          </p:stCondLst>
                                        </p:cTn>
                                        <p:tgtEl>
                                          <p:spTgt spid="16"/>
                                        </p:tgtEl>
                                      </p:cBhvr>
                                      <p:to x="100000" y="80000"/>
                                    </p:animScale>
                                    <p:animScale>
                                      <p:cBhvr>
                                        <p:cTn id="62" dur="166" decel="50000">
                                          <p:stCondLst>
                                            <p:cond delay="1338"/>
                                          </p:stCondLst>
                                        </p:cTn>
                                        <p:tgtEl>
                                          <p:spTgt spid="16"/>
                                        </p:tgtEl>
                                      </p:cBhvr>
                                      <p:to x="100000" y="100000"/>
                                    </p:animScale>
                                    <p:animScale>
                                      <p:cBhvr>
                                        <p:cTn id="63" dur="26">
                                          <p:stCondLst>
                                            <p:cond delay="1642"/>
                                          </p:stCondLst>
                                        </p:cTn>
                                        <p:tgtEl>
                                          <p:spTgt spid="16"/>
                                        </p:tgtEl>
                                      </p:cBhvr>
                                      <p:to x="100000" y="90000"/>
                                    </p:animScale>
                                    <p:animScale>
                                      <p:cBhvr>
                                        <p:cTn id="64" dur="166" decel="50000">
                                          <p:stCondLst>
                                            <p:cond delay="1668"/>
                                          </p:stCondLst>
                                        </p:cTn>
                                        <p:tgtEl>
                                          <p:spTgt spid="16"/>
                                        </p:tgtEl>
                                      </p:cBhvr>
                                      <p:to x="100000" y="100000"/>
                                    </p:animScale>
                                    <p:animScale>
                                      <p:cBhvr>
                                        <p:cTn id="65" dur="26">
                                          <p:stCondLst>
                                            <p:cond delay="1808"/>
                                          </p:stCondLst>
                                        </p:cTn>
                                        <p:tgtEl>
                                          <p:spTgt spid="16"/>
                                        </p:tgtEl>
                                      </p:cBhvr>
                                      <p:to x="100000" y="95000"/>
                                    </p:animScale>
                                    <p:animScale>
                                      <p:cBhvr>
                                        <p:cTn id="66" dur="166" decel="50000">
                                          <p:stCondLst>
                                            <p:cond delay="1834"/>
                                          </p:stCondLst>
                                        </p:cTn>
                                        <p:tgtEl>
                                          <p:spTgt spid="1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80">
                                          <p:stCondLst>
                                            <p:cond delay="0"/>
                                          </p:stCondLst>
                                        </p:cTn>
                                        <p:tgtEl>
                                          <p:spTgt spid="18"/>
                                        </p:tgtEl>
                                      </p:cBhvr>
                                    </p:animEffect>
                                    <p:anim calcmode="lin" valueType="num">
                                      <p:cBhvr>
                                        <p:cTn id="9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5" dur="26">
                                          <p:stCondLst>
                                            <p:cond delay="650"/>
                                          </p:stCondLst>
                                        </p:cTn>
                                        <p:tgtEl>
                                          <p:spTgt spid="18"/>
                                        </p:tgtEl>
                                      </p:cBhvr>
                                      <p:to x="100000" y="60000"/>
                                    </p:animScale>
                                    <p:animScale>
                                      <p:cBhvr>
                                        <p:cTn id="96" dur="166" decel="50000">
                                          <p:stCondLst>
                                            <p:cond delay="676"/>
                                          </p:stCondLst>
                                        </p:cTn>
                                        <p:tgtEl>
                                          <p:spTgt spid="18"/>
                                        </p:tgtEl>
                                      </p:cBhvr>
                                      <p:to x="100000" y="100000"/>
                                    </p:animScale>
                                    <p:animScale>
                                      <p:cBhvr>
                                        <p:cTn id="97" dur="26">
                                          <p:stCondLst>
                                            <p:cond delay="1312"/>
                                          </p:stCondLst>
                                        </p:cTn>
                                        <p:tgtEl>
                                          <p:spTgt spid="18"/>
                                        </p:tgtEl>
                                      </p:cBhvr>
                                      <p:to x="100000" y="80000"/>
                                    </p:animScale>
                                    <p:animScale>
                                      <p:cBhvr>
                                        <p:cTn id="98" dur="166" decel="50000">
                                          <p:stCondLst>
                                            <p:cond delay="1338"/>
                                          </p:stCondLst>
                                        </p:cTn>
                                        <p:tgtEl>
                                          <p:spTgt spid="18"/>
                                        </p:tgtEl>
                                      </p:cBhvr>
                                      <p:to x="100000" y="100000"/>
                                    </p:animScale>
                                    <p:animScale>
                                      <p:cBhvr>
                                        <p:cTn id="99" dur="26">
                                          <p:stCondLst>
                                            <p:cond delay="1642"/>
                                          </p:stCondLst>
                                        </p:cTn>
                                        <p:tgtEl>
                                          <p:spTgt spid="18"/>
                                        </p:tgtEl>
                                      </p:cBhvr>
                                      <p:to x="100000" y="90000"/>
                                    </p:animScale>
                                    <p:animScale>
                                      <p:cBhvr>
                                        <p:cTn id="100" dur="166" decel="50000">
                                          <p:stCondLst>
                                            <p:cond delay="1668"/>
                                          </p:stCondLst>
                                        </p:cTn>
                                        <p:tgtEl>
                                          <p:spTgt spid="18"/>
                                        </p:tgtEl>
                                      </p:cBhvr>
                                      <p:to x="100000" y="100000"/>
                                    </p:animScale>
                                    <p:animScale>
                                      <p:cBhvr>
                                        <p:cTn id="101" dur="26">
                                          <p:stCondLst>
                                            <p:cond delay="1808"/>
                                          </p:stCondLst>
                                        </p:cTn>
                                        <p:tgtEl>
                                          <p:spTgt spid="18"/>
                                        </p:tgtEl>
                                      </p:cBhvr>
                                      <p:to x="100000" y="95000"/>
                                    </p:animScale>
                                    <p:animScale>
                                      <p:cBhvr>
                                        <p:cTn id="10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486400"/>
            <a:ext cx="8305800" cy="954107"/>
          </a:xfrm>
          <a:prstGeom prst="rect">
            <a:avLst/>
          </a:prstGeom>
          <a:noFill/>
        </p:spPr>
        <p:txBody>
          <a:bodyPr wrap="square">
            <a:spAutoFit/>
          </a:bodyPr>
          <a:lstStyle/>
          <a:p>
            <a:pPr lvl="0"/>
            <a:r>
              <a:rPr lang="bn-BD" sz="2800" b="1" dirty="0">
                <a:ln>
                  <a:solidFill>
                    <a:sysClr val="windowText" lastClr="000000"/>
                  </a:solidFill>
                </a:ln>
                <a:latin typeface="NikoshBAN" pitchFamily="2" charset="0"/>
                <a:cs typeface="NikoshBAN" pitchFamily="2" charset="0"/>
              </a:rPr>
              <a:t>হরিহরের বাড়িটাও </a:t>
            </a:r>
            <a:r>
              <a:rPr lang="bn-BD" sz="2800" b="1" dirty="0" smtClean="0">
                <a:ln>
                  <a:solidFill>
                    <a:sysClr val="windowText" lastClr="000000"/>
                  </a:solidFill>
                </a:ln>
                <a:latin typeface="NikoshBAN" pitchFamily="2" charset="0"/>
                <a:cs typeface="NikoshBAN" pitchFamily="2" charset="0"/>
              </a:rPr>
              <a:t>অনেক</a:t>
            </a:r>
            <a:r>
              <a:rPr lang="en-US" sz="2800" b="1" dirty="0" smtClean="0">
                <a:ln>
                  <a:solidFill>
                    <a:sysClr val="windowText" lastClr="000000"/>
                  </a:solidFill>
                </a:ln>
                <a:latin typeface="NikoshBAN" pitchFamily="2" charset="0"/>
                <a:cs typeface="NikoshBAN" pitchFamily="2" charset="0"/>
              </a:rPr>
              <a:t> </a:t>
            </a:r>
            <a:r>
              <a:rPr lang="bn-BD" sz="2800" b="1" dirty="0" smtClean="0">
                <a:ln>
                  <a:solidFill>
                    <a:sysClr val="windowText" lastClr="000000"/>
                  </a:solidFill>
                </a:ln>
                <a:latin typeface="NikoshBAN" pitchFamily="2" charset="0"/>
                <a:cs typeface="NikoshBAN" pitchFamily="2" charset="0"/>
              </a:rPr>
              <a:t>দিন </a:t>
            </a:r>
            <a:r>
              <a:rPr lang="bn-BD" sz="2800" b="1" dirty="0">
                <a:ln>
                  <a:solidFill>
                    <a:sysClr val="windowText" lastClr="000000"/>
                  </a:solidFill>
                </a:ln>
                <a:latin typeface="NikoshBAN" pitchFamily="2" charset="0"/>
                <a:cs typeface="NikoshBAN" pitchFamily="2" charset="0"/>
              </a:rPr>
              <a:t>হইয়া গেল মেরামত হয় </a:t>
            </a:r>
            <a:r>
              <a:rPr lang="bn-BD" sz="2800" b="1" dirty="0" smtClean="0">
                <a:ln>
                  <a:solidFill>
                    <a:sysClr val="windowText" lastClr="000000"/>
                  </a:solidFill>
                </a:ln>
                <a:latin typeface="NikoshBAN" pitchFamily="2" charset="0"/>
                <a:cs typeface="NikoshBAN" pitchFamily="2" charset="0"/>
              </a:rPr>
              <a:t>নাই,সামনের </a:t>
            </a:r>
            <a:r>
              <a:rPr lang="bn-BD" sz="2800" b="1" dirty="0">
                <a:ln>
                  <a:solidFill>
                    <a:sysClr val="windowText" lastClr="000000"/>
                  </a:solidFill>
                </a:ln>
                <a:latin typeface="NikoshBAN" pitchFamily="2" charset="0"/>
                <a:cs typeface="NikoshBAN" pitchFamily="2" charset="0"/>
              </a:rPr>
              <a:t>দিকের </a:t>
            </a:r>
            <a:r>
              <a:rPr lang="bn-BD" sz="2800" b="1" dirty="0" smtClean="0">
                <a:ln>
                  <a:solidFill>
                    <a:sysClr val="windowText" lastClr="000000"/>
                  </a:solidFill>
                </a:ln>
                <a:latin typeface="NikoshBAN" pitchFamily="2" charset="0"/>
                <a:cs typeface="NikoshBAN" pitchFamily="2" charset="0"/>
              </a:rPr>
              <a:t>রোয়াক </a:t>
            </a:r>
            <a:r>
              <a:rPr lang="bn-BD" sz="2800" b="1" dirty="0">
                <a:ln>
                  <a:solidFill>
                    <a:sysClr val="windowText" lastClr="000000"/>
                  </a:solidFill>
                </a:ln>
                <a:latin typeface="NikoshBAN" pitchFamily="2" charset="0"/>
                <a:cs typeface="NikoshBAN" pitchFamily="2" charset="0"/>
              </a:rPr>
              <a:t>ভাঙ্গা নারিকেলের দড়ি দিয়ে গরাদের সঙ্গে বাঁধা আছে । </a:t>
            </a:r>
            <a:endParaRPr lang="en-US" sz="2800" b="1" dirty="0">
              <a:ln>
                <a:solidFill>
                  <a:sysClr val="windowText" lastClr="000000"/>
                </a:solidFill>
              </a:ln>
              <a:latin typeface="NikoshBAN" pitchFamily="2" charset="0"/>
              <a:cs typeface="NikoshBAN"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166" t="2222" r="12499" b="2222"/>
          <a:stretch/>
        </p:blipFill>
        <p:spPr>
          <a:xfrm>
            <a:off x="4114800" y="272823"/>
            <a:ext cx="4953000" cy="4375377"/>
          </a:xfrm>
          <a:prstGeom prst="rect">
            <a:avLst/>
          </a:prstGeom>
          <a:ln w="228600" cap="sq" cmpd="thickThin">
            <a:noFill/>
            <a:prstDash val="solid"/>
            <a:miter lim="800000"/>
          </a:ln>
          <a:effectLst>
            <a:innerShdw blurRad="76200">
              <a:srgbClr val="000000"/>
            </a:inn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80456"/>
            <a:ext cx="3962400" cy="4367744"/>
          </a:xfrm>
          <a:prstGeom prst="rect">
            <a:avLst/>
          </a:prstGeom>
          <a:ln w="228600" cap="sq" cmpd="thickThin">
            <a:noFill/>
            <a:prstDash val="solid"/>
            <a:miter lim="800000"/>
          </a:ln>
          <a:effectLst>
            <a:innerShdw blurRad="76200">
              <a:srgbClr val="000000"/>
            </a:innerShdw>
          </a:effectLst>
        </p:spPr>
      </p:pic>
      <p:sp>
        <p:nvSpPr>
          <p:cNvPr id="6" name="Rectangle 5"/>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57705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4)">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572001" y="76200"/>
            <a:ext cx="4495800" cy="35814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8" name="Round Diagonal Corner Rectangle 7"/>
          <p:cNvSpPr/>
          <p:nvPr/>
        </p:nvSpPr>
        <p:spPr>
          <a:xfrm>
            <a:off x="76200" y="0"/>
            <a:ext cx="4495800" cy="3810000"/>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2" name="TextBox 1"/>
          <p:cNvSpPr txBox="1"/>
          <p:nvPr/>
        </p:nvSpPr>
        <p:spPr>
          <a:xfrm>
            <a:off x="76200" y="4343400"/>
            <a:ext cx="8839199" cy="1842428"/>
          </a:xfrm>
          <a:prstGeom prst="rect">
            <a:avLst/>
          </a:prstGeom>
          <a:noFill/>
          <a:ln>
            <a:noFill/>
          </a:ln>
        </p:spPr>
        <p:txBody>
          <a:bodyPr wrap="square" lIns="72009" tIns="36005" rIns="72009" bIns="36005" rtlCol="0">
            <a:spAutoFit/>
          </a:bodyPr>
          <a:lstStyle/>
          <a:p>
            <a:pPr algn="ctr"/>
            <a:r>
              <a:rPr lang="bn-IN" sz="2400" b="1" dirty="0">
                <a:ln>
                  <a:solidFill>
                    <a:sysClr val="windowText" lastClr="000000"/>
                  </a:solidFill>
                </a:ln>
                <a:latin typeface="NikoshBAN" panose="02000000000000000000" pitchFamily="2" charset="0"/>
                <a:cs typeface="NikoshBAN" panose="02000000000000000000" pitchFamily="2" charset="0"/>
              </a:rPr>
              <a:t>দুপুরের কিছু পর হরিহর কাজ সারিয়া বাড়ি ফিরিল। সে আজকাল অন্নদা রায়ের বাটীতে গোমস্তার কাজ করে। জিজ্ঞাসা করিল অপুকে দেকচিনে?সর্বজয়া বলিল-অপু তো ঘরে ঘুমুচ্ছে। আর দুগগা বুঝি-</a:t>
            </a:r>
          </a:p>
          <a:p>
            <a:pPr algn="ctr"/>
            <a:r>
              <a:rPr lang="bn-IN" sz="2400" b="1" dirty="0">
                <a:ln>
                  <a:solidFill>
                    <a:sysClr val="windowText" lastClr="000000"/>
                  </a:solidFill>
                </a:ln>
                <a:latin typeface="NikoshBAN" panose="02000000000000000000" pitchFamily="2" charset="0"/>
                <a:cs typeface="NikoshBAN" panose="02000000000000000000" pitchFamily="2" charset="0"/>
              </a:rPr>
              <a:t>-সে সেই খেয়ে বেরিয়েছে-সে বাড়ি থাকে কখন?</a:t>
            </a:r>
          </a:p>
          <a:p>
            <a:endParaRPr lang="en-US" sz="2000" dirty="0">
              <a:ln>
                <a:solidFill>
                  <a:sysClr val="windowText" lastClr="000000"/>
                </a:solidFill>
              </a:ln>
            </a:endParaRPr>
          </a:p>
        </p:txBody>
      </p:sp>
      <p:sp>
        <p:nvSpPr>
          <p:cNvPr id="10" name="Rectangle 9"/>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1871866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6855" y="4648200"/>
            <a:ext cx="7746870" cy="1426930"/>
          </a:xfrm>
          <a:prstGeom prst="rect">
            <a:avLst/>
          </a:prstGeom>
          <a:noFill/>
        </p:spPr>
        <p:txBody>
          <a:bodyPr wrap="square" lIns="72009" tIns="36005" rIns="72009" bIns="36005" rtlCol="0">
            <a:spAutoFit/>
          </a:bodyPr>
          <a:lstStyle/>
          <a:p>
            <a:pPr algn="ctr"/>
            <a:r>
              <a:rPr lang="as-IN" sz="2200" b="1" dirty="0">
                <a:ln>
                  <a:solidFill>
                    <a:sysClr val="windowText" lastClr="000000"/>
                  </a:solidFill>
                </a:ln>
                <a:latin typeface="NikoshBAN" panose="02000000000000000000" pitchFamily="2" charset="0"/>
                <a:cs typeface="NikoshBAN" panose="02000000000000000000" pitchFamily="2" charset="0"/>
              </a:rPr>
              <a:t>সর্বজয়া ডালের বাটি হাতে দাঁড়াইয়া ছিল, বাটি মেজেতে নামাইয়া সামনে বসিয়া পড়িল। বলিল- হ্যাঁগো, তা মন্দ কী? দাও না ওদের মন্তর? কী জাত? হরিহর সুর নামাইয়া বলিল-বলো না কাউকে!- সদ্‌গোপ।</a:t>
            </a:r>
          </a:p>
          <a:p>
            <a:pPr algn="ctr"/>
            <a:r>
              <a:rPr lang="as-IN" sz="2200" b="1" dirty="0">
                <a:ln>
                  <a:solidFill>
                    <a:sysClr val="windowText" lastClr="000000"/>
                  </a:solidFill>
                </a:ln>
                <a:latin typeface="NikoshBAN" panose="02000000000000000000" pitchFamily="2" charset="0"/>
                <a:cs typeface="NikoshBAN" panose="02000000000000000000" pitchFamily="2" charset="0"/>
              </a:rPr>
              <a:t>তোমার তো আবার গল্প করে বেড়ানো স্বভাব-</a:t>
            </a:r>
            <a:endParaRPr lang="en-US" sz="2200" b="1" dirty="0">
              <a:ln>
                <a:solidFill>
                  <a:sysClr val="windowText" lastClr="000000"/>
                </a:solidFill>
              </a:ln>
              <a:latin typeface="NikoshBAN" panose="02000000000000000000" pitchFamily="2" charset="0"/>
              <a:cs typeface="NikoshBAN" panose="02000000000000000000" pitchFamily="2" charset="0"/>
            </a:endParaRPr>
          </a:p>
        </p:txBody>
      </p:sp>
      <p:sp>
        <p:nvSpPr>
          <p:cNvPr id="7" name="Rectangle 6"/>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pic>
        <p:nvPicPr>
          <p:cNvPr id="2050" name="Picture 2" descr="E:\All PICTURE\Others\f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
            <a:ext cx="5486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 Diagonal Corner Rectangle 8"/>
          <p:cNvSpPr/>
          <p:nvPr/>
        </p:nvSpPr>
        <p:spPr>
          <a:xfrm>
            <a:off x="76200" y="76200"/>
            <a:ext cx="3352800" cy="3837214"/>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10" name="Round Diagonal Corner Rectangle 9"/>
          <p:cNvSpPr/>
          <p:nvPr/>
        </p:nvSpPr>
        <p:spPr>
          <a:xfrm>
            <a:off x="5867400" y="76200"/>
            <a:ext cx="3200400" cy="3581400"/>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Tree>
    <p:extLst>
      <p:ext uri="{BB962C8B-B14F-4D97-AF65-F5344CB8AC3E}">
        <p14:creationId xmlns:p14="http://schemas.microsoft.com/office/powerpoint/2010/main" val="1736620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3242370"/>
            <a:ext cx="8915400" cy="4031873"/>
          </a:xfrm>
          <a:prstGeom prst="rect">
            <a:avLst/>
          </a:prstGeom>
          <a:noFill/>
          <a:scene3d>
            <a:camera prst="orthographicFront"/>
            <a:lightRig rig="threePt" dir="t"/>
          </a:scene3d>
          <a:sp3d>
            <a:bevelT/>
          </a:sp3d>
        </p:spPr>
        <p:txBody>
          <a:bodyPr wrap="square">
            <a:spAutoFit/>
          </a:bodyPr>
          <a:lstStyle/>
          <a:p>
            <a:pPr algn="ctr" fontAlgn="auto">
              <a:spcBef>
                <a:spcPts val="0"/>
              </a:spcBef>
              <a:spcAft>
                <a:spcPts val="0"/>
              </a:spcAft>
              <a:defRPr/>
            </a:pPr>
            <a:r>
              <a:rPr lang="bn-BD" sz="3200" b="1" dirty="0" smtClean="0">
                <a:ln>
                  <a:solidFill>
                    <a:sysClr val="windowText" lastClr="000000"/>
                  </a:solidFill>
                </a:ln>
                <a:solidFill>
                  <a:srgbClr val="002060"/>
                </a:solidFill>
                <a:latin typeface="NikoshBAN" pitchFamily="2" charset="0"/>
                <a:cs typeface="NikoshBAN" pitchFamily="2" charset="0"/>
              </a:rPr>
              <a:t>মোঃ </a:t>
            </a:r>
            <a:r>
              <a:rPr lang="en-US" sz="3200" b="1" dirty="0" err="1" smtClean="0">
                <a:ln>
                  <a:solidFill>
                    <a:sysClr val="windowText" lastClr="000000"/>
                  </a:solidFill>
                </a:ln>
                <a:solidFill>
                  <a:srgbClr val="002060"/>
                </a:solidFill>
                <a:latin typeface="NikoshBAN" pitchFamily="2" charset="0"/>
                <a:cs typeface="NikoshBAN" pitchFamily="2" charset="0"/>
              </a:rPr>
              <a:t>মোক্তার</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হোসেন</a:t>
            </a:r>
            <a:endParaRPr lang="en-US" sz="3200" b="1" dirty="0" smtClean="0">
              <a:ln>
                <a:solidFill>
                  <a:sysClr val="windowText" lastClr="000000"/>
                </a:solidFill>
              </a:ln>
              <a:solidFill>
                <a:srgbClr val="002060"/>
              </a:solidFill>
              <a:latin typeface="NikoshBAN" pitchFamily="2" charset="0"/>
              <a:cs typeface="NikoshBAN" pitchFamily="2" charset="0"/>
            </a:endParaRPr>
          </a:p>
          <a:p>
            <a:pPr algn="ctr" fontAlgn="auto">
              <a:spcBef>
                <a:spcPts val="0"/>
              </a:spcBef>
              <a:spcAft>
                <a:spcPts val="0"/>
              </a:spcAft>
              <a:defRPr/>
            </a:pPr>
            <a:r>
              <a:rPr lang="en-US" sz="3200" b="1" dirty="0" err="1" smtClean="0">
                <a:ln>
                  <a:solidFill>
                    <a:sysClr val="windowText" lastClr="000000"/>
                  </a:solidFill>
                </a:ln>
                <a:solidFill>
                  <a:srgbClr val="002060"/>
                </a:solidFill>
                <a:latin typeface="NikoshBAN" pitchFamily="2" charset="0"/>
                <a:cs typeface="NikoshBAN" pitchFamily="2" charset="0"/>
              </a:rPr>
              <a:t>সিনিয়র</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শিক্ষক</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বাংলা</a:t>
            </a:r>
            <a:r>
              <a:rPr lang="en-US" sz="3200" b="1" dirty="0" smtClean="0">
                <a:ln>
                  <a:solidFill>
                    <a:sysClr val="windowText" lastClr="000000"/>
                  </a:solidFill>
                </a:ln>
                <a:solidFill>
                  <a:srgbClr val="002060"/>
                </a:solidFill>
                <a:latin typeface="NikoshBAN" pitchFamily="2" charset="0"/>
                <a:cs typeface="NikoshBAN" pitchFamily="2" charset="0"/>
              </a:rPr>
              <a:t>)</a:t>
            </a:r>
          </a:p>
          <a:p>
            <a:pPr algn="ctr" fontAlgn="auto">
              <a:spcBef>
                <a:spcPts val="0"/>
              </a:spcBef>
              <a:spcAft>
                <a:spcPts val="0"/>
              </a:spcAft>
              <a:defRPr/>
            </a:pPr>
            <a:r>
              <a:rPr lang="en-US" sz="3200" b="1" dirty="0" err="1" smtClean="0">
                <a:ln>
                  <a:solidFill>
                    <a:sysClr val="windowText" lastClr="000000"/>
                  </a:solidFill>
                </a:ln>
                <a:solidFill>
                  <a:srgbClr val="002060"/>
                </a:solidFill>
                <a:latin typeface="NikoshBAN" pitchFamily="2" charset="0"/>
                <a:cs typeface="NikoshBAN" pitchFamily="2" charset="0"/>
              </a:rPr>
              <a:t>বিএ</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বিএড</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এম</a:t>
            </a:r>
            <a:r>
              <a:rPr lang="en-US" sz="3200" b="1" dirty="0" smtClean="0">
                <a:ln>
                  <a:solidFill>
                    <a:sysClr val="windowText" lastClr="000000"/>
                  </a:solidFill>
                </a:ln>
                <a:solidFill>
                  <a:srgbClr val="002060"/>
                </a:solidFill>
                <a:latin typeface="NikoshBAN" pitchFamily="2" charset="0"/>
                <a:cs typeface="NikoshBAN" pitchFamily="2" charset="0"/>
              </a:rPr>
              <a:t> এ </a:t>
            </a:r>
            <a:r>
              <a:rPr lang="en-US" sz="3200" b="1" dirty="0" err="1" smtClean="0">
                <a:ln>
                  <a:solidFill>
                    <a:sysClr val="windowText" lastClr="000000"/>
                  </a:solidFill>
                </a:ln>
                <a:solidFill>
                  <a:srgbClr val="002060"/>
                </a:solidFill>
                <a:latin typeface="NikoshBAN" pitchFamily="2" charset="0"/>
                <a:cs typeface="NikoshBAN" pitchFamily="2" charset="0"/>
              </a:rPr>
              <a:t>এম</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এড</a:t>
            </a:r>
            <a:endParaRPr lang="en-US" sz="3200" b="1" dirty="0" smtClean="0">
              <a:ln>
                <a:solidFill>
                  <a:sysClr val="windowText" lastClr="000000"/>
                </a:solidFill>
              </a:ln>
              <a:solidFill>
                <a:srgbClr val="002060"/>
              </a:solidFill>
              <a:latin typeface="NikoshBAN" pitchFamily="2" charset="0"/>
              <a:cs typeface="NikoshBAN" pitchFamily="2" charset="0"/>
            </a:endParaRPr>
          </a:p>
          <a:p>
            <a:pPr algn="ctr" fontAlgn="auto">
              <a:spcBef>
                <a:spcPts val="0"/>
              </a:spcBef>
              <a:spcAft>
                <a:spcPts val="0"/>
              </a:spcAft>
              <a:defRPr/>
            </a:pPr>
            <a:r>
              <a:rPr lang="en-US" sz="3200" b="1" dirty="0" err="1" smtClean="0">
                <a:ln>
                  <a:solidFill>
                    <a:sysClr val="windowText" lastClr="000000"/>
                  </a:solidFill>
                </a:ln>
                <a:solidFill>
                  <a:srgbClr val="002060"/>
                </a:solidFill>
                <a:latin typeface="NikoshBAN" pitchFamily="2" charset="0"/>
                <a:cs typeface="NikoshBAN" pitchFamily="2" charset="0"/>
              </a:rPr>
              <a:t>টেংরামারী</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সম্মিলনী</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err="1" smtClean="0">
                <a:ln>
                  <a:solidFill>
                    <a:sysClr val="windowText" lastClr="000000"/>
                  </a:solidFill>
                </a:ln>
                <a:solidFill>
                  <a:srgbClr val="002060"/>
                </a:solidFill>
                <a:latin typeface="NikoshBAN" pitchFamily="2" charset="0"/>
                <a:cs typeface="NikoshBAN" pitchFamily="2" charset="0"/>
              </a:rPr>
              <a:t>মাধ্যমিক</a:t>
            </a:r>
            <a:r>
              <a:rPr lang="en-US" sz="3200" b="1" dirty="0" smtClean="0">
                <a:ln>
                  <a:solidFill>
                    <a:sysClr val="windowText" lastClr="000000"/>
                  </a:solidFill>
                </a:ln>
                <a:solidFill>
                  <a:srgbClr val="002060"/>
                </a:solidFill>
                <a:latin typeface="NikoshBAN" pitchFamily="2" charset="0"/>
                <a:cs typeface="NikoshBAN" pitchFamily="2" charset="0"/>
              </a:rPr>
              <a:t> </a:t>
            </a:r>
            <a:r>
              <a:rPr lang="bn-BD" sz="3200" b="1" dirty="0" smtClean="0">
                <a:ln>
                  <a:solidFill>
                    <a:sysClr val="windowText" lastClr="000000"/>
                  </a:solidFill>
                </a:ln>
                <a:solidFill>
                  <a:srgbClr val="002060"/>
                </a:solidFill>
                <a:latin typeface="NikoshBAN" pitchFamily="2" charset="0"/>
                <a:cs typeface="NikoshBAN" pitchFamily="2" charset="0"/>
              </a:rPr>
              <a:t> বিদ্যালয়</a:t>
            </a:r>
            <a:endParaRPr lang="en-US" sz="3200" b="1" dirty="0" smtClean="0">
              <a:ln>
                <a:solidFill>
                  <a:sysClr val="windowText" lastClr="000000"/>
                </a:solidFill>
              </a:ln>
              <a:solidFill>
                <a:srgbClr val="002060"/>
              </a:solidFill>
              <a:latin typeface="NikoshBAN" pitchFamily="2" charset="0"/>
              <a:cs typeface="NikoshBAN" pitchFamily="2" charset="0"/>
            </a:endParaRPr>
          </a:p>
          <a:p>
            <a:pPr algn="ctr" fontAlgn="auto">
              <a:spcBef>
                <a:spcPts val="0"/>
              </a:spcBef>
              <a:spcAft>
                <a:spcPts val="0"/>
              </a:spcAft>
              <a:defRPr/>
            </a:pPr>
            <a:r>
              <a:rPr lang="en-US" sz="3200" b="1" dirty="0" err="1" smtClean="0">
                <a:ln>
                  <a:solidFill>
                    <a:sysClr val="windowText" lastClr="000000"/>
                  </a:solidFill>
                </a:ln>
                <a:solidFill>
                  <a:srgbClr val="002060"/>
                </a:solidFill>
                <a:latin typeface="NikoshBAN" pitchFamily="2" charset="0"/>
                <a:cs typeface="NikoshBAN" pitchFamily="2" charset="0"/>
              </a:rPr>
              <a:t>মণিরামপুর,যশোর</a:t>
            </a:r>
            <a:r>
              <a:rPr lang="en-US" sz="3200" b="1" dirty="0" smtClean="0">
                <a:ln>
                  <a:solidFill>
                    <a:sysClr val="windowText" lastClr="000000"/>
                  </a:solidFill>
                </a:ln>
                <a:solidFill>
                  <a:srgbClr val="002060"/>
                </a:solidFill>
                <a:latin typeface="NikoshBAN" pitchFamily="2" charset="0"/>
                <a:cs typeface="NikoshBAN" pitchFamily="2" charset="0"/>
              </a:rPr>
              <a:t>।</a:t>
            </a:r>
          </a:p>
          <a:p>
            <a:pPr algn="ctr" fontAlgn="auto">
              <a:spcBef>
                <a:spcPts val="0"/>
              </a:spcBef>
              <a:spcAft>
                <a:spcPts val="0"/>
              </a:spcAft>
              <a:defRPr/>
            </a:pPr>
            <a:r>
              <a:rPr lang="en-US" sz="3200" b="1" dirty="0" smtClean="0">
                <a:ln>
                  <a:solidFill>
                    <a:sysClr val="windowText" lastClr="000000"/>
                  </a:solidFill>
                </a:ln>
                <a:solidFill>
                  <a:srgbClr val="002060"/>
                </a:solidFill>
                <a:latin typeface="NikoshBAN" pitchFamily="2" charset="0"/>
                <a:cs typeface="NikoshBAN" pitchFamily="2" charset="0"/>
              </a:rPr>
              <a:t>মোবাঃ-০১৯৩৬ ০১১২৯৩/০১৭১৫ ৩০৮২৩৬</a:t>
            </a:r>
          </a:p>
          <a:p>
            <a:pPr algn="ctr" fontAlgn="auto">
              <a:spcBef>
                <a:spcPts val="0"/>
              </a:spcBef>
              <a:spcAft>
                <a:spcPts val="0"/>
              </a:spcAft>
              <a:defRPr/>
            </a:pPr>
            <a:r>
              <a:rPr lang="en-US" sz="3200" b="1" dirty="0" smtClean="0">
                <a:ln>
                  <a:solidFill>
                    <a:sysClr val="windowText" lastClr="000000"/>
                  </a:solidFill>
                </a:ln>
                <a:solidFill>
                  <a:srgbClr val="002060"/>
                </a:solidFill>
                <a:latin typeface="NikoshBAN" pitchFamily="2" charset="0"/>
                <a:cs typeface="NikoshBAN" pitchFamily="2" charset="0"/>
              </a:rPr>
              <a:t>ই-</a:t>
            </a:r>
            <a:r>
              <a:rPr lang="en-US" sz="3200" b="1" dirty="0" err="1" smtClean="0">
                <a:ln>
                  <a:solidFill>
                    <a:sysClr val="windowText" lastClr="000000"/>
                  </a:solidFill>
                </a:ln>
                <a:solidFill>
                  <a:srgbClr val="002060"/>
                </a:solidFill>
                <a:latin typeface="NikoshBAN" pitchFamily="2" charset="0"/>
                <a:cs typeface="NikoshBAN" pitchFamily="2" charset="0"/>
              </a:rPr>
              <a:t>মেইলঃ</a:t>
            </a:r>
            <a:r>
              <a:rPr lang="en-US" sz="3200" b="1" dirty="0" smtClean="0">
                <a:ln>
                  <a:solidFill>
                    <a:sysClr val="windowText" lastClr="000000"/>
                  </a:solidFill>
                </a:ln>
                <a:solidFill>
                  <a:srgbClr val="002060"/>
                </a:solidFill>
                <a:latin typeface="NikoshBAN" pitchFamily="2" charset="0"/>
                <a:cs typeface="NikoshBAN" pitchFamily="2" charset="0"/>
              </a:rPr>
              <a:t> </a:t>
            </a:r>
            <a:r>
              <a:rPr lang="en-US" sz="3200" b="1" dirty="0" smtClean="0">
                <a:ln>
                  <a:solidFill>
                    <a:sysClr val="windowText" lastClr="000000"/>
                  </a:solidFill>
                </a:ln>
                <a:solidFill>
                  <a:srgbClr val="002060"/>
                </a:solidFill>
                <a:latin typeface="NikoshBAN" pitchFamily="2" charset="0"/>
                <a:cs typeface="NikoshBAN" pitchFamily="2" charset="0"/>
                <a:hlinkClick r:id="rId2"/>
              </a:rPr>
              <a:t>moktar</a:t>
            </a:r>
            <a:r>
              <a:rPr lang="en-US" sz="3200" b="1" dirty="0" smtClean="0">
                <a:ln>
                  <a:solidFill>
                    <a:sysClr val="windowText" lastClr="000000"/>
                  </a:solidFill>
                </a:ln>
                <a:solidFill>
                  <a:srgbClr val="002060"/>
                </a:solidFill>
                <a:latin typeface="Times New Roman" pitchFamily="18" charset="0"/>
                <a:cs typeface="Times New Roman" pitchFamily="18" charset="0"/>
                <a:hlinkClick r:id="rId2"/>
              </a:rPr>
              <a:t>69hossain@gmail.com</a:t>
            </a:r>
            <a:endParaRPr lang="en-US" sz="3200" b="1" dirty="0" smtClean="0">
              <a:ln>
                <a:solidFill>
                  <a:sysClr val="windowText" lastClr="000000"/>
                </a:solidFill>
              </a:ln>
              <a:solidFill>
                <a:srgbClr val="002060"/>
              </a:solidFill>
              <a:latin typeface="Times New Roman" pitchFamily="18" charset="0"/>
              <a:cs typeface="Times New Roman" pitchFamily="18" charset="0"/>
            </a:endParaRPr>
          </a:p>
          <a:p>
            <a:pPr algn="ctr" fontAlgn="auto">
              <a:spcBef>
                <a:spcPts val="0"/>
              </a:spcBef>
              <a:spcAft>
                <a:spcPts val="0"/>
              </a:spcAft>
              <a:defRPr/>
            </a:pPr>
            <a:endParaRPr lang="en-US" sz="3200" b="1" dirty="0">
              <a:ln>
                <a:solidFill>
                  <a:sysClr val="windowText" lastClr="000000"/>
                </a:solidFill>
              </a:ln>
              <a:solidFill>
                <a:srgbClr val="002060"/>
              </a:solidFill>
              <a:latin typeface="NikoshBAN" pitchFamily="2" charset="0"/>
              <a:cs typeface="NikoshBAN" pitchFamily="2" charset="0"/>
            </a:endParaRPr>
          </a:p>
        </p:txBody>
      </p:sp>
      <p:pic>
        <p:nvPicPr>
          <p:cNvPr id="12" name="Picture 1" descr="F:\all\AMAR ALL PICTURE\AMAR All PICTURE\own\36457810_523858548029123_114961899258380288_n.jpg"/>
          <p:cNvPicPr>
            <a:picLocks noChangeAspect="1" noChangeArrowheads="1"/>
          </p:cNvPicPr>
          <p:nvPr/>
        </p:nvPicPr>
        <p:blipFill>
          <a:blip r:embed="rId3"/>
          <a:srcRect/>
          <a:stretch>
            <a:fillRect/>
          </a:stretch>
        </p:blipFill>
        <p:spPr bwMode="auto">
          <a:xfrm>
            <a:off x="2819400" y="228600"/>
            <a:ext cx="36576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300" y="-76200"/>
            <a:ext cx="952500" cy="12382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0"/>
            <a:ext cx="952500" cy="12382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700" y="5772150"/>
            <a:ext cx="952500" cy="12382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5848350"/>
            <a:ext cx="952500" cy="1238250"/>
          </a:xfrm>
          <a:prstGeom prst="rect">
            <a:avLst/>
          </a:prstGeom>
        </p:spPr>
      </p:pic>
      <p:sp>
        <p:nvSpPr>
          <p:cNvPr id="19" name="Rounded Rectangle 18"/>
          <p:cNvSpPr/>
          <p:nvPr/>
        </p:nvSpPr>
        <p:spPr>
          <a:xfrm>
            <a:off x="6705600" y="1245867"/>
            <a:ext cx="2362200" cy="768670"/>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5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7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0" name="Rounded Rectangle 19"/>
          <p:cNvSpPr/>
          <p:nvPr/>
        </p:nvSpPr>
        <p:spPr>
          <a:xfrm>
            <a:off x="76200" y="1288730"/>
            <a:ext cx="2590799" cy="768670"/>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5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শিক্ষক</a:t>
            </a:r>
            <a:endParaRPr lang="en-US" sz="7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293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Bottom)">
                                      <p:cBhvr>
                                        <p:cTn id="10" dur="500"/>
                                        <p:tgtEl>
                                          <p:spTgt spid="19"/>
                                        </p:tgtEl>
                                      </p:cBhvr>
                                    </p:animEffect>
                                  </p:childTnLst>
                                </p:cTn>
                              </p:par>
                              <p:par>
                                <p:cTn id="11" presetID="1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Bottom)">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edg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82779" y="2514600"/>
            <a:ext cx="4717821" cy="272911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3" name="Round Diagonal Corner Rectangle 2"/>
          <p:cNvSpPr/>
          <p:nvPr/>
        </p:nvSpPr>
        <p:spPr>
          <a:xfrm>
            <a:off x="76200" y="76200"/>
            <a:ext cx="4724400" cy="2895600"/>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6" name="TextBox 5"/>
          <p:cNvSpPr txBox="1"/>
          <p:nvPr/>
        </p:nvSpPr>
        <p:spPr>
          <a:xfrm>
            <a:off x="874817" y="5248636"/>
            <a:ext cx="7694170" cy="1380764"/>
          </a:xfrm>
          <a:prstGeom prst="rect">
            <a:avLst/>
          </a:prstGeom>
          <a:noFill/>
        </p:spPr>
        <p:txBody>
          <a:bodyPr wrap="square" lIns="72009" tIns="36005" rIns="72009" bIns="36005" rtlCol="0">
            <a:spAutoFit/>
          </a:bodyPr>
          <a:lstStyle/>
          <a:p>
            <a:pPr algn="ctr"/>
            <a:r>
              <a:rPr lang="bn-IN" sz="2200" b="1" dirty="0">
                <a:ln>
                  <a:solidFill>
                    <a:sysClr val="windowText" lastClr="000000"/>
                  </a:solidFill>
                </a:ln>
                <a:latin typeface="NikoshBAN" panose="02000000000000000000" pitchFamily="2" charset="0"/>
                <a:cs typeface="NikoshBAN" panose="02000000000000000000" pitchFamily="2" charset="0"/>
              </a:rPr>
              <a:t>-</a:t>
            </a:r>
            <a:r>
              <a:rPr lang="as-IN" sz="2200" b="1" dirty="0">
                <a:ln>
                  <a:solidFill>
                    <a:sysClr val="windowText" lastClr="000000"/>
                  </a:solidFill>
                </a:ln>
                <a:latin typeface="NikoshBAN" panose="02000000000000000000" pitchFamily="2" charset="0"/>
                <a:cs typeface="NikoshBAN" panose="02000000000000000000" pitchFamily="2" charset="0"/>
              </a:rPr>
              <a:t>আর একটা কথা ওরা বলছিল, বুঝলে? বলছিল গাঁয়ে তো বামুন নেই, আপনি যদি এই গাঁয়ে উঠে আসেন, তবে জায়গা- জমি দিয়ে বাস করাই- গাঁয়ে একঘর বামুন বাস করানো আমাদের বড্ড ইচ্ছে। তা কিছু ধানের জমিটমি দিতেও রাজি</a:t>
            </a:r>
            <a:r>
              <a:rPr lang="bn-IN" sz="2200" b="1" dirty="0">
                <a:ln>
                  <a:solidFill>
                    <a:sysClr val="windowText" lastClr="000000"/>
                  </a:solidFill>
                </a:ln>
                <a:latin typeface="NikoshBAN" panose="02000000000000000000" pitchFamily="2" charset="0"/>
                <a:cs typeface="NikoshBAN" panose="02000000000000000000" pitchFamily="2" charset="0"/>
              </a:rPr>
              <a:t> </a:t>
            </a:r>
            <a:endParaRPr lang="en-US" sz="22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b="1" dirty="0">
              <a:ln>
                <a:solidFill>
                  <a:sysClr val="windowText" lastClr="000000"/>
                </a:solidFill>
              </a:ln>
              <a:latin typeface="NikoshBAN" panose="02000000000000000000" pitchFamily="2" charset="0"/>
              <a:cs typeface="NikoshBAN" panose="02000000000000000000" pitchFamily="2" charset="0"/>
            </a:endParaRPr>
          </a:p>
        </p:txBody>
      </p:sp>
      <p:sp>
        <p:nvSpPr>
          <p:cNvPr id="7" name="Rectangle 6"/>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pic>
        <p:nvPicPr>
          <p:cNvPr id="3074" name="Picture 2" descr="E:\All PICTURE\Man Work\dipanwita2000_120285672854bf389f8ccb25.17198484_x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76200"/>
            <a:ext cx="4267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All PICTURE\Tree\tre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95600"/>
            <a:ext cx="4267200" cy="234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49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heel(1)">
                                      <p:cBhvr>
                                        <p:cTn id="22" dur="20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419601" y="76200"/>
            <a:ext cx="4648200" cy="334059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3" name="Round Diagonal Corner Rectangle 2"/>
          <p:cNvSpPr/>
          <p:nvPr/>
        </p:nvSpPr>
        <p:spPr>
          <a:xfrm flipH="1">
            <a:off x="76200" y="76200"/>
            <a:ext cx="4343400" cy="3340596"/>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5" name="TextBox 4"/>
          <p:cNvSpPr txBox="1"/>
          <p:nvPr/>
        </p:nvSpPr>
        <p:spPr>
          <a:xfrm>
            <a:off x="5257800" y="3742020"/>
            <a:ext cx="3714686" cy="2734980"/>
          </a:xfrm>
          <a:prstGeom prst="rect">
            <a:avLst/>
          </a:prstGeom>
          <a:noFill/>
        </p:spPr>
        <p:txBody>
          <a:bodyPr wrap="square" lIns="72009" tIns="36005" rIns="72009" bIns="36005" rtlCol="0">
            <a:spAutoFit/>
          </a:bodyPr>
          <a:lstStyle/>
          <a:p>
            <a:pPr algn="ctr"/>
            <a:r>
              <a:rPr lang="as-IN" sz="2200" b="1" dirty="0">
                <a:ln>
                  <a:solidFill>
                    <a:sysClr val="windowText" lastClr="000000"/>
                  </a:solidFill>
                </a:ln>
                <a:latin typeface="NikoshBAN" panose="02000000000000000000" pitchFamily="2" charset="0"/>
                <a:cs typeface="NikoshBAN" panose="02000000000000000000" pitchFamily="2" charset="0"/>
              </a:rPr>
              <a:t>আগ্রহে সর্বজয়ার কথা বন্ধ হইবার উপক্রম হই-এখ</a:t>
            </a:r>
            <a:r>
              <a:rPr lang="bn-IN" sz="2200" b="1" dirty="0">
                <a:ln>
                  <a:solidFill>
                    <a:sysClr val="windowText" lastClr="000000"/>
                  </a:solidFill>
                </a:ln>
                <a:latin typeface="NikoshBAN" panose="02000000000000000000" pitchFamily="2" charset="0"/>
                <a:cs typeface="NikoshBAN" panose="02000000000000000000" pitchFamily="2" charset="0"/>
              </a:rPr>
              <a:t>খুনি</a:t>
            </a:r>
            <a:r>
              <a:rPr lang="as-IN" sz="2200" b="1" dirty="0">
                <a:ln>
                  <a:solidFill>
                    <a:sysClr val="windowText" lastClr="000000"/>
                  </a:solidFill>
                </a:ln>
                <a:latin typeface="NikoshBAN" panose="02000000000000000000" pitchFamily="2" charset="0"/>
                <a:cs typeface="NikoshBAN" panose="02000000000000000000" pitchFamily="2" charset="0"/>
              </a:rPr>
              <a:t>। তা তুমি রাজি হলে না কেন? বল্লেই হতো যে আচ্ছা আমরা আসবো! ও রকম একটা বড় মানুষের আশ্রয়- এ গাঁয়ে তোমার আছে কী? শুধু ভিটে কামড়ে পড়ে থাকা-হরিহর হাসিয়া বলিল- পাগল! তখুনি কী রাজি হতে আছে</a:t>
            </a:r>
            <a:endParaRPr lang="en-US" sz="22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dirty="0">
              <a:ln>
                <a:solidFill>
                  <a:sysClr val="windowText" lastClr="000000"/>
                </a:solidFill>
              </a:ln>
              <a:latin typeface="NikoshBAN" panose="02000000000000000000" pitchFamily="2" charset="0"/>
              <a:cs typeface="NikoshBAN" panose="02000000000000000000" pitchFamily="2" charset="0"/>
            </a:endParaRPr>
          </a:p>
        </p:txBody>
      </p:sp>
      <p:sp>
        <p:nvSpPr>
          <p:cNvPr id="7" name="Rectangle 6"/>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
        <p:nvSpPr>
          <p:cNvPr id="8" name="Round Diagonal Corner Rectangle 7"/>
          <p:cNvSpPr/>
          <p:nvPr/>
        </p:nvSpPr>
        <p:spPr>
          <a:xfrm>
            <a:off x="76200" y="3416796"/>
            <a:ext cx="4495800" cy="3365004"/>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Tree>
    <p:extLst>
      <p:ext uri="{BB962C8B-B14F-4D97-AF65-F5344CB8AC3E}">
        <p14:creationId xmlns:p14="http://schemas.microsoft.com/office/powerpoint/2010/main" val="252949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flipH="1">
            <a:off x="4730290" y="76200"/>
            <a:ext cx="4337510" cy="41148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3" name="Round Diagonal Corner Rectangle 2"/>
          <p:cNvSpPr/>
          <p:nvPr/>
        </p:nvSpPr>
        <p:spPr>
          <a:xfrm>
            <a:off x="76200" y="0"/>
            <a:ext cx="4654090" cy="4191000"/>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5" name="TextBox 4"/>
          <p:cNvSpPr txBox="1"/>
          <p:nvPr/>
        </p:nvSpPr>
        <p:spPr>
          <a:xfrm>
            <a:off x="639988" y="4800600"/>
            <a:ext cx="7864023" cy="1380764"/>
          </a:xfrm>
          <a:prstGeom prst="rect">
            <a:avLst/>
          </a:prstGeom>
          <a:noFill/>
        </p:spPr>
        <p:txBody>
          <a:bodyPr wrap="square" lIns="72009" tIns="36005" rIns="72009" bIns="36005" rtlCol="0">
            <a:spAutoFit/>
          </a:bodyPr>
          <a:lstStyle/>
          <a:p>
            <a:pPr algn="ctr"/>
            <a:r>
              <a:rPr lang="as-IN" sz="2200" b="1" dirty="0">
                <a:ln>
                  <a:solidFill>
                    <a:sysClr val="windowText" lastClr="000000"/>
                  </a:solidFill>
                </a:ln>
                <a:latin typeface="NikoshBAN" panose="02000000000000000000" pitchFamily="2" charset="0"/>
                <a:cs typeface="NikoshBAN" panose="02000000000000000000" pitchFamily="2" charset="0"/>
              </a:rPr>
              <a:t>এই সময়ে মেয়ে দুর্গা কোথা হইতে পা টিপিয়া টিপিয়া আসিয়া বাহিরের দুয়ারের আড়াল হইতে সতর্কতার সহিত একবার উঁকি মারিল এবং অপর পক্ষ সম্পূর্ণ সজাগ দেখিয়া ওধারে পাঁচিলের পাশ বাহিয়া বাহির বাটীর রোয়াকে উঠিল।</a:t>
            </a:r>
            <a:endParaRPr lang="en-US" sz="22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b="1" dirty="0">
              <a:ln>
                <a:solidFill>
                  <a:sysClr val="windowText" lastClr="000000"/>
                </a:solidFill>
              </a:ln>
            </a:endParaRPr>
          </a:p>
        </p:txBody>
      </p:sp>
      <p:sp>
        <p:nvSpPr>
          <p:cNvPr id="7" name="Rectangle 6"/>
          <p:cNvSpPr/>
          <p:nvPr/>
        </p:nvSpPr>
        <p:spPr>
          <a:xfrm>
            <a:off x="0" y="0"/>
            <a:ext cx="9144000" cy="685800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2835826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035779" y="76200"/>
            <a:ext cx="4032021" cy="37338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3" name="Round Diagonal Corner Rectangle 2"/>
          <p:cNvSpPr/>
          <p:nvPr/>
        </p:nvSpPr>
        <p:spPr>
          <a:xfrm>
            <a:off x="76200" y="76200"/>
            <a:ext cx="4032021" cy="3733800"/>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5" name="TextBox 4"/>
          <p:cNvSpPr txBox="1"/>
          <p:nvPr/>
        </p:nvSpPr>
        <p:spPr>
          <a:xfrm>
            <a:off x="5334000" y="3810000"/>
            <a:ext cx="3733800" cy="2396426"/>
          </a:xfrm>
          <a:prstGeom prst="rect">
            <a:avLst/>
          </a:prstGeom>
          <a:noFill/>
        </p:spPr>
        <p:txBody>
          <a:bodyPr wrap="square" lIns="72009" tIns="36005" rIns="72009" bIns="36005" rtlCol="0">
            <a:spAutoFit/>
          </a:bodyPr>
          <a:lstStyle/>
          <a:p>
            <a:pPr algn="ctr"/>
            <a:r>
              <a:rPr lang="as-IN" sz="2200" b="1" dirty="0">
                <a:ln>
                  <a:solidFill>
                    <a:sysClr val="windowText" lastClr="000000"/>
                  </a:solidFill>
                </a:ln>
                <a:latin typeface="NikoshBAN" panose="02000000000000000000" pitchFamily="2" charset="0"/>
                <a:cs typeface="NikoshBAN" panose="02000000000000000000" pitchFamily="2" charset="0"/>
              </a:rPr>
              <a:t>উঠানে নামিয়া সে কাঁঠালতলায় দাঁড়াইয়া কী করিবে ঠিক করিতে না পারিয়া নিরুৎসাহভাবে এদিক ওদিক চাহিতে লাগিল। পরে সেখানেই বসিয়া পড়িয়া আঁচলের খুঁট খুলিয়া কতকগুলি শুকনো রড়া ফলের বিচি বাহির করিল</a:t>
            </a:r>
            <a:endParaRPr lang="en-US" sz="19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dirty="0">
              <a:ln>
                <a:solidFill>
                  <a:sysClr val="windowText" lastClr="000000"/>
                </a:solidFill>
              </a:ln>
            </a:endParaRPr>
          </a:p>
        </p:txBody>
      </p:sp>
      <p:sp>
        <p:nvSpPr>
          <p:cNvPr id="7" name="Rectangle 6"/>
          <p:cNvSpPr/>
          <p:nvPr/>
        </p:nvSpPr>
        <p:spPr>
          <a:xfrm>
            <a:off x="0" y="0"/>
            <a:ext cx="9144000" cy="685800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pic>
        <p:nvPicPr>
          <p:cNvPr id="4098" name="Picture 2" descr="C:\Users\MOKTER HOSSAIN\Downloads\zakir photo(1)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283" y="76200"/>
            <a:ext cx="3571875" cy="37338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Diagonal Corner Rectangle 9"/>
          <p:cNvSpPr/>
          <p:nvPr/>
        </p:nvSpPr>
        <p:spPr>
          <a:xfrm>
            <a:off x="66260" y="3810000"/>
            <a:ext cx="4969519" cy="2971800"/>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Tree>
    <p:extLst>
      <p:ext uri="{BB962C8B-B14F-4D97-AF65-F5344CB8AC3E}">
        <p14:creationId xmlns:p14="http://schemas.microsoft.com/office/powerpoint/2010/main" val="1208203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82779" y="0"/>
            <a:ext cx="3346221" cy="334059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3" name="Round Diagonal Corner Rectangle 2"/>
          <p:cNvSpPr/>
          <p:nvPr/>
        </p:nvSpPr>
        <p:spPr>
          <a:xfrm>
            <a:off x="6172200" y="2092"/>
            <a:ext cx="2895600" cy="3212594"/>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5" name="TextBox 4"/>
          <p:cNvSpPr txBox="1"/>
          <p:nvPr/>
        </p:nvSpPr>
        <p:spPr>
          <a:xfrm>
            <a:off x="6172200" y="3361020"/>
            <a:ext cx="2895600" cy="3073535"/>
          </a:xfrm>
          <a:prstGeom prst="rect">
            <a:avLst/>
          </a:prstGeom>
          <a:noFill/>
        </p:spPr>
        <p:txBody>
          <a:bodyPr wrap="square" lIns="72009" tIns="36005" rIns="72009" bIns="36005" rtlCol="0">
            <a:spAutoFit/>
          </a:bodyPr>
          <a:lstStyle/>
          <a:p>
            <a:pPr algn="ctr"/>
            <a:r>
              <a:rPr lang="as-IN" sz="2200" b="1" dirty="0">
                <a:ln>
                  <a:solidFill>
                    <a:sysClr val="windowText" lastClr="000000"/>
                  </a:solidFill>
                </a:ln>
                <a:latin typeface="NikoshBAN" panose="02000000000000000000" pitchFamily="2" charset="0"/>
                <a:cs typeface="NikoshBAN" panose="02000000000000000000" pitchFamily="2" charset="0"/>
              </a:rPr>
              <a:t>পরে সে দুই তিনটা করিয়া বিচি হাতের উল্টা পিঠে বসাইয়া উঁচু করিয়া ছুঁড়িয়া দিয়া পরে হাতের সোজা পিট পাতিয়া ধরিতে লাগিল। মনে মনে বলিতে লাগিল- অপুকে এইগুলো দেবো- আর এইগুলো পুতুলের বাক্সে রেখে দেবো-</a:t>
            </a:r>
            <a:endParaRPr lang="en-US" sz="19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dirty="0">
              <a:ln>
                <a:solidFill>
                  <a:sysClr val="windowText" lastClr="000000"/>
                </a:solidFill>
              </a:ln>
            </a:endParaRPr>
          </a:p>
        </p:txBody>
      </p:sp>
      <p:pic>
        <p:nvPicPr>
          <p:cNvPr id="5122" name="Picture 2" descr="C:\Users\MOKTER HOSSAIN\Downloads\CWkmrzFUEAAYQM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
            <a:ext cx="2743200" cy="32146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OKTER HOSSAIN\Download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340596"/>
            <a:ext cx="6096000" cy="29840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OKTER HOSSAIN\Downloads\u20390_891135_5918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79" y="3340596"/>
            <a:ext cx="3193821" cy="29840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54397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wipe(down)">
                                      <p:cBhvr>
                                        <p:cTn id="24" dur="500"/>
                                        <p:tgtEl>
                                          <p:spTgt spid="51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76200"/>
            <a:ext cx="5105400" cy="334059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5" name="TextBox 4"/>
          <p:cNvSpPr txBox="1"/>
          <p:nvPr/>
        </p:nvSpPr>
        <p:spPr>
          <a:xfrm>
            <a:off x="5638800" y="3581400"/>
            <a:ext cx="3429000" cy="2734980"/>
          </a:xfrm>
          <a:prstGeom prst="rect">
            <a:avLst/>
          </a:prstGeom>
          <a:noFill/>
        </p:spPr>
        <p:txBody>
          <a:bodyPr wrap="square" lIns="72009" tIns="36005" rIns="72009" bIns="36005" rtlCol="0">
            <a:spAutoFit/>
          </a:bodyPr>
          <a:lstStyle/>
          <a:p>
            <a:pPr algn="ctr"/>
            <a:r>
              <a:rPr lang="bn-IN" sz="2200" b="1" dirty="0">
                <a:ln>
                  <a:solidFill>
                    <a:sysClr val="windowText" lastClr="000000"/>
                  </a:solidFill>
                </a:ln>
                <a:latin typeface="NikoshBAN" panose="02000000000000000000" pitchFamily="2" charset="0"/>
                <a:cs typeface="NikoshBAN" panose="02000000000000000000" pitchFamily="2" charset="0"/>
              </a:rPr>
              <a:t>কে</a:t>
            </a:r>
            <a:r>
              <a:rPr lang="as-IN" sz="2200" b="1" dirty="0">
                <a:ln>
                  <a:solidFill>
                    <a:sysClr val="windowText" lastClr="000000"/>
                  </a:solidFill>
                </a:ln>
                <a:latin typeface="NikoshBAN" panose="02000000000000000000" pitchFamily="2" charset="0"/>
                <a:cs typeface="NikoshBAN" panose="02000000000000000000" pitchFamily="2" charset="0"/>
              </a:rPr>
              <a:t>মন বিচিগুলি তেল চুকচুক কচ্ছে- আজই গাছ থেকে পড়েচে, ভাগ্যিস আগে গেলাম, নৈলে সব গোরুতে খেয়ে ফেলে দিতো, ওদের রাঙি গাইটা একেবারে </a:t>
            </a:r>
            <a:r>
              <a:rPr lang="bn-IN" sz="2200" b="1" dirty="0">
                <a:ln>
                  <a:solidFill>
                    <a:sysClr val="windowText" lastClr="000000"/>
                  </a:solidFill>
                </a:ln>
                <a:latin typeface="NikoshBAN" panose="02000000000000000000" pitchFamily="2" charset="0"/>
                <a:cs typeface="NikoshBAN" panose="02000000000000000000" pitchFamily="2" charset="0"/>
              </a:rPr>
              <a:t>রাক্ষস</a:t>
            </a:r>
            <a:r>
              <a:rPr lang="as-IN" sz="2200" b="1" dirty="0">
                <a:ln>
                  <a:solidFill>
                    <a:sysClr val="windowText" lastClr="000000"/>
                  </a:solidFill>
                </a:ln>
                <a:latin typeface="NikoshBAN" panose="02000000000000000000" pitchFamily="2" charset="0"/>
                <a:cs typeface="NikoshBAN" panose="02000000000000000000" pitchFamily="2" charset="0"/>
              </a:rPr>
              <a:t>, সব জায়গায় যাবে, সেবার কতকগুলো এনেছিলাম আর এইগুলো নিয়ে অনেকগুলো হলো।</a:t>
            </a:r>
            <a:endParaRPr lang="en-US" sz="22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dirty="0">
              <a:ln>
                <a:solidFill>
                  <a:sysClr val="windowText" lastClr="000000"/>
                </a:solidFill>
              </a:ln>
            </a:endParaRPr>
          </a:p>
        </p:txBody>
      </p:sp>
      <p:pic>
        <p:nvPicPr>
          <p:cNvPr id="6146" name="Picture 2" descr="C:\Users\MOKTER HOSSAIN\Downloads\imagess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
            <a:ext cx="4648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OKTER HOSSAIN\Downloads\burhanuddinshams-1491569592-b2b50b3_x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l="2257" t="5592" r="9627" b="4969"/>
          <a:stretch/>
        </p:blipFill>
        <p:spPr bwMode="auto">
          <a:xfrm>
            <a:off x="76200" y="3352800"/>
            <a:ext cx="5029200" cy="2963580"/>
          </a:xfrm>
          <a:prstGeom prst="rect">
            <a:avLst/>
          </a:prstGeom>
          <a:noFill/>
          <a:ln>
            <a:noFill/>
          </a:ln>
        </p:spPr>
      </p:pic>
      <p:sp>
        <p:nvSpPr>
          <p:cNvPr id="9" name="Rectangle 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52305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down)">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76200" y="76200"/>
            <a:ext cx="4032021" cy="334059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5" name="TextBox 4"/>
          <p:cNvSpPr txBox="1"/>
          <p:nvPr/>
        </p:nvSpPr>
        <p:spPr>
          <a:xfrm>
            <a:off x="76200" y="4572000"/>
            <a:ext cx="8839200" cy="1042209"/>
          </a:xfrm>
          <a:prstGeom prst="rect">
            <a:avLst/>
          </a:prstGeom>
          <a:noFill/>
        </p:spPr>
        <p:txBody>
          <a:bodyPr wrap="square" lIns="72009" tIns="36005" rIns="72009" bIns="36005" rtlCol="0">
            <a:spAutoFit/>
          </a:bodyPr>
          <a:lstStyle/>
          <a:p>
            <a:pPr algn="ctr"/>
            <a:r>
              <a:rPr lang="as-IN" sz="2200" b="1" dirty="0">
                <a:ln>
                  <a:solidFill>
                    <a:sysClr val="windowText" lastClr="000000"/>
                  </a:solidFill>
                </a:ln>
                <a:latin typeface="NikoshBAN" panose="02000000000000000000" pitchFamily="2" charset="0"/>
                <a:cs typeface="NikoshBAN" panose="02000000000000000000" pitchFamily="2" charset="0"/>
              </a:rPr>
              <a:t>সে খেলা বন্ধ করিয়া সমস্ত বিচি আবার সযন্তে আঁচলের খুঁটে বাঁধিল। পরে হঠাৎ কী ভাবিয়া রুক্ষ চুলগুলি বাতাসে উড়াইতে উড়াইতে মহা খুশির সহিত পুনরায় সোজা বাটীর বাহির হইয়া গেল।</a:t>
            </a:r>
            <a:endParaRPr lang="en-US" sz="1900" b="1" dirty="0">
              <a:ln>
                <a:solidFill>
                  <a:sysClr val="windowText" lastClr="000000"/>
                </a:solidFill>
              </a:ln>
              <a:latin typeface="NikoshBAN" panose="02000000000000000000" pitchFamily="2" charset="0"/>
              <a:cs typeface="NikoshBAN" panose="02000000000000000000" pitchFamily="2" charset="0"/>
            </a:endParaRPr>
          </a:p>
          <a:p>
            <a:pPr algn="ctr"/>
            <a:endParaRPr lang="en-US" sz="1900" dirty="0">
              <a:ln>
                <a:solidFill>
                  <a:sysClr val="windowText" lastClr="000000"/>
                </a:solidFill>
              </a:ln>
            </a:endParaRPr>
          </a:p>
        </p:txBody>
      </p:sp>
      <p:pic>
        <p:nvPicPr>
          <p:cNvPr id="7170" name="Picture 2" descr="C:\Users\MOKTER HOSSAIN\Downloads\hears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200"/>
            <a:ext cx="2895600" cy="3264396"/>
          </a:xfrm>
          <a:prstGeom prst="rect">
            <a:avLst/>
          </a:prstGeom>
          <a:noFill/>
          <a:extLst>
            <a:ext uri="{909E8E84-426E-40DD-AFC4-6F175D3DCCD1}">
              <a14:hiddenFill xmlns:a14="http://schemas.microsoft.com/office/drawing/2010/main">
                <a:solidFill>
                  <a:srgbClr val="FFFFFF"/>
                </a:solidFill>
              </a14:hiddenFill>
            </a:ext>
          </a:extLst>
        </p:spPr>
      </p:pic>
      <p:sp>
        <p:nvSpPr>
          <p:cNvPr id="8" name="Round Diagonal Corner Rectangle 7"/>
          <p:cNvSpPr/>
          <p:nvPr/>
        </p:nvSpPr>
        <p:spPr>
          <a:xfrm>
            <a:off x="2555989" y="76200"/>
            <a:ext cx="4032021" cy="3340596"/>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530" tIns="41765" rIns="83530" bIns="41765" numCol="1" spcCol="0" rtlCol="0" fromWordArt="0" anchor="ctr" anchorCtr="0" forceAA="0" compatLnSpc="1">
            <a:prstTxWarp prst="textNoShape">
              <a:avLst/>
            </a:prstTxWarp>
            <a:noAutofit/>
          </a:bodyPr>
          <a:lstStyle/>
          <a:p>
            <a:pPr algn="ctr"/>
            <a:endParaRPr lang="en-US" sz="1600"/>
          </a:p>
        </p:txBody>
      </p:sp>
      <p:sp>
        <p:nvSpPr>
          <p:cNvPr id="9" name="Rectangle 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1200019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49922" y="391389"/>
            <a:ext cx="3160478" cy="673511"/>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000066"/>
                </a:solidFill>
                <a:latin typeface="NikoshBAN" pitchFamily="2" charset="0"/>
                <a:cs typeface="NikoshBAN" pitchFamily="2" charset="0"/>
              </a:rPr>
              <a:t>দলগত</a:t>
            </a:r>
            <a:r>
              <a:rPr lang="bn-BD" sz="5400" b="1" dirty="0" smtClean="0">
                <a:solidFill>
                  <a:srgbClr val="000066"/>
                </a:solidFill>
                <a:latin typeface="NikoshBAN" pitchFamily="2" charset="0"/>
                <a:cs typeface="NikoshBAN" pitchFamily="2" charset="0"/>
              </a:rPr>
              <a:t> কাজ</a:t>
            </a:r>
            <a:endParaRPr lang="bn-BD" sz="5400" dirty="0">
              <a:solidFill>
                <a:srgbClr val="000066"/>
              </a:solidFill>
              <a:latin typeface="NikoshBAN" pitchFamily="2" charset="0"/>
              <a:cs typeface="NikoshBAN" pitchFamily="2" charset="0"/>
            </a:endParaRPr>
          </a:p>
        </p:txBody>
      </p:sp>
      <p:pic>
        <p:nvPicPr>
          <p:cNvPr id="8" name="Picture 2" descr="E:\All PICTURE\School\sch (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12376"/>
            <a:ext cx="3581400" cy="3169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020" y="4572000"/>
            <a:ext cx="8675960" cy="1077218"/>
          </a:xfrm>
          <a:prstGeom prst="rect">
            <a:avLst/>
          </a:prstGeom>
          <a:noFill/>
          <a:ln>
            <a:solidFill>
              <a:srgbClr val="00B0F0"/>
            </a:solidFill>
          </a:ln>
        </p:spPr>
        <p:txBody>
          <a:bodyPr wrap="square" rtlCol="0">
            <a:spAutoFit/>
          </a:bodyPr>
          <a:lstStyle/>
          <a:p>
            <a:pPr algn="ctr"/>
            <a:r>
              <a:rPr lang="bn-BD" sz="3200" b="1" dirty="0" smtClean="0">
                <a:ln>
                  <a:solidFill>
                    <a:sysClr val="windowText" lastClr="000000"/>
                  </a:solidFill>
                </a:ln>
                <a:latin typeface="NikoshBAN" panose="02000000000000000000" pitchFamily="2" charset="0"/>
                <a:cs typeface="NikoshBAN" panose="02000000000000000000" pitchFamily="2" charset="0"/>
              </a:rPr>
              <a:t> </a:t>
            </a:r>
            <a:r>
              <a:rPr lang="bn-IN" sz="3200" b="1" dirty="0" smtClean="0">
                <a:ln>
                  <a:solidFill>
                    <a:sysClr val="windowText" lastClr="000000"/>
                  </a:solidFill>
                </a:ln>
                <a:latin typeface="NikoshBAN" panose="02000000000000000000" pitchFamily="2" charset="0"/>
                <a:cs typeface="NikoshBAN" panose="02000000000000000000" pitchFamily="2" charset="0"/>
              </a:rPr>
              <a:t>‘আম আঁটির ভেঁপু’ গল্পে যে সকল গ্রামীণ উপাদান ও শব্দ ব্যবহৃত হয়েছে তার একটি তালিকা তৈরি কর।</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11" name="Rectangle 10"/>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4393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19200"/>
            <a:ext cx="4343400" cy="1066801"/>
          </a:xfrm>
          <a:noFill/>
        </p:spPr>
        <p:txBody>
          <a:bodyPr>
            <a:noAutofit/>
          </a:bodyPr>
          <a:lstStyle/>
          <a:p>
            <a:r>
              <a:rPr lang="en-US" sz="4800" b="1" dirty="0" err="1" smtClean="0">
                <a:latin typeface="NikoshBAN" panose="02000000000000000000" pitchFamily="2" charset="0"/>
                <a:cs typeface="NikoshBAN" panose="02000000000000000000" pitchFamily="2" charset="0"/>
              </a:rPr>
              <a:t>গল্পের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মূলভাব</a:t>
            </a:r>
            <a:r>
              <a:rPr lang="en-US"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228600" y="2667000"/>
            <a:ext cx="8763000" cy="3429000"/>
          </a:xfrm>
          <a:noFill/>
        </p:spPr>
        <p:txBody>
          <a:bodyPr>
            <a:noAutofit/>
          </a:bodyPr>
          <a:lstStyle/>
          <a:p>
            <a:r>
              <a:rPr lang="en-US" sz="2800" b="1" dirty="0" smtClean="0">
                <a:ln>
                  <a:solidFill>
                    <a:sysClr val="windowText" lastClr="000000"/>
                  </a:solidFill>
                </a:ln>
                <a:latin typeface="NikoshBAN" panose="02000000000000000000" pitchFamily="2" charset="0"/>
                <a:cs typeface="NikoshBAN" panose="02000000000000000000" pitchFamily="2" charset="0"/>
              </a:rPr>
              <a:t>‘</a:t>
            </a:r>
            <a:r>
              <a:rPr lang="bn-BD" sz="2800" b="1" dirty="0" smtClean="0">
                <a:ln>
                  <a:solidFill>
                    <a:sysClr val="windowText" lastClr="000000"/>
                  </a:solidFill>
                </a:ln>
                <a:latin typeface="NikoshBAN" panose="02000000000000000000" pitchFamily="2" charset="0"/>
                <a:cs typeface="NikoshBAN" panose="02000000000000000000" pitchFamily="2" charset="0"/>
              </a:rPr>
              <a:t>আম আঁটির ভেঁপু</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শীর্ষক</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bn-BD" sz="2800" b="1" dirty="0" smtClean="0">
                <a:ln>
                  <a:solidFill>
                    <a:sysClr val="windowText" lastClr="000000"/>
                  </a:solidFill>
                </a:ln>
                <a:latin typeface="NikoshBAN" panose="02000000000000000000" pitchFamily="2" charset="0"/>
                <a:cs typeface="NikoshBAN" panose="02000000000000000000" pitchFamily="2" charset="0"/>
              </a:rPr>
              <a:t> গল্প</a:t>
            </a:r>
            <a:r>
              <a:rPr lang="en-US" sz="2800" b="1" dirty="0" err="1" smtClean="0">
                <a:ln>
                  <a:solidFill>
                    <a:sysClr val="windowText" lastClr="000000"/>
                  </a:solidFill>
                </a:ln>
                <a:latin typeface="NikoshBAN" panose="02000000000000000000" pitchFamily="2" charset="0"/>
                <a:cs typeface="NikoshBAN" panose="02000000000000000000" pitchFamily="2" charset="0"/>
              </a:rPr>
              <a:t>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মূলত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বিভূতিভূষণ</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বন্দ্যোপাধ্যায়ের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পথের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পাঁচালী</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উপন্যাস</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থেকে</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সংগ্রহ</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করা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হয়েছে</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গ্রামীণ</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জীবনে</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প্রকৃতিঘনিষ্ট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দুই</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ভাই-বোনের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আনন্দিত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জীবনের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আখ্যান</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নিয়ে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গল্পটি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রচিত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হয়েছে</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অপু</a:t>
            </a:r>
            <a:r>
              <a:rPr lang="en-US" sz="2800" b="1" dirty="0" smtClean="0">
                <a:ln>
                  <a:solidFill>
                    <a:sysClr val="windowText" lastClr="000000"/>
                  </a:solidFill>
                </a:ln>
                <a:latin typeface="NikoshBAN" panose="02000000000000000000" pitchFamily="2" charset="0"/>
                <a:cs typeface="NikoshBAN" panose="02000000000000000000" pitchFamily="2" charset="0"/>
              </a:rPr>
              <a:t> ও </a:t>
            </a:r>
            <a:r>
              <a:rPr lang="en-US" sz="2800" b="1" dirty="0" err="1" smtClean="0">
                <a:ln>
                  <a:solidFill>
                    <a:sysClr val="windowText" lastClr="000000"/>
                  </a:solidFill>
                </a:ln>
                <a:latin typeface="NikoshBAN" panose="02000000000000000000" pitchFamily="2" charset="0"/>
                <a:cs typeface="NikoshBAN" panose="02000000000000000000" pitchFamily="2" charset="0"/>
              </a:rPr>
              <a:t>দূর্গা</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হতদরিদ্র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পরিবারের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শিশু</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কিন্তু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তাদের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শৈশবে</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দারিদ্র্যের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সেই</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কষ্ট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প্রধান</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হয়ে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ওঠে</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নি।অধিকন্ত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গ্রামীণ</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ফলফলাদি</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আহারের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আনন্দ</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এবং</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বিচিত্র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বিষয়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নিয়ে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তাদের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বিস্ময়</a:t>
            </a:r>
            <a:r>
              <a:rPr lang="en-US" sz="2800" b="1" dirty="0" smtClean="0">
                <a:ln>
                  <a:solidFill>
                    <a:sysClr val="windowText" lastClr="000000"/>
                  </a:solidFill>
                </a:ln>
                <a:latin typeface="NikoshBAN" panose="02000000000000000000" pitchFamily="2" charset="0"/>
                <a:cs typeface="NikoshBAN" panose="02000000000000000000" pitchFamily="2" charset="0"/>
              </a:rPr>
              <a:t> ও </a:t>
            </a:r>
            <a:r>
              <a:rPr lang="en-US" sz="2800" b="1" dirty="0" err="1" smtClean="0">
                <a:ln>
                  <a:solidFill>
                    <a:sysClr val="windowText" lastClr="000000"/>
                  </a:solidFill>
                </a:ln>
                <a:latin typeface="NikoshBAN" panose="02000000000000000000" pitchFamily="2" charset="0"/>
                <a:cs typeface="NikoshBAN" panose="02000000000000000000" pitchFamily="2" charset="0"/>
              </a:rPr>
              <a:t>কৌতুহল</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গল্পটিকে</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চিরকালের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মানুষের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চিরায়ত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শৈশবকেই</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যেন</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স্মরণ</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করিয়ে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দেয়।এই</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গল্পের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সর্বজয়া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পল্লি-মায়ের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শাশ্বত</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চরিত্র</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হয়ে</a:t>
            </a:r>
            <a:r>
              <a:rPr lang="en-US" sz="2800" b="1" dirty="0" smtClean="0">
                <a:ln>
                  <a:solidFill>
                    <a:sysClr val="windowText" lastClr="000000"/>
                  </a:solidFill>
                </a:ln>
                <a:latin typeface="NikoshBAN" panose="02000000000000000000" pitchFamily="2" charset="0"/>
                <a:cs typeface="NikoshBAN" panose="02000000000000000000" pitchFamily="2" charset="0"/>
              </a:rPr>
              <a:t> </a:t>
            </a:r>
            <a:r>
              <a:rPr lang="en-US" sz="2800" b="1" dirty="0" err="1" smtClean="0">
                <a:ln>
                  <a:solidFill>
                    <a:sysClr val="windowText" lastClr="000000"/>
                  </a:solidFill>
                </a:ln>
                <a:latin typeface="NikoshBAN" panose="02000000000000000000" pitchFamily="2" charset="0"/>
                <a:cs typeface="NikoshBAN" panose="02000000000000000000" pitchFamily="2" charset="0"/>
              </a:rPr>
              <a:t>উঠেছে</a:t>
            </a:r>
            <a:r>
              <a:rPr lang="en-US" sz="2800" b="1" dirty="0" smtClean="0">
                <a:ln>
                  <a:solidFill>
                    <a:sysClr val="windowText" lastClr="000000"/>
                  </a:solidFill>
                </a:ln>
                <a:latin typeface="NikoshBAN" panose="02000000000000000000" pitchFamily="2" charset="0"/>
                <a:cs typeface="NikoshBAN" panose="02000000000000000000" pitchFamily="2" charset="0"/>
              </a:rPr>
              <a:t>।</a:t>
            </a:r>
            <a:endParaRPr lang="en-US" sz="2800" b="1" dirty="0">
              <a:ln>
                <a:solidFill>
                  <a:sysClr val="windowText" lastClr="000000"/>
                </a:solidFill>
              </a:ln>
              <a:latin typeface="NikoshBAN" panose="02000000000000000000" pitchFamily="2" charset="0"/>
              <a:cs typeface="NikoshBAN" panose="02000000000000000000" pitchFamily="2" charset="0"/>
            </a:endParaRPr>
          </a:p>
        </p:txBody>
      </p:sp>
      <p:sp>
        <p:nvSpPr>
          <p:cNvPr id="4" name="Rectangle 3"/>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4393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7456" y="107157"/>
            <a:ext cx="1989088" cy="616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3500" b="1" dirty="0">
                <a:ln>
                  <a:solidFill>
                    <a:sysClr val="windowText" lastClr="000000"/>
                  </a:solidFill>
                </a:ln>
                <a:solidFill>
                  <a:schemeClr val="tx1"/>
                </a:solidFill>
                <a:latin typeface="NikoshBAN" panose="02000000000000000000" pitchFamily="2" charset="0"/>
                <a:cs typeface="NikoshBAN" panose="02000000000000000000" pitchFamily="2" charset="0"/>
              </a:rPr>
              <a:t>মূল্যায়ন </a:t>
            </a:r>
            <a:endParaRPr lang="en-US" sz="35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594966" y="225733"/>
            <a:ext cx="1989088" cy="616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1900" b="1" dirty="0">
                <a:ln>
                  <a:solidFill>
                    <a:sysClr val="windowText" lastClr="000000"/>
                  </a:solidFill>
                </a:ln>
                <a:solidFill>
                  <a:schemeClr val="tx1"/>
                </a:solidFill>
                <a:latin typeface="NikoshBAN" panose="02000000000000000000" pitchFamily="2" charset="0"/>
                <a:cs typeface="NikoshBAN" panose="02000000000000000000" pitchFamily="2" charset="0"/>
              </a:rPr>
              <a:t>সঠিক উত্তরটি চিহ্নিত কর  </a:t>
            </a:r>
            <a:endPar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02854" y="666541"/>
            <a:ext cx="2651003" cy="6161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1600" b="1" dirty="0">
                <a:ln>
                  <a:solidFill>
                    <a:sysClr val="windowText" lastClr="000000"/>
                  </a:solidFill>
                </a:ln>
                <a:solidFill>
                  <a:schemeClr val="tx1"/>
                </a:solidFill>
                <a:latin typeface="NikoshBAN" panose="02000000000000000000" pitchFamily="2" charset="0"/>
                <a:cs typeface="NikoshBAN" panose="02000000000000000000" pitchFamily="2" charset="0"/>
              </a:rPr>
              <a:t>আম আঁটির ভেঁপু গল্পের মূল উপজীব্য কী?  </a:t>
            </a:r>
            <a:endParaRPr lang="en-US" sz="16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341809" y="1107282"/>
            <a:ext cx="1989088" cy="616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পল্লি প্রকৃতির প্রেরণা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5566542" y="2312787"/>
            <a:ext cx="1989088" cy="616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আহারের আনন্দ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341808" y="2312790"/>
            <a:ext cx="1989088" cy="616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চিরায়ত শৈশব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566542" y="1107279"/>
            <a:ext cx="1989088" cy="616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গ্রামীণ জনপদ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 name="Oval 1"/>
          <p:cNvSpPr/>
          <p:nvPr/>
        </p:nvSpPr>
        <p:spPr>
          <a:xfrm>
            <a:off x="1637482" y="1107281"/>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ক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1520554" y="2274900"/>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গ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2" name="Oval 11"/>
          <p:cNvSpPr/>
          <p:nvPr/>
        </p:nvSpPr>
        <p:spPr>
          <a:xfrm>
            <a:off x="4848819" y="1107280"/>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খ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4860537" y="2321721"/>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ঘ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18" name="Oval 17"/>
          <p:cNvSpPr/>
          <p:nvPr/>
        </p:nvSpPr>
        <p:spPr>
          <a:xfrm>
            <a:off x="1589510" y="2274899"/>
            <a:ext cx="552524" cy="616148"/>
          </a:xfrm>
          <a:prstGeom prst="ellipse">
            <a:avLst/>
          </a:prstGeom>
          <a:noFill/>
          <a:ln/>
        </p:spPr>
        <p:style>
          <a:lnRef idx="1">
            <a:schemeClr val="dk1"/>
          </a:lnRef>
          <a:fillRef idx="3">
            <a:schemeClr val="dk1"/>
          </a:fillRef>
          <a:effectRef idx="2">
            <a:schemeClr val="dk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6" name="Rectangle 25"/>
          <p:cNvSpPr/>
          <p:nvPr/>
        </p:nvSpPr>
        <p:spPr>
          <a:xfrm>
            <a:off x="3508247" y="585762"/>
            <a:ext cx="2651003" cy="6161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আমের গুটি ঝরে পড়ে-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7" name="Rectangle 26"/>
          <p:cNvSpPr/>
          <p:nvPr/>
        </p:nvSpPr>
        <p:spPr>
          <a:xfrm>
            <a:off x="838277" y="3549556"/>
            <a:ext cx="2171027" cy="6005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marL="405051" indent="-405051" algn="ctr">
              <a:buFont typeface="+mj-lt"/>
              <a:buAutoNum type="romanLcPeriod"/>
            </a:pP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দুপুরের রোদে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8" name="Rectangle 27"/>
          <p:cNvSpPr/>
          <p:nvPr/>
        </p:nvSpPr>
        <p:spPr>
          <a:xfrm>
            <a:off x="3508248" y="3519407"/>
            <a:ext cx="2171027" cy="6005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rPr>
              <a:t>ii.     </a:t>
            </a: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ডোবার ধারে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29" name="Rectangle 28"/>
          <p:cNvSpPr/>
          <p:nvPr/>
        </p:nvSpPr>
        <p:spPr>
          <a:xfrm>
            <a:off x="6213946" y="3519407"/>
            <a:ext cx="2171027" cy="6005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rPr>
              <a:t>iii.   </a:t>
            </a: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পটলিদের বাগানে</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30" name="Rectangle 29"/>
          <p:cNvSpPr/>
          <p:nvPr/>
        </p:nvSpPr>
        <p:spPr>
          <a:xfrm>
            <a:off x="3151274" y="4335660"/>
            <a:ext cx="2651003" cy="6161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bn-IN" sz="2200" b="1" dirty="0">
                <a:ln>
                  <a:solidFill>
                    <a:sysClr val="windowText" lastClr="000000"/>
                  </a:solidFill>
                </a:ln>
                <a:solidFill>
                  <a:schemeClr val="tx1"/>
                </a:solidFill>
                <a:latin typeface="NikoshBAN" panose="02000000000000000000" pitchFamily="2" charset="0"/>
                <a:cs typeface="NikoshBAN" panose="02000000000000000000" pitchFamily="2" charset="0"/>
              </a:rPr>
              <a:t>নিচের কোনটি সঠিক উত্তর? </a:t>
            </a:r>
            <a:endParaRPr lang="en-US" sz="2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31" name="Oval 30"/>
          <p:cNvSpPr/>
          <p:nvPr/>
        </p:nvSpPr>
        <p:spPr>
          <a:xfrm>
            <a:off x="306087" y="5261642"/>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ক</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32" name="Rectangle 31"/>
          <p:cNvSpPr/>
          <p:nvPr/>
        </p:nvSpPr>
        <p:spPr>
          <a:xfrm>
            <a:off x="945153" y="5304054"/>
            <a:ext cx="1361775" cy="549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 </a:t>
            </a:r>
            <a:r>
              <a:rPr lang="en-US" sz="1900" b="1" dirty="0" err="1">
                <a:ln>
                  <a:solidFill>
                    <a:sysClr val="windowText" lastClr="000000"/>
                  </a:solidFill>
                </a:ln>
                <a:solidFill>
                  <a:schemeClr val="tx1"/>
                </a:solidFill>
                <a:latin typeface="NikoshBAN" panose="02000000000000000000" pitchFamily="2" charset="0"/>
                <a:cs typeface="NikoshBAN" panose="02000000000000000000" pitchFamily="2" charset="0"/>
              </a:rPr>
              <a:t>i</a:t>
            </a: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 </a:t>
            </a:r>
            <a:r>
              <a:rPr lang="bn-IN" sz="1900" b="1" dirty="0">
                <a:ln>
                  <a:solidFill>
                    <a:sysClr val="windowText" lastClr="000000"/>
                  </a:solidFill>
                </a:ln>
                <a:solidFill>
                  <a:schemeClr val="tx1"/>
                </a:solidFill>
                <a:latin typeface="NikoshBAN" panose="02000000000000000000" pitchFamily="2" charset="0"/>
                <a:cs typeface="NikoshBAN" panose="02000000000000000000" pitchFamily="2" charset="0"/>
              </a:rPr>
              <a:t>ও </a:t>
            </a: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ii </a:t>
            </a:r>
          </a:p>
        </p:txBody>
      </p:sp>
      <p:sp>
        <p:nvSpPr>
          <p:cNvPr id="33" name="Rectangle 32"/>
          <p:cNvSpPr/>
          <p:nvPr/>
        </p:nvSpPr>
        <p:spPr>
          <a:xfrm>
            <a:off x="3151275" y="5304054"/>
            <a:ext cx="1361775" cy="549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en-US" sz="1900" b="1" dirty="0" err="1">
                <a:ln>
                  <a:solidFill>
                    <a:sysClr val="windowText" lastClr="000000"/>
                  </a:solidFill>
                </a:ln>
                <a:solidFill>
                  <a:schemeClr val="tx1"/>
                </a:solidFill>
                <a:latin typeface="NikoshBAN" panose="02000000000000000000" pitchFamily="2" charset="0"/>
                <a:cs typeface="NikoshBAN" panose="02000000000000000000" pitchFamily="2" charset="0"/>
              </a:rPr>
              <a:t>i</a:t>
            </a:r>
            <a:r>
              <a:rPr lang="bn-IN" sz="1900" b="1" dirty="0">
                <a:ln>
                  <a:solidFill>
                    <a:sysClr val="windowText" lastClr="000000"/>
                  </a:solidFill>
                </a:ln>
                <a:solidFill>
                  <a:schemeClr val="tx1"/>
                </a:solidFill>
                <a:latin typeface="NikoshBAN" panose="02000000000000000000" pitchFamily="2" charset="0"/>
                <a:cs typeface="NikoshBAN" panose="02000000000000000000" pitchFamily="2" charset="0"/>
              </a:rPr>
              <a:t> ও</a:t>
            </a: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  iii </a:t>
            </a:r>
          </a:p>
        </p:txBody>
      </p:sp>
      <p:sp>
        <p:nvSpPr>
          <p:cNvPr id="34" name="Rectangle 33"/>
          <p:cNvSpPr/>
          <p:nvPr/>
        </p:nvSpPr>
        <p:spPr>
          <a:xfrm>
            <a:off x="5306468" y="5304054"/>
            <a:ext cx="1361775" cy="549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ii</a:t>
            </a:r>
            <a:r>
              <a:rPr lang="bn-IN" sz="1900" b="1" dirty="0">
                <a:ln>
                  <a:solidFill>
                    <a:sysClr val="windowText" lastClr="000000"/>
                  </a:solidFill>
                </a:ln>
                <a:solidFill>
                  <a:schemeClr val="tx1"/>
                </a:solidFill>
                <a:latin typeface="NikoshBAN" panose="02000000000000000000" pitchFamily="2" charset="0"/>
                <a:cs typeface="NikoshBAN" panose="02000000000000000000" pitchFamily="2" charset="0"/>
              </a:rPr>
              <a:t> ও</a:t>
            </a: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  iii </a:t>
            </a:r>
          </a:p>
        </p:txBody>
      </p:sp>
      <p:sp>
        <p:nvSpPr>
          <p:cNvPr id="35" name="Rectangle 34"/>
          <p:cNvSpPr/>
          <p:nvPr/>
        </p:nvSpPr>
        <p:spPr>
          <a:xfrm>
            <a:off x="7425735" y="5261652"/>
            <a:ext cx="1361775" cy="549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r>
              <a:rPr lang="en-US" sz="1900" b="1" dirty="0" err="1">
                <a:ln>
                  <a:solidFill>
                    <a:sysClr val="windowText" lastClr="000000"/>
                  </a:solidFill>
                </a:ln>
                <a:solidFill>
                  <a:schemeClr val="tx1"/>
                </a:solidFill>
                <a:latin typeface="NikoshBAN" panose="02000000000000000000" pitchFamily="2" charset="0"/>
                <a:cs typeface="NikoshBAN" panose="02000000000000000000" pitchFamily="2" charset="0"/>
              </a:rPr>
              <a:t>i</a:t>
            </a: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 ii</a:t>
            </a:r>
            <a:r>
              <a:rPr lang="bn-IN" sz="1900" b="1" dirty="0">
                <a:ln>
                  <a:solidFill>
                    <a:sysClr val="windowText" lastClr="000000"/>
                  </a:solidFill>
                </a:ln>
                <a:solidFill>
                  <a:schemeClr val="tx1"/>
                </a:solidFill>
                <a:latin typeface="NikoshBAN" panose="02000000000000000000" pitchFamily="2" charset="0"/>
                <a:cs typeface="NikoshBAN" panose="02000000000000000000" pitchFamily="2" charset="0"/>
              </a:rPr>
              <a:t> ও</a:t>
            </a:r>
            <a:r>
              <a:rPr lang="en-US" sz="1900" b="1" dirty="0">
                <a:ln>
                  <a:solidFill>
                    <a:sysClr val="windowText" lastClr="000000"/>
                  </a:solidFill>
                </a:ln>
                <a:solidFill>
                  <a:schemeClr val="tx1"/>
                </a:solidFill>
                <a:latin typeface="NikoshBAN" panose="02000000000000000000" pitchFamily="2" charset="0"/>
                <a:cs typeface="NikoshBAN" panose="02000000000000000000" pitchFamily="2" charset="0"/>
              </a:rPr>
              <a:t> iii </a:t>
            </a:r>
          </a:p>
        </p:txBody>
      </p:sp>
      <p:sp>
        <p:nvSpPr>
          <p:cNvPr id="36" name="Oval 35"/>
          <p:cNvSpPr/>
          <p:nvPr/>
        </p:nvSpPr>
        <p:spPr>
          <a:xfrm>
            <a:off x="2460967" y="5225919"/>
            <a:ext cx="552524" cy="696513"/>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খ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37" name="Oval 36"/>
          <p:cNvSpPr/>
          <p:nvPr/>
        </p:nvSpPr>
        <p:spPr>
          <a:xfrm>
            <a:off x="4650832" y="5304054"/>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গ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38" name="Oval 37"/>
          <p:cNvSpPr/>
          <p:nvPr/>
        </p:nvSpPr>
        <p:spPr>
          <a:xfrm>
            <a:off x="6770727" y="5261642"/>
            <a:ext cx="552524" cy="6161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ঘ </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51" name="Oval 50"/>
          <p:cNvSpPr/>
          <p:nvPr/>
        </p:nvSpPr>
        <p:spPr>
          <a:xfrm>
            <a:off x="299220" y="5240222"/>
            <a:ext cx="552524" cy="616148"/>
          </a:xfrm>
          <a:prstGeom prst="ellipse">
            <a:avLst/>
          </a:prstGeom>
          <a:noFill/>
          <a:ln/>
        </p:spPr>
        <p:style>
          <a:lnRef idx="2">
            <a:schemeClr val="dk1">
              <a:shade val="50000"/>
            </a:schemeClr>
          </a:lnRef>
          <a:fillRef idx="1">
            <a:schemeClr val="dk1"/>
          </a:fillRef>
          <a:effectRef idx="0">
            <a:schemeClr val="dk1"/>
          </a:effectRef>
          <a:fontRef idx="minor">
            <a:schemeClr val="lt1"/>
          </a:fontRef>
        </p:style>
        <p:txBody>
          <a:bodyPr lIns="72009" tIns="36005" rIns="72009" bIns="36005" rtlCol="0" anchor="ctr"/>
          <a:lstStyle/>
          <a:p>
            <a:pPr algn="ctr"/>
            <a:r>
              <a:rPr lang="bn-IN"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ক</a:t>
            </a:r>
            <a:endParaRPr lang="en-US"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40" name="Oval 39"/>
          <p:cNvSpPr/>
          <p:nvPr/>
        </p:nvSpPr>
        <p:spPr>
          <a:xfrm>
            <a:off x="6770727" y="53964"/>
            <a:ext cx="1180047" cy="1361391"/>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lIns="72009" tIns="36005" rIns="72009" bIns="36005" rtlCol="0" anchor="ctr"/>
          <a:lstStyle/>
          <a:p>
            <a:pPr algn="ctr"/>
            <a:r>
              <a:rPr lang="bn-IN" sz="1400" b="1" dirty="0">
                <a:ln>
                  <a:solidFill>
                    <a:sysClr val="windowText" lastClr="000000"/>
                  </a:solidFill>
                </a:ln>
                <a:solidFill>
                  <a:schemeClr val="tx1"/>
                </a:solidFill>
                <a:latin typeface="NikoshBAN" panose="02000000000000000000" pitchFamily="2" charset="0"/>
                <a:cs typeface="NikoshBAN" panose="02000000000000000000" pitchFamily="2" charset="0"/>
              </a:rPr>
              <a:t>সঠিক </a:t>
            </a:r>
            <a:r>
              <a:rPr lang="en-US" sz="1400" b="1" dirty="0">
                <a:ln>
                  <a:solidFill>
                    <a:sysClr val="windowText" lastClr="000000"/>
                  </a:solidFill>
                </a:ln>
                <a:solidFill>
                  <a:schemeClr val="tx1"/>
                </a:solidFill>
                <a:latin typeface="NikoshBAN" panose="02000000000000000000" pitchFamily="2" charset="0"/>
                <a:cs typeface="NikoshBAN" panose="02000000000000000000" pitchFamily="2" charset="0"/>
              </a:rPr>
              <a:t>উত্তরটি জেনে নেই </a:t>
            </a:r>
          </a:p>
        </p:txBody>
      </p:sp>
      <p:sp>
        <p:nvSpPr>
          <p:cNvPr id="66" name="Oval 65"/>
          <p:cNvSpPr/>
          <p:nvPr/>
        </p:nvSpPr>
        <p:spPr>
          <a:xfrm>
            <a:off x="7710930" y="2091013"/>
            <a:ext cx="1180047" cy="1361391"/>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lIns="72009" tIns="36005" rIns="72009" bIns="36005" rtlCol="0" anchor="ctr"/>
          <a:lstStyle/>
          <a:p>
            <a:pPr algn="ctr"/>
            <a:r>
              <a:rPr lang="bn-IN" sz="1400" b="1" dirty="0">
                <a:ln>
                  <a:solidFill>
                    <a:sysClr val="windowText" lastClr="000000"/>
                  </a:solidFill>
                </a:ln>
                <a:solidFill>
                  <a:schemeClr val="tx1"/>
                </a:solidFill>
                <a:latin typeface="NikoshBAN" panose="02000000000000000000" pitchFamily="2" charset="0"/>
                <a:cs typeface="NikoshBAN" panose="02000000000000000000" pitchFamily="2" charset="0"/>
              </a:rPr>
              <a:t>সঠিক </a:t>
            </a:r>
            <a:r>
              <a:rPr lang="en-US" sz="1400" b="1" dirty="0">
                <a:ln>
                  <a:solidFill>
                    <a:sysClr val="windowText" lastClr="000000"/>
                  </a:solidFill>
                </a:ln>
                <a:solidFill>
                  <a:schemeClr val="tx1"/>
                </a:solidFill>
                <a:latin typeface="NikoshBAN" panose="02000000000000000000" pitchFamily="2" charset="0"/>
                <a:cs typeface="NikoshBAN" panose="02000000000000000000" pitchFamily="2" charset="0"/>
              </a:rPr>
              <a:t>উত্তরটি জেনে নেই </a:t>
            </a:r>
          </a:p>
        </p:txBody>
      </p:sp>
      <p:sp>
        <p:nvSpPr>
          <p:cNvPr id="39" name="Rectangle 3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42955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7"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47"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par>
                          <p:cTn id="94" fill="hold">
                            <p:stCondLst>
                              <p:cond delay="3000"/>
                            </p:stCondLst>
                            <p:childTnLst>
                              <p:par>
                                <p:cTn id="95" presetID="47" presetClass="entr" presetSubtype="0"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47"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par>
                          <p:cTn id="106" fill="hold">
                            <p:stCondLst>
                              <p:cond delay="5000"/>
                            </p:stCondLst>
                            <p:childTnLst>
                              <p:par>
                                <p:cTn id="107" presetID="47" presetClass="entr" presetSubtype="0"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6000"/>
                            </p:stCondLst>
                            <p:childTnLst>
                              <p:par>
                                <p:cTn id="113" presetID="47" presetClass="entr" presetSubtype="0"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1000"/>
                                        <p:tgtEl>
                                          <p:spTgt spid="34"/>
                                        </p:tgtEl>
                                      </p:cBhvr>
                                    </p:animEffect>
                                    <p:anim calcmode="lin" valueType="num">
                                      <p:cBhvr>
                                        <p:cTn id="116" dur="1000" fill="hold"/>
                                        <p:tgtEl>
                                          <p:spTgt spid="34"/>
                                        </p:tgtEl>
                                        <p:attrNameLst>
                                          <p:attrName>ppt_x</p:attrName>
                                        </p:attrNameLst>
                                      </p:cBhvr>
                                      <p:tavLst>
                                        <p:tav tm="0">
                                          <p:val>
                                            <p:strVal val="#ppt_x"/>
                                          </p:val>
                                        </p:tav>
                                        <p:tav tm="100000">
                                          <p:val>
                                            <p:strVal val="#ppt_x"/>
                                          </p:val>
                                        </p:tav>
                                      </p:tavLst>
                                    </p:anim>
                                    <p:anim calcmode="lin" valueType="num">
                                      <p:cBhvr>
                                        <p:cTn id="117" dur="1000" fill="hold"/>
                                        <p:tgtEl>
                                          <p:spTgt spid="34"/>
                                        </p:tgtEl>
                                        <p:attrNameLst>
                                          <p:attrName>ppt_y</p:attrName>
                                        </p:attrNameLst>
                                      </p:cBhvr>
                                      <p:tavLst>
                                        <p:tav tm="0">
                                          <p:val>
                                            <p:strVal val="#ppt_y-.1"/>
                                          </p:val>
                                        </p:tav>
                                        <p:tav tm="100000">
                                          <p:val>
                                            <p:strVal val="#ppt_y"/>
                                          </p:val>
                                        </p:tav>
                                      </p:tavLst>
                                    </p:anim>
                                  </p:childTnLst>
                                </p:cTn>
                              </p:par>
                            </p:childTnLst>
                          </p:cTn>
                        </p:par>
                        <p:par>
                          <p:cTn id="118" fill="hold">
                            <p:stCondLst>
                              <p:cond delay="7000"/>
                            </p:stCondLst>
                            <p:childTnLst>
                              <p:par>
                                <p:cTn id="119" presetID="47"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childTnLst>
                          </p:cTn>
                        </p:par>
                        <p:par>
                          <p:cTn id="124" fill="hold">
                            <p:stCondLst>
                              <p:cond delay="8000"/>
                            </p:stCondLst>
                            <p:childTnLst>
                              <p:par>
                                <p:cTn id="125" presetID="47" presetClass="entr" presetSubtype="0"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1000"/>
                                        <p:tgtEl>
                                          <p:spTgt spid="35"/>
                                        </p:tgtEl>
                                      </p:cBhvr>
                                    </p:animEffect>
                                    <p:anim calcmode="lin" valueType="num">
                                      <p:cBhvr>
                                        <p:cTn id="128" dur="1000" fill="hold"/>
                                        <p:tgtEl>
                                          <p:spTgt spid="35"/>
                                        </p:tgtEl>
                                        <p:attrNameLst>
                                          <p:attrName>ppt_x</p:attrName>
                                        </p:attrNameLst>
                                      </p:cBhvr>
                                      <p:tavLst>
                                        <p:tav tm="0">
                                          <p:val>
                                            <p:strVal val="#ppt_x"/>
                                          </p:val>
                                        </p:tav>
                                        <p:tav tm="100000">
                                          <p:val>
                                            <p:strVal val="#ppt_x"/>
                                          </p:val>
                                        </p:tav>
                                      </p:tavLst>
                                    </p:anim>
                                    <p:anim calcmode="lin" valueType="num">
                                      <p:cBhvr>
                                        <p:cTn id="1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grpId="0" nodeType="click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1000"/>
                                        <p:tgtEl>
                                          <p:spTgt spid="66"/>
                                        </p:tgtEl>
                                      </p:cBhvr>
                                    </p:animEffect>
                                    <p:anim calcmode="lin" valueType="num">
                                      <p:cBhvr>
                                        <p:cTn id="135" dur="1000" fill="hold"/>
                                        <p:tgtEl>
                                          <p:spTgt spid="66"/>
                                        </p:tgtEl>
                                        <p:attrNameLst>
                                          <p:attrName>ppt_x</p:attrName>
                                        </p:attrNameLst>
                                      </p:cBhvr>
                                      <p:tavLst>
                                        <p:tav tm="0">
                                          <p:val>
                                            <p:strVal val="#ppt_x"/>
                                          </p:val>
                                        </p:tav>
                                        <p:tav tm="100000">
                                          <p:val>
                                            <p:strVal val="#ppt_x"/>
                                          </p:val>
                                        </p:tav>
                                      </p:tavLst>
                                    </p:anim>
                                    <p:anim calcmode="lin" valueType="num">
                                      <p:cBhvr>
                                        <p:cTn id="13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7" restart="whenNotActive" fill="hold" evtFilter="cancelBubble" nodeType="interactiveSeq">
                <p:stCondLst>
                  <p:cond evt="onClick" delay="0">
                    <p:tgtEl>
                      <p:spTgt spid="40"/>
                    </p:tgtEl>
                  </p:cond>
                </p:stCondLst>
                <p:endSync evt="end" delay="0">
                  <p:rtn val="all"/>
                </p:endSync>
                <p:childTnLst>
                  <p:par>
                    <p:cTn id="138" fill="hold">
                      <p:stCondLst>
                        <p:cond delay="0"/>
                      </p:stCondLst>
                      <p:childTnLst>
                        <p:par>
                          <p:cTn id="139" fill="hold">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 calcmode="lin" valueType="num">
                                      <p:cBhvr additive="base">
                                        <p:cTn id="142" dur="500" fill="hold"/>
                                        <p:tgtEl>
                                          <p:spTgt spid="18"/>
                                        </p:tgtEl>
                                        <p:attrNameLst>
                                          <p:attrName>ppt_x</p:attrName>
                                        </p:attrNameLst>
                                      </p:cBhvr>
                                      <p:tavLst>
                                        <p:tav tm="0">
                                          <p:val>
                                            <p:strVal val="0-#ppt_w/2"/>
                                          </p:val>
                                        </p:tav>
                                        <p:tav tm="100000">
                                          <p:val>
                                            <p:strVal val="#ppt_x"/>
                                          </p:val>
                                        </p:tav>
                                      </p:tavLst>
                                    </p:anim>
                                    <p:anim calcmode="lin" valueType="num">
                                      <p:cBhvr additive="base">
                                        <p:cTn id="1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0"/>
                  </p:tgtEl>
                </p:cond>
              </p:nextCondLst>
            </p:seq>
            <p:seq concurrent="1" nextAc="seek">
              <p:cTn id="144" restart="whenNotActive" fill="hold" evtFilter="cancelBubble" nodeType="interactiveSeq">
                <p:stCondLst>
                  <p:cond evt="onClick" delay="0">
                    <p:tgtEl>
                      <p:spTgt spid="66"/>
                    </p:tgtEl>
                  </p:cond>
                </p:stCondLst>
                <p:endSync evt="end" delay="0">
                  <p:rtn val="all"/>
                </p:endSync>
                <p:childTnLst>
                  <p:par>
                    <p:cTn id="145" fill="hold">
                      <p:stCondLst>
                        <p:cond delay="0"/>
                      </p:stCondLst>
                      <p:childTnLst>
                        <p:par>
                          <p:cTn id="146" fill="hold">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500" fill="hold"/>
                                        <p:tgtEl>
                                          <p:spTgt spid="51"/>
                                        </p:tgtEl>
                                        <p:attrNameLst>
                                          <p:attrName>ppt_x</p:attrName>
                                        </p:attrNameLst>
                                      </p:cBhvr>
                                      <p:tavLst>
                                        <p:tav tm="0">
                                          <p:val>
                                            <p:strVal val="0-#ppt_w/2"/>
                                          </p:val>
                                        </p:tav>
                                        <p:tav tm="100000">
                                          <p:val>
                                            <p:strVal val="#ppt_x"/>
                                          </p:val>
                                        </p:tav>
                                      </p:tavLst>
                                    </p:anim>
                                    <p:anim calcmode="lin" valueType="num">
                                      <p:cBhvr additive="base">
                                        <p:cTn id="1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6"/>
                  </p:tgtEl>
                </p:cond>
              </p:nextCondLst>
            </p:seq>
          </p:childTnLst>
        </p:cTn>
      </p:par>
    </p:tnLst>
    <p:bldLst>
      <p:bldP spid="5" grpId="0"/>
      <p:bldP spid="6" grpId="0"/>
      <p:bldP spid="7" grpId="0"/>
      <p:bldP spid="8" grpId="0"/>
      <p:bldP spid="9" grpId="0"/>
      <p:bldP spid="10" grpId="0"/>
      <p:bldP spid="2" grpId="0"/>
      <p:bldP spid="11" grpId="0"/>
      <p:bldP spid="12" grpId="0"/>
      <p:bldP spid="13" grpId="0"/>
      <p:bldP spid="18" grpId="0" animBg="1"/>
      <p:bldP spid="26" grpId="0"/>
      <p:bldP spid="27" grpId="0"/>
      <p:bldP spid="28" grpId="0"/>
      <p:bldP spid="29" grpId="0"/>
      <p:bldP spid="30" grpId="0"/>
      <p:bldP spid="31" grpId="0"/>
      <p:bldP spid="32" grpId="0"/>
      <p:bldP spid="33" grpId="0"/>
      <p:bldP spid="34" grpId="0"/>
      <p:bldP spid="35" grpId="0"/>
      <p:bldP spid="36" grpId="0"/>
      <p:bldP spid="37" grpId="0"/>
      <p:bldP spid="38" grpId="0"/>
      <p:bldP spid="51" grpId="0" animBg="1"/>
      <p:bldP spid="40"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0" y="76200"/>
            <a:ext cx="952500" cy="12382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250"/>
            <a:ext cx="952500" cy="12382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0" y="5543550"/>
            <a:ext cx="952500" cy="12382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3550"/>
            <a:ext cx="952500" cy="1238250"/>
          </a:xfrm>
          <a:prstGeom prst="rect">
            <a:avLst/>
          </a:prstGeom>
        </p:spPr>
      </p:pic>
      <p:sp>
        <p:nvSpPr>
          <p:cNvPr id="11" name="TextBox 10"/>
          <p:cNvSpPr txBox="1"/>
          <p:nvPr/>
        </p:nvSpPr>
        <p:spPr>
          <a:xfrm>
            <a:off x="0" y="3843278"/>
            <a:ext cx="9144000" cy="2862322"/>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3600" b="1" dirty="0" smtClean="0">
                <a:solidFill>
                  <a:schemeClr val="tx1"/>
                </a:solidFill>
                <a:latin typeface="NikoshBAN" pitchFamily="2" charset="0"/>
                <a:cs typeface="NikoshBAN" pitchFamily="2" charset="0"/>
              </a:rPr>
              <a:t>বিষয়ঃ</a:t>
            </a:r>
            <a:r>
              <a:rPr lang="en-US" sz="3600" b="1" dirty="0" smtClean="0">
                <a:solidFill>
                  <a:schemeClr val="tx1"/>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বাংলা ১ম পত্র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গদ্যাংশ</a:t>
            </a:r>
            <a:r>
              <a:rPr lang="en-US" sz="3600" b="1" dirty="0" smtClean="0">
                <a:solidFill>
                  <a:schemeClr val="tx1"/>
                </a:solidFill>
                <a:latin typeface="NikoshBAN" pitchFamily="2" charset="0"/>
                <a:cs typeface="NikoshBAN" pitchFamily="2" charset="0"/>
              </a:rPr>
              <a:t>)</a:t>
            </a:r>
            <a:endParaRPr lang="bn-BD" sz="3600" b="1" dirty="0" smtClean="0">
              <a:solidFill>
                <a:schemeClr val="tx1"/>
              </a:solidFill>
              <a:latin typeface="NikoshBAN" pitchFamily="2" charset="0"/>
              <a:cs typeface="NikoshBAN" pitchFamily="2" charset="0"/>
            </a:endParaRPr>
          </a:p>
          <a:p>
            <a:pPr algn="ctr"/>
            <a:r>
              <a:rPr lang="bn-BD" sz="3600" b="1" dirty="0" smtClean="0">
                <a:solidFill>
                  <a:schemeClr val="tx1"/>
                </a:solidFill>
                <a:latin typeface="NikoshBAN" pitchFamily="2" charset="0"/>
                <a:cs typeface="NikoshBAN" pitchFamily="2" charset="0"/>
              </a:rPr>
              <a:t>শ্রেণিঃ</a:t>
            </a:r>
            <a:r>
              <a:rPr lang="en-US" sz="3600" b="1" dirty="0" smtClean="0">
                <a:solidFill>
                  <a:schemeClr val="tx1"/>
                </a:solidFill>
                <a:latin typeface="NikoshBAN" pitchFamily="2" charset="0"/>
                <a:cs typeface="NikoshBAN" pitchFamily="2" charset="0"/>
              </a:rPr>
              <a:t> নবম ও দশম</a:t>
            </a:r>
          </a:p>
          <a:p>
            <a:pPr algn="ctr"/>
            <a:r>
              <a:rPr lang="bn-BD" sz="3600" b="1" dirty="0" smtClean="0">
                <a:solidFill>
                  <a:schemeClr val="tx1"/>
                </a:solidFill>
                <a:latin typeface="NikoshBAN" pitchFamily="2" charset="0"/>
                <a:cs typeface="NikoshBAN" pitchFamily="2" charset="0"/>
              </a:rPr>
              <a:t>পাঠ শিরোনা</a:t>
            </a:r>
            <a:r>
              <a:rPr lang="en-US" sz="3600" b="1" dirty="0" smtClean="0">
                <a:solidFill>
                  <a:schemeClr val="tx1"/>
                </a:solidFill>
                <a:latin typeface="NikoshBAN" pitchFamily="2" charset="0"/>
                <a:cs typeface="NikoshBAN" pitchFamily="2" charset="0"/>
              </a:rPr>
              <a:t>ম</a:t>
            </a:r>
            <a:r>
              <a:rPr lang="bn-BD" sz="3600" b="1" dirty="0" smtClean="0">
                <a:solidFill>
                  <a:schemeClr val="tx1"/>
                </a:solidFill>
                <a:latin typeface="NikoshBAN" pitchFamily="2" charset="0"/>
                <a:cs typeface="NikoshBAN" pitchFamily="2" charset="0"/>
              </a:rPr>
              <a:t>ঃ </a:t>
            </a:r>
            <a:r>
              <a:rPr lang="en-US" sz="3600" b="1" dirty="0" smtClean="0">
                <a:solidFill>
                  <a:schemeClr val="tx1"/>
                </a:solidFill>
                <a:latin typeface="NikoshBAN" pitchFamily="2" charset="0"/>
                <a:cs typeface="NikoshBAN" pitchFamily="2" charset="0"/>
              </a:rPr>
              <a:t>“</a:t>
            </a:r>
            <a:r>
              <a:rPr lang="bn-IN" sz="3600" b="1" dirty="0" smtClean="0">
                <a:solidFill>
                  <a:schemeClr val="tx1"/>
                </a:solidFill>
                <a:latin typeface="NikoshBAN" pitchFamily="2" charset="0"/>
                <a:cs typeface="NikoshBAN" pitchFamily="2" charset="0"/>
              </a:rPr>
              <a:t>আম-আঁটির  ভেঁপু</a:t>
            </a:r>
            <a:r>
              <a:rPr lang="en-US" sz="3600" b="1" dirty="0" smtClean="0">
                <a:solidFill>
                  <a:schemeClr val="tx1"/>
                </a:solidFill>
                <a:latin typeface="NikoshBAN" pitchFamily="2" charset="0"/>
                <a:cs typeface="NikoshBAN" pitchFamily="2" charset="0"/>
              </a:rPr>
              <a:t>”  </a:t>
            </a:r>
          </a:p>
          <a:p>
            <a:pPr algn="ctr"/>
            <a:r>
              <a:rPr lang="bn-BD" sz="3600" b="1" dirty="0" smtClean="0">
                <a:solidFill>
                  <a:schemeClr val="tx1"/>
                </a:solidFill>
                <a:latin typeface="NikoshBAN" pitchFamily="2" charset="0"/>
                <a:cs typeface="NikoshBAN" pitchFamily="2" charset="0"/>
              </a:rPr>
              <a:t>সময়ঃ</a:t>
            </a:r>
            <a:r>
              <a:rPr lang="en-US" sz="3600" b="1" dirty="0" smtClean="0">
                <a:solidFill>
                  <a:schemeClr val="tx1"/>
                </a:solidFill>
                <a:latin typeface="NikoshBAN" pitchFamily="2" charset="0"/>
                <a:cs typeface="NikoshBAN" pitchFamily="2" charset="0"/>
              </a:rPr>
              <a:t> ৫</a:t>
            </a:r>
            <a:r>
              <a:rPr lang="bn-BD" sz="3600" b="1" dirty="0" smtClean="0">
                <a:solidFill>
                  <a:schemeClr val="tx1"/>
                </a:solidFill>
                <a:latin typeface="NikoshBAN" pitchFamily="2" charset="0"/>
                <a:cs typeface="NikoshBAN" pitchFamily="2" charset="0"/>
              </a:rPr>
              <a:t>০ মিনিট</a:t>
            </a:r>
            <a:endParaRPr lang="en-US" sz="3600" b="1" dirty="0" smtClean="0">
              <a:solidFill>
                <a:schemeClr val="tx1"/>
              </a:solidFill>
              <a:latin typeface="NikoshBAN" pitchFamily="2" charset="0"/>
              <a:cs typeface="NikoshBAN" pitchFamily="2" charset="0"/>
            </a:endParaRPr>
          </a:p>
          <a:p>
            <a:pPr algn="ctr"/>
            <a:r>
              <a:rPr lang="en-US" sz="3600" b="1" dirty="0" err="1" smtClean="0">
                <a:solidFill>
                  <a:schemeClr val="tx1"/>
                </a:solidFill>
                <a:latin typeface="NikoshBAN" pitchFamily="2" charset="0"/>
                <a:cs typeface="NikoshBAN" pitchFamily="2" charset="0"/>
              </a:rPr>
              <a:t>তারিখঃ</a:t>
            </a:r>
            <a:r>
              <a:rPr lang="en-US" sz="3600" b="1" dirty="0" smtClean="0">
                <a:solidFill>
                  <a:schemeClr val="tx1"/>
                </a:solidFill>
                <a:latin typeface="NikoshBAN" pitchFamily="2" charset="0"/>
                <a:cs typeface="NikoshBAN" pitchFamily="2" charset="0"/>
              </a:rPr>
              <a:t> ২৮/০১/২০১৯</a:t>
            </a:r>
            <a:endParaRPr lang="bn-BD" sz="3600" b="1" dirty="0" smtClean="0">
              <a:solidFill>
                <a:schemeClr val="tx1"/>
              </a:solidFill>
              <a:latin typeface="NikoshBAN" pitchFamily="2" charset="0"/>
              <a:cs typeface="NikoshBAN"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57200"/>
            <a:ext cx="39624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
        <p:nvSpPr>
          <p:cNvPr id="14" name="Rounded Rectangle 13"/>
          <p:cNvSpPr/>
          <p:nvPr/>
        </p:nvSpPr>
        <p:spPr>
          <a:xfrm>
            <a:off x="6705600" y="1245867"/>
            <a:ext cx="2362200" cy="768670"/>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5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7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ounded Rectangle 14"/>
          <p:cNvSpPr/>
          <p:nvPr/>
        </p:nvSpPr>
        <p:spPr>
          <a:xfrm>
            <a:off x="76201" y="1288730"/>
            <a:ext cx="2133600" cy="768670"/>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6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পাঠ</a:t>
            </a:r>
            <a:endParaRPr lang="en-US" sz="6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293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lide(fromBottom)">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4)">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5257800" cy="2308324"/>
          </a:xfrm>
          <a:prstGeom prst="rect">
            <a:avLst/>
          </a:prstGeom>
          <a:noFill/>
          <a:ln>
            <a:noFill/>
          </a:ln>
        </p:spPr>
        <p:txBody>
          <a:bodyPr wrap="square" rtlCol="0">
            <a:spAutoFit/>
          </a:bodyPr>
          <a:lstStyle/>
          <a:p>
            <a:r>
              <a:rPr lang="en-US" sz="4000" b="1" dirty="0" smtClean="0">
                <a:latin typeface="NikoshBAN" panose="02000000000000000000" pitchFamily="2" charset="0"/>
                <a:cs typeface="NikoshBAN" panose="02000000000000000000" pitchFamily="2" charset="0"/>
              </a:rPr>
              <a:t> </a:t>
            </a:r>
            <a:r>
              <a:rPr lang="bn-BD" sz="4400" b="1" dirty="0" smtClean="0">
                <a:latin typeface="NikoshBAN" panose="02000000000000000000" pitchFamily="2" charset="0"/>
                <a:cs typeface="NikoshBAN" panose="02000000000000000000" pitchFamily="2" charset="0"/>
              </a:rPr>
              <a:t>দুর্গার বয়স কত ?</a:t>
            </a:r>
            <a:r>
              <a:rPr lang="bn-BD" sz="4400" dirty="0" smtClean="0">
                <a:solidFill>
                  <a:schemeClr val="bg1"/>
                </a:solidFill>
                <a:latin typeface="NikoshBAN" panose="02000000000000000000" pitchFamily="2" charset="0"/>
                <a:cs typeface="NikoshBAN" panose="02000000000000000000" pitchFamily="2" charset="0"/>
              </a:rPr>
              <a:t> </a:t>
            </a:r>
          </a:p>
          <a:p>
            <a:r>
              <a:rPr lang="bn-BD" sz="3200" b="1" dirty="0" smtClean="0">
                <a:solidFill>
                  <a:srgbClr val="00B050"/>
                </a:solidFill>
                <a:latin typeface="NikoshBAN" panose="02000000000000000000" pitchFamily="2" charset="0"/>
                <a:cs typeface="NikoshBAN" panose="02000000000000000000" pitchFamily="2" charset="0"/>
              </a:rPr>
              <a:t>ক। সাত – আট । খ। আট – দশ । </a:t>
            </a:r>
          </a:p>
          <a:p>
            <a:r>
              <a:rPr lang="bn-BD" sz="3200" b="1" dirty="0" smtClean="0">
                <a:solidFill>
                  <a:srgbClr val="00B050"/>
                </a:solidFill>
                <a:latin typeface="NikoshBAN" panose="02000000000000000000" pitchFamily="2" charset="0"/>
                <a:cs typeface="NikoshBAN" panose="02000000000000000000" pitchFamily="2" charset="0"/>
              </a:rPr>
              <a:t>গ। দশ – এগারো।  ঘ। বারো – পনেরো</a:t>
            </a:r>
            <a:r>
              <a:rPr lang="bn-BD" sz="3200" dirty="0" smtClean="0">
                <a:latin typeface="NikoshBAN" panose="02000000000000000000" pitchFamily="2" charset="0"/>
                <a:cs typeface="NikoshBAN" panose="02000000000000000000" pitchFamily="2" charset="0"/>
              </a:rPr>
              <a:t> </a:t>
            </a:r>
          </a:p>
          <a:p>
            <a:r>
              <a:rPr lang="bn-BD" sz="3600" b="1" dirty="0" smtClean="0">
                <a:solidFill>
                  <a:srgbClr val="00B0F0"/>
                </a:solidFill>
                <a:latin typeface="NikoshBAN" panose="02000000000000000000" pitchFamily="2" charset="0"/>
                <a:cs typeface="NikoshBAN" panose="02000000000000000000" pitchFamily="2" charset="0"/>
              </a:rPr>
              <a:t>উত্তর</a:t>
            </a:r>
            <a:r>
              <a:rPr lang="bn-IN" sz="3600" b="1" dirty="0" smtClean="0">
                <a:solidFill>
                  <a:srgbClr val="00B0F0"/>
                </a:solidFill>
                <a:latin typeface="NikoshBAN" panose="02000000000000000000" pitchFamily="2" charset="0"/>
                <a:cs typeface="NikoshBAN" panose="02000000000000000000" pitchFamily="2" charset="0"/>
              </a:rPr>
              <a:t>-</a:t>
            </a:r>
            <a:r>
              <a:rPr lang="bn-BD" sz="3600" b="1" dirty="0" smtClean="0">
                <a:solidFill>
                  <a:srgbClr val="00B0F0"/>
                </a:solidFill>
                <a:latin typeface="NikoshBAN" panose="02000000000000000000" pitchFamily="2" charset="0"/>
                <a:cs typeface="NikoshBAN" panose="02000000000000000000" pitchFamily="2" charset="0"/>
              </a:rPr>
              <a:t>গ </a:t>
            </a:r>
            <a:r>
              <a:rPr lang="bn-BD"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5638800" y="533400"/>
            <a:ext cx="3429000" cy="2308324"/>
          </a:xfrm>
          <a:prstGeom prst="rect">
            <a:avLst/>
          </a:prstGeom>
          <a:noFill/>
          <a:ln>
            <a:noFill/>
          </a:ln>
        </p:spPr>
        <p:txBody>
          <a:bodyPr wrap="square" rtlCol="0">
            <a:spAutoFit/>
          </a:bodyPr>
          <a:lstStyle/>
          <a:p>
            <a:r>
              <a:rPr lang="bn-BD" sz="4400" b="1" dirty="0" smtClean="0">
                <a:latin typeface="NikoshBAN" panose="02000000000000000000" pitchFamily="2" charset="0"/>
                <a:cs typeface="NikoshBAN" panose="02000000000000000000" pitchFamily="2" charset="0"/>
              </a:rPr>
              <a:t>রোয়াক কী ?</a:t>
            </a:r>
            <a:r>
              <a:rPr lang="bn-BD" sz="4400" b="1" dirty="0" smtClean="0">
                <a:solidFill>
                  <a:srgbClr val="00B0F0"/>
                </a:solidFill>
                <a:latin typeface="NikoshBAN" panose="02000000000000000000" pitchFamily="2" charset="0"/>
                <a:cs typeface="NikoshBAN" panose="02000000000000000000" pitchFamily="2" charset="0"/>
              </a:rPr>
              <a:t> </a:t>
            </a:r>
          </a:p>
          <a:p>
            <a:r>
              <a:rPr lang="bn-BD" sz="3200" b="1" dirty="0" smtClean="0">
                <a:solidFill>
                  <a:srgbClr val="00B050"/>
                </a:solidFill>
                <a:latin typeface="NikoshBAN" panose="02000000000000000000" pitchFamily="2" charset="0"/>
                <a:cs typeface="NikoshBAN" panose="02000000000000000000" pitchFamily="2" charset="0"/>
              </a:rPr>
              <a:t>ক। বারান্দা।  খ। দরজা । </a:t>
            </a:r>
          </a:p>
          <a:p>
            <a:r>
              <a:rPr lang="bn-BD" sz="3200" b="1" dirty="0" smtClean="0">
                <a:solidFill>
                  <a:srgbClr val="00B050"/>
                </a:solidFill>
                <a:latin typeface="NikoshBAN" panose="02000000000000000000" pitchFamily="2" charset="0"/>
                <a:cs typeface="NikoshBAN" panose="02000000000000000000" pitchFamily="2" charset="0"/>
              </a:rPr>
              <a:t>গ। জানালা। ঘ। বিছানা ।</a:t>
            </a:r>
          </a:p>
          <a:p>
            <a:r>
              <a:rPr lang="bn-BD" sz="3600" b="1" dirty="0" smtClean="0">
                <a:solidFill>
                  <a:srgbClr val="00B0F0"/>
                </a:solidFill>
                <a:latin typeface="NikoshBAN" panose="02000000000000000000" pitchFamily="2" charset="0"/>
                <a:cs typeface="NikoshBAN" panose="02000000000000000000" pitchFamily="2" charset="0"/>
              </a:rPr>
              <a:t>উত্তর </a:t>
            </a:r>
            <a:r>
              <a:rPr lang="bn-IN" sz="3600" b="1" dirty="0">
                <a:solidFill>
                  <a:srgbClr val="00B0F0"/>
                </a:solidFill>
                <a:latin typeface="NikoshBAN" panose="02000000000000000000" pitchFamily="2" charset="0"/>
                <a:cs typeface="NikoshBAN" panose="02000000000000000000" pitchFamily="2" charset="0"/>
              </a:rPr>
              <a:t>-</a:t>
            </a:r>
            <a:r>
              <a:rPr lang="bn-BD" sz="3600" b="1" dirty="0" smtClean="0">
                <a:solidFill>
                  <a:srgbClr val="00B0F0"/>
                </a:solidFill>
                <a:latin typeface="NikoshBAN" panose="02000000000000000000" pitchFamily="2" charset="0"/>
                <a:cs typeface="NikoshBAN" panose="02000000000000000000" pitchFamily="2" charset="0"/>
              </a:rPr>
              <a:t>ক</a:t>
            </a:r>
            <a:endParaRPr lang="en-US" sz="2000" b="1" dirty="0">
              <a:latin typeface="NikoshBAN" panose="02000000000000000000" pitchFamily="2" charset="0"/>
              <a:cs typeface="NikoshBAN" panose="02000000000000000000" pitchFamily="2" charset="0"/>
            </a:endParaRPr>
          </a:p>
        </p:txBody>
      </p:sp>
      <p:sp>
        <p:nvSpPr>
          <p:cNvPr id="5" name="TextBox 4"/>
          <p:cNvSpPr txBox="1"/>
          <p:nvPr/>
        </p:nvSpPr>
        <p:spPr>
          <a:xfrm>
            <a:off x="304800" y="2590800"/>
            <a:ext cx="6248400" cy="2246769"/>
          </a:xfrm>
          <a:prstGeom prst="rect">
            <a:avLst/>
          </a:prstGeom>
          <a:noFill/>
          <a:ln>
            <a:noFill/>
          </a:ln>
        </p:spPr>
        <p:txBody>
          <a:bodyPr wrap="square" rtlCol="0">
            <a:spAutoFit/>
          </a:bodyPr>
          <a:lstStyle/>
          <a:p>
            <a:r>
              <a:rPr lang="bn-BD" sz="4000" b="1" dirty="0" smtClean="0">
                <a:latin typeface="NikoshBAN" panose="02000000000000000000" pitchFamily="2" charset="0"/>
                <a:cs typeface="NikoshBAN" panose="02000000000000000000" pitchFamily="2" charset="0"/>
              </a:rPr>
              <a:t>অপুর টিনের ভেঁপু বাঁশিটির দাম কত ? </a:t>
            </a:r>
          </a:p>
          <a:p>
            <a:r>
              <a:rPr lang="bn-BD" sz="3200" b="1" dirty="0" smtClean="0">
                <a:solidFill>
                  <a:srgbClr val="00B050"/>
                </a:solidFill>
                <a:latin typeface="NikoshBAN" panose="02000000000000000000" pitchFamily="2" charset="0"/>
                <a:cs typeface="NikoshBAN" panose="02000000000000000000" pitchFamily="2" charset="0"/>
              </a:rPr>
              <a:t>ক। দুই পয়সা । খ। চার পয়সা । </a:t>
            </a:r>
          </a:p>
          <a:p>
            <a:r>
              <a:rPr lang="bn-BD" sz="3200" b="1" dirty="0" smtClean="0">
                <a:solidFill>
                  <a:srgbClr val="00B050"/>
                </a:solidFill>
                <a:latin typeface="NikoshBAN" panose="02000000000000000000" pitchFamily="2" charset="0"/>
                <a:cs typeface="NikoshBAN" panose="02000000000000000000" pitchFamily="2" charset="0"/>
              </a:rPr>
              <a:t>গ। ছয় পয়সা ।   ঘ। এক টাকা । </a:t>
            </a:r>
          </a:p>
          <a:p>
            <a:r>
              <a:rPr lang="bn-BD" sz="3600" b="1" dirty="0" smtClean="0">
                <a:solidFill>
                  <a:srgbClr val="00B0F0"/>
                </a:solidFill>
                <a:latin typeface="NikoshBAN" panose="02000000000000000000" pitchFamily="2" charset="0"/>
                <a:cs typeface="NikoshBAN" panose="02000000000000000000" pitchFamily="2" charset="0"/>
              </a:rPr>
              <a:t>উত্তর</a:t>
            </a:r>
            <a:r>
              <a:rPr lang="bn-IN" sz="3600" b="1" dirty="0" smtClean="0">
                <a:solidFill>
                  <a:srgbClr val="00B0F0"/>
                </a:solidFill>
                <a:latin typeface="NikoshBAN" panose="02000000000000000000" pitchFamily="2" charset="0"/>
                <a:cs typeface="NikoshBAN" panose="02000000000000000000" pitchFamily="2" charset="0"/>
              </a:rPr>
              <a:t>-</a:t>
            </a:r>
            <a:r>
              <a:rPr lang="bn-BD" sz="3600" b="1" dirty="0" smtClean="0">
                <a:solidFill>
                  <a:srgbClr val="00B0F0"/>
                </a:solidFill>
                <a:latin typeface="NikoshBAN" panose="02000000000000000000" pitchFamily="2" charset="0"/>
                <a:cs typeface="NikoshBAN" panose="02000000000000000000" pitchFamily="2" charset="0"/>
              </a:rPr>
              <a:t>খ </a:t>
            </a:r>
            <a:endParaRPr lang="en-US" sz="3600" b="1" dirty="0">
              <a:solidFill>
                <a:srgbClr val="00B0F0"/>
              </a:solidFill>
              <a:latin typeface="NikoshBAN" panose="02000000000000000000" pitchFamily="2" charset="0"/>
              <a:cs typeface="NikoshBAN" panose="02000000000000000000" pitchFamily="2" charset="0"/>
            </a:endParaRPr>
          </a:p>
        </p:txBody>
      </p:sp>
      <p:sp>
        <p:nvSpPr>
          <p:cNvPr id="6" name="TextBox 5"/>
          <p:cNvSpPr txBox="1"/>
          <p:nvPr/>
        </p:nvSpPr>
        <p:spPr>
          <a:xfrm>
            <a:off x="228600" y="4724400"/>
            <a:ext cx="7620000" cy="1754326"/>
          </a:xfrm>
          <a:prstGeom prst="rect">
            <a:avLst/>
          </a:prstGeom>
          <a:noFill/>
          <a:ln>
            <a:noFill/>
          </a:ln>
        </p:spPr>
        <p:txBody>
          <a:bodyPr wrap="square" rtlCol="0">
            <a:spAutoFit/>
          </a:bodyPr>
          <a:lstStyle/>
          <a:p>
            <a:r>
              <a:rPr lang="en-US" sz="4000" b="1" dirty="0" err="1" smtClean="0">
                <a:latin typeface="NikoshBAN" panose="02000000000000000000" pitchFamily="2" charset="0"/>
                <a:cs typeface="NikoshBAN" panose="02000000000000000000" pitchFamily="2" charset="0"/>
              </a:rPr>
              <a:t>গুর্গা</a:t>
            </a:r>
            <a:r>
              <a:rPr lang="en-US" sz="4000" b="1" dirty="0" smtClean="0">
                <a:latin typeface="NikoshBAN" panose="02000000000000000000" pitchFamily="2" charset="0"/>
                <a:cs typeface="NikoshBAN" panose="02000000000000000000" pitchFamily="2" charset="0"/>
              </a:rPr>
              <a:t> ও </a:t>
            </a:r>
            <a:r>
              <a:rPr lang="en-US" sz="4000" b="1" dirty="0" err="1" smtClean="0">
                <a:latin typeface="NikoshBAN" panose="02000000000000000000" pitchFamily="2" charset="0"/>
                <a:cs typeface="NikoshBAN" panose="02000000000000000000" pitchFamily="2" charset="0"/>
              </a:rPr>
              <a:t>অপু</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কেমন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পরিবারের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শিশু</a:t>
            </a:r>
            <a:r>
              <a:rPr lang="en-US" sz="4000" b="1" dirty="0" smtClean="0">
                <a:latin typeface="NikoshBAN" panose="02000000000000000000" pitchFamily="2" charset="0"/>
                <a:cs typeface="NikoshBAN" panose="02000000000000000000" pitchFamily="2" charset="0"/>
              </a:rPr>
              <a:t>?</a:t>
            </a:r>
            <a:endParaRPr lang="bn-BD" sz="4000" b="1" dirty="0" smtClean="0">
              <a:latin typeface="NikoshBAN" panose="02000000000000000000" pitchFamily="2" charset="0"/>
              <a:cs typeface="NikoshBAN" panose="02000000000000000000" pitchFamily="2" charset="0"/>
            </a:endParaRPr>
          </a:p>
          <a:p>
            <a:r>
              <a:rPr lang="bn-BD" sz="3200" b="1" dirty="0" smtClean="0">
                <a:solidFill>
                  <a:srgbClr val="00B050"/>
                </a:solidFill>
                <a:latin typeface="NikoshBAN" panose="02000000000000000000" pitchFamily="2" charset="0"/>
                <a:cs typeface="NikoshBAN" panose="02000000000000000000" pitchFamily="2" charset="0"/>
              </a:rPr>
              <a:t>ক। </a:t>
            </a:r>
            <a:r>
              <a:rPr lang="en-US" sz="3200" b="1" dirty="0" err="1" smtClean="0">
                <a:solidFill>
                  <a:srgbClr val="00B050"/>
                </a:solidFill>
                <a:latin typeface="NikoshBAN" panose="02000000000000000000" pitchFamily="2" charset="0"/>
                <a:cs typeface="NikoshBAN" panose="02000000000000000000" pitchFamily="2" charset="0"/>
              </a:rPr>
              <a:t>উচ্চবিত্ত</a:t>
            </a:r>
            <a:r>
              <a:rPr lang="en-US" sz="3200" b="1" dirty="0" smtClean="0">
                <a:solidFill>
                  <a:srgbClr val="00B050"/>
                </a:solidFill>
                <a:latin typeface="NikoshBAN" panose="02000000000000000000" pitchFamily="2" charset="0"/>
                <a:cs typeface="NikoshBAN" panose="02000000000000000000" pitchFamily="2" charset="0"/>
              </a:rPr>
              <a:t> </a:t>
            </a:r>
            <a:r>
              <a:rPr lang="bn-BD" sz="3200" b="1" dirty="0" smtClean="0">
                <a:solidFill>
                  <a:srgbClr val="00B050"/>
                </a:solidFill>
                <a:latin typeface="NikoshBAN" panose="02000000000000000000" pitchFamily="2" charset="0"/>
                <a:cs typeface="NikoshBAN" panose="02000000000000000000" pitchFamily="2" charset="0"/>
              </a:rPr>
              <a:t>  খ। </a:t>
            </a:r>
            <a:r>
              <a:rPr lang="en-US" sz="3200" b="1" dirty="0" err="1" smtClean="0">
                <a:solidFill>
                  <a:srgbClr val="00B050"/>
                </a:solidFill>
                <a:latin typeface="NikoshBAN" panose="02000000000000000000" pitchFamily="2" charset="0"/>
                <a:cs typeface="NikoshBAN" panose="02000000000000000000" pitchFamily="2" charset="0"/>
              </a:rPr>
              <a:t>নিম্ন-মধ্যবিত্ত</a:t>
            </a:r>
            <a:r>
              <a:rPr lang="en-US" sz="3200" b="1" dirty="0" smtClean="0">
                <a:solidFill>
                  <a:srgbClr val="00B050"/>
                </a:solidFill>
                <a:latin typeface="NikoshBAN" panose="02000000000000000000" pitchFamily="2" charset="0"/>
                <a:cs typeface="NikoshBAN" panose="02000000000000000000" pitchFamily="2" charset="0"/>
              </a:rPr>
              <a:t>   গ। </a:t>
            </a:r>
            <a:r>
              <a:rPr lang="en-US" sz="3200" b="1" dirty="0" err="1" smtClean="0">
                <a:solidFill>
                  <a:srgbClr val="00B050"/>
                </a:solidFill>
                <a:latin typeface="NikoshBAN" panose="02000000000000000000" pitchFamily="2" charset="0"/>
                <a:cs typeface="NikoshBAN" panose="02000000000000000000" pitchFamily="2" charset="0"/>
              </a:rPr>
              <a:t>হতদরিদ্র</a:t>
            </a:r>
            <a:r>
              <a:rPr lang="en-US" sz="3200" b="1" dirty="0" smtClean="0">
                <a:solidFill>
                  <a:srgbClr val="00B050"/>
                </a:solidFill>
                <a:latin typeface="NikoshBAN" panose="02000000000000000000" pitchFamily="2" charset="0"/>
                <a:cs typeface="NikoshBAN" panose="02000000000000000000" pitchFamily="2" charset="0"/>
              </a:rPr>
              <a:t>  ঘ। </a:t>
            </a:r>
            <a:r>
              <a:rPr lang="en-US" sz="3200" b="1" dirty="0" err="1" smtClean="0">
                <a:solidFill>
                  <a:srgbClr val="00B050"/>
                </a:solidFill>
                <a:latin typeface="NikoshBAN" panose="02000000000000000000" pitchFamily="2" charset="0"/>
                <a:cs typeface="NikoshBAN" panose="02000000000000000000" pitchFamily="2" charset="0"/>
              </a:rPr>
              <a:t>মধ্যবিত্ত</a:t>
            </a:r>
            <a:r>
              <a:rPr lang="en-US" sz="3200" b="1" dirty="0" smtClean="0">
                <a:solidFill>
                  <a:srgbClr val="00B050"/>
                </a:solidFill>
                <a:latin typeface="NikoshBAN" panose="02000000000000000000" pitchFamily="2" charset="0"/>
                <a:cs typeface="NikoshBAN" panose="02000000000000000000" pitchFamily="2" charset="0"/>
              </a:rPr>
              <a:t>।</a:t>
            </a:r>
          </a:p>
          <a:p>
            <a:r>
              <a:rPr lang="en-US" sz="3600" b="1" dirty="0" err="1" smtClean="0">
                <a:solidFill>
                  <a:srgbClr val="00B0F0"/>
                </a:solidFill>
                <a:latin typeface="NikoshBAN" panose="02000000000000000000" pitchFamily="2" charset="0"/>
                <a:cs typeface="NikoshBAN" panose="02000000000000000000" pitchFamily="2" charset="0"/>
              </a:rPr>
              <a:t>উত্তর</a:t>
            </a:r>
            <a:r>
              <a:rPr lang="bn-IN" sz="3600" b="1" dirty="0">
                <a:solidFill>
                  <a:srgbClr val="00B0F0"/>
                </a:solidFill>
                <a:latin typeface="NikoshBAN" panose="02000000000000000000" pitchFamily="2" charset="0"/>
                <a:cs typeface="NikoshBAN" panose="02000000000000000000" pitchFamily="2" charset="0"/>
              </a:rPr>
              <a:t>-</a:t>
            </a:r>
            <a:r>
              <a:rPr lang="en-US" sz="3600" b="1" dirty="0" smtClean="0">
                <a:solidFill>
                  <a:srgbClr val="00B0F0"/>
                </a:solidFill>
                <a:latin typeface="NikoshBAN" panose="02000000000000000000" pitchFamily="2" charset="0"/>
                <a:cs typeface="NikoshBAN" panose="02000000000000000000" pitchFamily="2" charset="0"/>
              </a:rPr>
              <a:t>গ</a:t>
            </a:r>
            <a:endParaRPr lang="en-US" sz="3600" b="1" dirty="0">
              <a:solidFill>
                <a:srgbClr val="00B0F0"/>
              </a:solidFill>
              <a:latin typeface="NikoshBAN" panose="02000000000000000000" pitchFamily="2" charset="0"/>
              <a:cs typeface="NikoshBAN" panose="02000000000000000000" pitchFamily="2" charset="0"/>
            </a:endParaRPr>
          </a:p>
        </p:txBody>
      </p:sp>
      <p:sp>
        <p:nvSpPr>
          <p:cNvPr id="7" name="Rectangle 6"/>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41799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p:cTn id="5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3" dur="1000"/>
                                        <p:tgtEl>
                                          <p:spTgt spid="4">
                                            <p:txEl>
                                              <p:pRg st="1" end="1"/>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p:cTn id="5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8"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9" dur="10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 calcmode="lin" valueType="num">
                                      <p:cBhvr additive="base">
                                        <p:cTn id="6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wheel(1)">
                                      <p:cBhvr>
                                        <p:cTn id="70" dur="2000"/>
                                        <p:tgtEl>
                                          <p:spTgt spid="5">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wipe(down)">
                                      <p:cBhvr>
                                        <p:cTn id="75" dur="580">
                                          <p:stCondLst>
                                            <p:cond delay="0"/>
                                          </p:stCondLst>
                                        </p:cTn>
                                        <p:tgtEl>
                                          <p:spTgt spid="5">
                                            <p:txEl>
                                              <p:pRg st="1" end="1"/>
                                            </p:txEl>
                                          </p:spTgt>
                                        </p:tgtEl>
                                      </p:cBhvr>
                                    </p:animEffect>
                                    <p:anim calcmode="lin" valueType="num">
                                      <p:cBhvr>
                                        <p:cTn id="7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xEl>
                                              <p:pRg st="1" end="1"/>
                                            </p:txEl>
                                          </p:spTgt>
                                        </p:tgtEl>
                                      </p:cBhvr>
                                      <p:to x="100000" y="60000"/>
                                    </p:animScale>
                                    <p:animScale>
                                      <p:cBhvr>
                                        <p:cTn id="82" dur="166" decel="50000">
                                          <p:stCondLst>
                                            <p:cond delay="676"/>
                                          </p:stCondLst>
                                        </p:cTn>
                                        <p:tgtEl>
                                          <p:spTgt spid="5">
                                            <p:txEl>
                                              <p:pRg st="1" end="1"/>
                                            </p:txEl>
                                          </p:spTgt>
                                        </p:tgtEl>
                                      </p:cBhvr>
                                      <p:to x="100000" y="100000"/>
                                    </p:animScale>
                                    <p:animScale>
                                      <p:cBhvr>
                                        <p:cTn id="83" dur="26">
                                          <p:stCondLst>
                                            <p:cond delay="1312"/>
                                          </p:stCondLst>
                                        </p:cTn>
                                        <p:tgtEl>
                                          <p:spTgt spid="5">
                                            <p:txEl>
                                              <p:pRg st="1" end="1"/>
                                            </p:txEl>
                                          </p:spTgt>
                                        </p:tgtEl>
                                      </p:cBhvr>
                                      <p:to x="100000" y="80000"/>
                                    </p:animScale>
                                    <p:animScale>
                                      <p:cBhvr>
                                        <p:cTn id="84" dur="166" decel="50000">
                                          <p:stCondLst>
                                            <p:cond delay="1338"/>
                                          </p:stCondLst>
                                        </p:cTn>
                                        <p:tgtEl>
                                          <p:spTgt spid="5">
                                            <p:txEl>
                                              <p:pRg st="1" end="1"/>
                                            </p:txEl>
                                          </p:spTgt>
                                        </p:tgtEl>
                                      </p:cBhvr>
                                      <p:to x="100000" y="100000"/>
                                    </p:animScale>
                                    <p:animScale>
                                      <p:cBhvr>
                                        <p:cTn id="85" dur="26">
                                          <p:stCondLst>
                                            <p:cond delay="1642"/>
                                          </p:stCondLst>
                                        </p:cTn>
                                        <p:tgtEl>
                                          <p:spTgt spid="5">
                                            <p:txEl>
                                              <p:pRg st="1" end="1"/>
                                            </p:txEl>
                                          </p:spTgt>
                                        </p:tgtEl>
                                      </p:cBhvr>
                                      <p:to x="100000" y="90000"/>
                                    </p:animScale>
                                    <p:animScale>
                                      <p:cBhvr>
                                        <p:cTn id="86" dur="166" decel="50000">
                                          <p:stCondLst>
                                            <p:cond delay="1668"/>
                                          </p:stCondLst>
                                        </p:cTn>
                                        <p:tgtEl>
                                          <p:spTgt spid="5">
                                            <p:txEl>
                                              <p:pRg st="1" end="1"/>
                                            </p:txEl>
                                          </p:spTgt>
                                        </p:tgtEl>
                                      </p:cBhvr>
                                      <p:to x="100000" y="100000"/>
                                    </p:animScale>
                                    <p:animScale>
                                      <p:cBhvr>
                                        <p:cTn id="87" dur="26">
                                          <p:stCondLst>
                                            <p:cond delay="1808"/>
                                          </p:stCondLst>
                                        </p:cTn>
                                        <p:tgtEl>
                                          <p:spTgt spid="5">
                                            <p:txEl>
                                              <p:pRg st="1" end="1"/>
                                            </p:txEl>
                                          </p:spTgt>
                                        </p:tgtEl>
                                      </p:cBhvr>
                                      <p:to x="100000" y="95000"/>
                                    </p:animScale>
                                    <p:animScale>
                                      <p:cBhvr>
                                        <p:cTn id="88" dur="166" decel="50000">
                                          <p:stCondLst>
                                            <p:cond delay="1834"/>
                                          </p:stCondLst>
                                        </p:cTn>
                                        <p:tgtEl>
                                          <p:spTgt spid="5">
                                            <p:txEl>
                                              <p:pRg st="1" end="1"/>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5">
                                            <p:txEl>
                                              <p:pRg st="2" end="2"/>
                                            </p:txEl>
                                          </p:spTgt>
                                        </p:tgtEl>
                                        <p:attrNameLst>
                                          <p:attrName>style.visibility</p:attrName>
                                        </p:attrNameLst>
                                      </p:cBhvr>
                                      <p:to>
                                        <p:strVal val="visible"/>
                                      </p:to>
                                    </p:set>
                                    <p:animEffect transition="in" filter="wipe(down)">
                                      <p:cBhvr>
                                        <p:cTn id="91" dur="580">
                                          <p:stCondLst>
                                            <p:cond delay="0"/>
                                          </p:stCondLst>
                                        </p:cTn>
                                        <p:tgtEl>
                                          <p:spTgt spid="5">
                                            <p:txEl>
                                              <p:pRg st="2" end="2"/>
                                            </p:txEl>
                                          </p:spTgt>
                                        </p:tgtEl>
                                      </p:cBhvr>
                                    </p:animEffect>
                                    <p:anim calcmode="lin" valueType="num">
                                      <p:cBhvr>
                                        <p:cTn id="9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xEl>
                                              <p:pRg st="2" end="2"/>
                                            </p:txEl>
                                          </p:spTgt>
                                        </p:tgtEl>
                                      </p:cBhvr>
                                      <p:to x="100000" y="60000"/>
                                    </p:animScale>
                                    <p:animScale>
                                      <p:cBhvr>
                                        <p:cTn id="98" dur="166" decel="50000">
                                          <p:stCondLst>
                                            <p:cond delay="676"/>
                                          </p:stCondLst>
                                        </p:cTn>
                                        <p:tgtEl>
                                          <p:spTgt spid="5">
                                            <p:txEl>
                                              <p:pRg st="2" end="2"/>
                                            </p:txEl>
                                          </p:spTgt>
                                        </p:tgtEl>
                                      </p:cBhvr>
                                      <p:to x="100000" y="100000"/>
                                    </p:animScale>
                                    <p:animScale>
                                      <p:cBhvr>
                                        <p:cTn id="99" dur="26">
                                          <p:stCondLst>
                                            <p:cond delay="1312"/>
                                          </p:stCondLst>
                                        </p:cTn>
                                        <p:tgtEl>
                                          <p:spTgt spid="5">
                                            <p:txEl>
                                              <p:pRg st="2" end="2"/>
                                            </p:txEl>
                                          </p:spTgt>
                                        </p:tgtEl>
                                      </p:cBhvr>
                                      <p:to x="100000" y="80000"/>
                                    </p:animScale>
                                    <p:animScale>
                                      <p:cBhvr>
                                        <p:cTn id="100" dur="166" decel="50000">
                                          <p:stCondLst>
                                            <p:cond delay="1338"/>
                                          </p:stCondLst>
                                        </p:cTn>
                                        <p:tgtEl>
                                          <p:spTgt spid="5">
                                            <p:txEl>
                                              <p:pRg st="2" end="2"/>
                                            </p:txEl>
                                          </p:spTgt>
                                        </p:tgtEl>
                                      </p:cBhvr>
                                      <p:to x="100000" y="100000"/>
                                    </p:animScale>
                                    <p:animScale>
                                      <p:cBhvr>
                                        <p:cTn id="101" dur="26">
                                          <p:stCondLst>
                                            <p:cond delay="1642"/>
                                          </p:stCondLst>
                                        </p:cTn>
                                        <p:tgtEl>
                                          <p:spTgt spid="5">
                                            <p:txEl>
                                              <p:pRg st="2" end="2"/>
                                            </p:txEl>
                                          </p:spTgt>
                                        </p:tgtEl>
                                      </p:cBhvr>
                                      <p:to x="100000" y="90000"/>
                                    </p:animScale>
                                    <p:animScale>
                                      <p:cBhvr>
                                        <p:cTn id="102" dur="166" decel="50000">
                                          <p:stCondLst>
                                            <p:cond delay="1668"/>
                                          </p:stCondLst>
                                        </p:cTn>
                                        <p:tgtEl>
                                          <p:spTgt spid="5">
                                            <p:txEl>
                                              <p:pRg st="2" end="2"/>
                                            </p:txEl>
                                          </p:spTgt>
                                        </p:tgtEl>
                                      </p:cBhvr>
                                      <p:to x="100000" y="100000"/>
                                    </p:animScale>
                                    <p:animScale>
                                      <p:cBhvr>
                                        <p:cTn id="103" dur="26">
                                          <p:stCondLst>
                                            <p:cond delay="1808"/>
                                          </p:stCondLst>
                                        </p:cTn>
                                        <p:tgtEl>
                                          <p:spTgt spid="5">
                                            <p:txEl>
                                              <p:pRg st="2" end="2"/>
                                            </p:txEl>
                                          </p:spTgt>
                                        </p:tgtEl>
                                      </p:cBhvr>
                                      <p:to x="100000" y="95000"/>
                                    </p:animScale>
                                    <p:animScale>
                                      <p:cBhvr>
                                        <p:cTn id="104" dur="166" decel="50000">
                                          <p:stCondLst>
                                            <p:cond delay="1834"/>
                                          </p:stCondLst>
                                        </p:cTn>
                                        <p:tgtEl>
                                          <p:spTgt spid="5">
                                            <p:txEl>
                                              <p:pRg st="2" end="2"/>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5">
                                            <p:txEl>
                                              <p:pRg st="3" end="3"/>
                                            </p:txEl>
                                          </p:spTgt>
                                        </p:tgtEl>
                                        <p:attrNameLst>
                                          <p:attrName>style.visibility</p:attrName>
                                        </p:attrNameLst>
                                      </p:cBhvr>
                                      <p:to>
                                        <p:strVal val="visible"/>
                                      </p:to>
                                    </p:set>
                                    <p:animEffect transition="in" filter="wipe(down)">
                                      <p:cBhvr>
                                        <p:cTn id="109" dur="580">
                                          <p:stCondLst>
                                            <p:cond delay="0"/>
                                          </p:stCondLst>
                                        </p:cTn>
                                        <p:tgtEl>
                                          <p:spTgt spid="5">
                                            <p:txEl>
                                              <p:pRg st="3" end="3"/>
                                            </p:txEl>
                                          </p:spTgt>
                                        </p:tgtEl>
                                      </p:cBhvr>
                                    </p:animEffect>
                                    <p:anim calcmode="lin" valueType="num">
                                      <p:cBhvr>
                                        <p:cTn id="11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txEl>
                                              <p:pRg st="3" end="3"/>
                                            </p:txEl>
                                          </p:spTgt>
                                        </p:tgtEl>
                                      </p:cBhvr>
                                      <p:to x="100000" y="60000"/>
                                    </p:animScale>
                                    <p:animScale>
                                      <p:cBhvr>
                                        <p:cTn id="116" dur="166" decel="50000">
                                          <p:stCondLst>
                                            <p:cond delay="676"/>
                                          </p:stCondLst>
                                        </p:cTn>
                                        <p:tgtEl>
                                          <p:spTgt spid="5">
                                            <p:txEl>
                                              <p:pRg st="3" end="3"/>
                                            </p:txEl>
                                          </p:spTgt>
                                        </p:tgtEl>
                                      </p:cBhvr>
                                      <p:to x="100000" y="100000"/>
                                    </p:animScale>
                                    <p:animScale>
                                      <p:cBhvr>
                                        <p:cTn id="117" dur="26">
                                          <p:stCondLst>
                                            <p:cond delay="1312"/>
                                          </p:stCondLst>
                                        </p:cTn>
                                        <p:tgtEl>
                                          <p:spTgt spid="5">
                                            <p:txEl>
                                              <p:pRg st="3" end="3"/>
                                            </p:txEl>
                                          </p:spTgt>
                                        </p:tgtEl>
                                      </p:cBhvr>
                                      <p:to x="100000" y="80000"/>
                                    </p:animScale>
                                    <p:animScale>
                                      <p:cBhvr>
                                        <p:cTn id="118" dur="166" decel="50000">
                                          <p:stCondLst>
                                            <p:cond delay="1338"/>
                                          </p:stCondLst>
                                        </p:cTn>
                                        <p:tgtEl>
                                          <p:spTgt spid="5">
                                            <p:txEl>
                                              <p:pRg st="3" end="3"/>
                                            </p:txEl>
                                          </p:spTgt>
                                        </p:tgtEl>
                                      </p:cBhvr>
                                      <p:to x="100000" y="100000"/>
                                    </p:animScale>
                                    <p:animScale>
                                      <p:cBhvr>
                                        <p:cTn id="119" dur="26">
                                          <p:stCondLst>
                                            <p:cond delay="1642"/>
                                          </p:stCondLst>
                                        </p:cTn>
                                        <p:tgtEl>
                                          <p:spTgt spid="5">
                                            <p:txEl>
                                              <p:pRg st="3" end="3"/>
                                            </p:txEl>
                                          </p:spTgt>
                                        </p:tgtEl>
                                      </p:cBhvr>
                                      <p:to x="100000" y="90000"/>
                                    </p:animScale>
                                    <p:animScale>
                                      <p:cBhvr>
                                        <p:cTn id="120" dur="166" decel="50000">
                                          <p:stCondLst>
                                            <p:cond delay="1668"/>
                                          </p:stCondLst>
                                        </p:cTn>
                                        <p:tgtEl>
                                          <p:spTgt spid="5">
                                            <p:txEl>
                                              <p:pRg st="3" end="3"/>
                                            </p:txEl>
                                          </p:spTgt>
                                        </p:tgtEl>
                                      </p:cBhvr>
                                      <p:to x="100000" y="100000"/>
                                    </p:animScale>
                                    <p:animScale>
                                      <p:cBhvr>
                                        <p:cTn id="121" dur="26">
                                          <p:stCondLst>
                                            <p:cond delay="1808"/>
                                          </p:stCondLst>
                                        </p:cTn>
                                        <p:tgtEl>
                                          <p:spTgt spid="5">
                                            <p:txEl>
                                              <p:pRg st="3" end="3"/>
                                            </p:txEl>
                                          </p:spTgt>
                                        </p:tgtEl>
                                      </p:cBhvr>
                                      <p:to x="100000" y="95000"/>
                                    </p:animScale>
                                    <p:animScale>
                                      <p:cBhvr>
                                        <p:cTn id="122" dur="166" decel="50000">
                                          <p:stCondLst>
                                            <p:cond delay="1834"/>
                                          </p:stCondLst>
                                        </p:cTn>
                                        <p:tgtEl>
                                          <p:spTgt spid="5">
                                            <p:txEl>
                                              <p:pRg st="3" end="3"/>
                                            </p:tx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6">
                                            <p:txEl>
                                              <p:pRg st="0" end="0"/>
                                            </p:txEl>
                                          </p:spTgt>
                                        </p:tgtEl>
                                        <p:attrNameLst>
                                          <p:attrName>style.visibility</p:attrName>
                                        </p:attrNameLst>
                                      </p:cBhvr>
                                      <p:to>
                                        <p:strVal val="visible"/>
                                      </p:to>
                                    </p:set>
                                    <p:animEffect transition="in" filter="fade">
                                      <p:cBhvr>
                                        <p:cTn id="127" dur="1000"/>
                                        <p:tgtEl>
                                          <p:spTgt spid="6">
                                            <p:txEl>
                                              <p:pRg st="0" end="0"/>
                                            </p:txEl>
                                          </p:spTgt>
                                        </p:tgtEl>
                                      </p:cBhvr>
                                    </p:animEffect>
                                    <p:anim calcmode="lin" valueType="num">
                                      <p:cBhvr>
                                        <p:cTn id="1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6">
                                            <p:txEl>
                                              <p:pRg st="1" end="1"/>
                                            </p:txEl>
                                          </p:spTgt>
                                        </p:tgtEl>
                                        <p:attrNameLst>
                                          <p:attrName>style.visibility</p:attrName>
                                        </p:attrNameLst>
                                      </p:cBhvr>
                                      <p:to>
                                        <p:strVal val="visible"/>
                                      </p:to>
                                    </p:set>
                                    <p:anim calcmode="lin" valueType="num">
                                      <p:cBhvr>
                                        <p:cTn id="13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36"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37" dur="1000"/>
                                        <p:tgtEl>
                                          <p:spTgt spid="6">
                                            <p:txEl>
                                              <p:pRg st="1" end="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childTnLst>
                                    <p:set>
                                      <p:cBhvr>
                                        <p:cTn id="141" dur="1" fill="hold">
                                          <p:stCondLst>
                                            <p:cond delay="0"/>
                                          </p:stCondLst>
                                        </p:cTn>
                                        <p:tgtEl>
                                          <p:spTgt spid="6">
                                            <p:txEl>
                                              <p:pRg st="2" end="2"/>
                                            </p:txEl>
                                          </p:spTgt>
                                        </p:tgtEl>
                                        <p:attrNameLst>
                                          <p:attrName>style.visibility</p:attrName>
                                        </p:attrNameLst>
                                      </p:cBhvr>
                                      <p:to>
                                        <p:strVal val="visible"/>
                                      </p:to>
                                    </p:set>
                                    <p:anim calcmode="lin" valueType="num">
                                      <p:cBhvr>
                                        <p:cTn id="14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3"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44"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4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048071"/>
            <a:ext cx="8839200" cy="1200329"/>
          </a:xfrm>
          <a:prstGeom prst="rect">
            <a:avLst/>
          </a:prstGeom>
          <a:noFill/>
          <a:ln>
            <a:noFill/>
          </a:ln>
        </p:spPr>
        <p:txBody>
          <a:bodyPr wrap="square" rtlCol="0">
            <a:spAutoFit/>
          </a:bodyPr>
          <a:lstStyle/>
          <a:p>
            <a:r>
              <a:rPr lang="bn-BD" sz="3600" b="1" dirty="0" smtClean="0">
                <a:ln>
                  <a:solidFill>
                    <a:sysClr val="windowText" lastClr="000000"/>
                  </a:solidFill>
                </a:ln>
                <a:latin typeface="NikoshBAN" panose="02000000000000000000" pitchFamily="2" charset="0"/>
                <a:cs typeface="NikoshBAN" panose="02000000000000000000" pitchFamily="2" charset="0"/>
              </a:rPr>
              <a:t>তোমার নিজের ফেলে আসা শৈশবের  কথা মনে করে </a:t>
            </a:r>
            <a:endParaRPr lang="en-US" sz="3600" b="1" dirty="0" smtClean="0">
              <a:ln>
                <a:solidFill>
                  <a:sysClr val="windowText" lastClr="000000"/>
                </a:solidFill>
              </a:ln>
              <a:latin typeface="NikoshBAN" panose="02000000000000000000" pitchFamily="2" charset="0"/>
              <a:cs typeface="NikoshBAN" panose="02000000000000000000" pitchFamily="2" charset="0"/>
            </a:endParaRPr>
          </a:p>
          <a:p>
            <a:r>
              <a:rPr lang="bn-BD" sz="3600" b="1" dirty="0" smtClean="0">
                <a:ln>
                  <a:solidFill>
                    <a:sysClr val="windowText" lastClr="000000"/>
                  </a:solidFill>
                </a:ln>
                <a:latin typeface="NikoshBAN" panose="02000000000000000000" pitchFamily="2" charset="0"/>
                <a:cs typeface="NikoshBAN" panose="02000000000000000000" pitchFamily="2" charset="0"/>
              </a:rPr>
              <a:t>পনের থেকে বিশ লাইনের একটি অনুচ্ছেদ লিখে আনবে । </a:t>
            </a:r>
            <a:endParaRPr lang="en-US" sz="3600" b="1" dirty="0">
              <a:ln>
                <a:solidFill>
                  <a:sysClr val="windowText" lastClr="000000"/>
                </a:solidFill>
              </a:ln>
              <a:latin typeface="NikoshBAN" panose="02000000000000000000" pitchFamily="2" charset="0"/>
              <a:cs typeface="NikoshBAN" panose="02000000000000000000" pitchFamily="2" charset="0"/>
            </a:endParaRPr>
          </a:p>
        </p:txBody>
      </p:sp>
      <p:sp>
        <p:nvSpPr>
          <p:cNvPr id="6" name="Rectangle 5"/>
          <p:cNvSpPr/>
          <p:nvPr/>
        </p:nvSpPr>
        <p:spPr>
          <a:xfrm rot="18626195">
            <a:off x="-231487" y="715603"/>
            <a:ext cx="4223733" cy="232556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prstTxWarp prst="textChevron">
              <a:avLst>
                <a:gd name="adj" fmla="val 30602"/>
              </a:avLst>
            </a:prstTxWarp>
            <a:spAutoFit/>
          </a:bodyPr>
          <a:lstStyle/>
          <a:p>
            <a:pPr algn="ctr"/>
            <a:r>
              <a:rPr lang="bn-IN" sz="4400" b="1" dirty="0">
                <a:ln w="9525">
                  <a:solidFill>
                    <a:sysClr val="windowText" lastClr="000000"/>
                  </a:solidFill>
                  <a:prstDash val="solid"/>
                </a:ln>
                <a:effectLst>
                  <a:glow rad="101600">
                    <a:schemeClr val="accent1">
                      <a:alpha val="60000"/>
                    </a:schemeClr>
                  </a:glow>
                </a:effectLst>
                <a:latin typeface="NikoshBAN" pitchFamily="2" charset="0"/>
                <a:cs typeface="NikoshBAN" pitchFamily="2" charset="0"/>
              </a:rPr>
              <a:t>বাড়ির</a:t>
            </a:r>
            <a:r>
              <a:rPr lang="bn-BD" sz="4400" b="1" dirty="0">
                <a:ln w="9525">
                  <a:solidFill>
                    <a:sysClr val="windowText" lastClr="000000"/>
                  </a:solidFill>
                  <a:prstDash val="solid"/>
                </a:ln>
                <a:effectLst>
                  <a:glow rad="101600">
                    <a:schemeClr val="accent1">
                      <a:alpha val="60000"/>
                    </a:schemeClr>
                  </a:glow>
                </a:effectLst>
                <a:latin typeface="NikoshBAN" pitchFamily="2" charset="0"/>
                <a:cs typeface="NikoshBAN" pitchFamily="2" charset="0"/>
              </a:rPr>
              <a:t> কাজ</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65760"/>
            <a:ext cx="5393059" cy="458724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282"/>
          <a:stretch/>
        </p:blipFill>
        <p:spPr>
          <a:xfrm>
            <a:off x="6598920" y="1824951"/>
            <a:ext cx="1643057" cy="1629451"/>
          </a:xfrm>
          <a:prstGeom prst="rect">
            <a:avLst/>
          </a:prstGeom>
          <a:ln>
            <a:solidFill>
              <a:srgbClr val="00FF00"/>
            </a:solidFill>
          </a:ln>
          <a:effectLst>
            <a:softEdge rad="112500"/>
          </a:effectLst>
          <a:scene3d>
            <a:camera prst="orthographicFront"/>
            <a:lightRig rig="threePt" dir="t"/>
          </a:scene3d>
          <a:sp3d>
            <a:bevelT/>
          </a:sp3d>
        </p:spPr>
      </p:pic>
      <p:sp>
        <p:nvSpPr>
          <p:cNvPr id="9" name="Rectangle 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5715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2253" t="36719" r="10388" b="22053"/>
          <a:stretch>
            <a:fillRect/>
          </a:stretch>
        </p:blipFill>
        <p:spPr>
          <a:xfrm>
            <a:off x="776406" y="1390650"/>
            <a:ext cx="7781440" cy="3486150"/>
          </a:xfrm>
          <a:custGeom>
            <a:avLst/>
            <a:gdLst/>
            <a:ahLst/>
            <a:cxnLst/>
            <a:rect l="l" t="t" r="r" b="b"/>
            <a:pathLst>
              <a:path w="6865501" h="2056312">
                <a:moveTo>
                  <a:pt x="871494" y="849610"/>
                </a:moveTo>
                <a:cubicBezTo>
                  <a:pt x="808656" y="897828"/>
                  <a:pt x="736615" y="944207"/>
                  <a:pt x="655371" y="988747"/>
                </a:cubicBezTo>
                <a:cubicBezTo>
                  <a:pt x="574127" y="1033287"/>
                  <a:pt x="492875" y="1070470"/>
                  <a:pt x="411615" y="1100298"/>
                </a:cubicBezTo>
                <a:cubicBezTo>
                  <a:pt x="504188" y="1125272"/>
                  <a:pt x="592363" y="1170639"/>
                  <a:pt x="676142" y="1236397"/>
                </a:cubicBezTo>
                <a:cubicBezTo>
                  <a:pt x="759920" y="1302156"/>
                  <a:pt x="825161" y="1389497"/>
                  <a:pt x="871865" y="1498420"/>
                </a:cubicBezTo>
                <a:close/>
                <a:moveTo>
                  <a:pt x="4354677" y="787020"/>
                </a:moveTo>
                <a:lnTo>
                  <a:pt x="3881677" y="1043131"/>
                </a:lnTo>
                <a:cubicBezTo>
                  <a:pt x="3969088" y="1071011"/>
                  <a:pt x="4057039" y="1120752"/>
                  <a:pt x="4145531" y="1192352"/>
                </a:cubicBezTo>
                <a:cubicBezTo>
                  <a:pt x="4234023" y="1263953"/>
                  <a:pt x="4303739" y="1359268"/>
                  <a:pt x="4354677" y="1478299"/>
                </a:cubicBezTo>
                <a:close/>
                <a:moveTo>
                  <a:pt x="871494" y="0"/>
                </a:moveTo>
                <a:cubicBezTo>
                  <a:pt x="955628" y="27293"/>
                  <a:pt x="1007161" y="66663"/>
                  <a:pt x="1026093" y="118111"/>
                </a:cubicBezTo>
                <a:cubicBezTo>
                  <a:pt x="1045025" y="169559"/>
                  <a:pt x="1059173" y="215868"/>
                  <a:pt x="1068539" y="257039"/>
                </a:cubicBezTo>
                <a:lnTo>
                  <a:pt x="1075493" y="284857"/>
                </a:lnTo>
                <a:lnTo>
                  <a:pt x="1183555" y="284857"/>
                </a:lnTo>
                <a:lnTo>
                  <a:pt x="1208093" y="284857"/>
                </a:lnTo>
                <a:lnTo>
                  <a:pt x="3310247" y="284857"/>
                </a:lnTo>
                <a:lnTo>
                  <a:pt x="3326103" y="284857"/>
                </a:lnTo>
                <a:lnTo>
                  <a:pt x="4572574" y="284857"/>
                </a:lnTo>
                <a:lnTo>
                  <a:pt x="4691321" y="284857"/>
                </a:lnTo>
                <a:lnTo>
                  <a:pt x="4874725" y="284857"/>
                </a:lnTo>
                <a:cubicBezTo>
                  <a:pt x="4907920" y="309268"/>
                  <a:pt x="4934384" y="329327"/>
                  <a:pt x="4954115" y="345036"/>
                </a:cubicBezTo>
                <a:lnTo>
                  <a:pt x="4959477" y="349408"/>
                </a:lnTo>
                <a:lnTo>
                  <a:pt x="4959477" y="0"/>
                </a:lnTo>
                <a:cubicBezTo>
                  <a:pt x="5035513" y="30291"/>
                  <a:pt x="5084697" y="71956"/>
                  <a:pt x="5107029" y="124996"/>
                </a:cubicBezTo>
                <a:cubicBezTo>
                  <a:pt x="5129360" y="178036"/>
                  <a:pt x="5145132" y="223024"/>
                  <a:pt x="5154343" y="259960"/>
                </a:cubicBezTo>
                <a:lnTo>
                  <a:pt x="5162132" y="284857"/>
                </a:lnTo>
                <a:lnTo>
                  <a:pt x="5319373" y="284857"/>
                </a:lnTo>
                <a:lnTo>
                  <a:pt x="5372112" y="284857"/>
                </a:lnTo>
                <a:lnTo>
                  <a:pt x="6738651" y="284857"/>
                </a:lnTo>
                <a:lnTo>
                  <a:pt x="6865501" y="483664"/>
                </a:lnTo>
                <a:lnTo>
                  <a:pt x="5803640" y="483664"/>
                </a:lnTo>
                <a:lnTo>
                  <a:pt x="5803640" y="1105815"/>
                </a:lnTo>
                <a:cubicBezTo>
                  <a:pt x="5866292" y="1001806"/>
                  <a:pt x="5944584" y="903384"/>
                  <a:pt x="6038516" y="810549"/>
                </a:cubicBezTo>
                <a:cubicBezTo>
                  <a:pt x="6132448" y="717714"/>
                  <a:pt x="6239780" y="640418"/>
                  <a:pt x="6360511" y="578662"/>
                </a:cubicBezTo>
                <a:lnTo>
                  <a:pt x="6672073" y="751274"/>
                </a:lnTo>
                <a:cubicBezTo>
                  <a:pt x="6591030" y="862329"/>
                  <a:pt x="6537797" y="968757"/>
                  <a:pt x="6512374" y="1070555"/>
                </a:cubicBezTo>
                <a:cubicBezTo>
                  <a:pt x="6486952" y="1172354"/>
                  <a:pt x="6474240" y="1275536"/>
                  <a:pt x="6474240" y="1380101"/>
                </a:cubicBezTo>
                <a:cubicBezTo>
                  <a:pt x="6474240" y="1432121"/>
                  <a:pt x="6476612" y="1481930"/>
                  <a:pt x="6481357" y="1529530"/>
                </a:cubicBezTo>
                <a:cubicBezTo>
                  <a:pt x="6486102" y="1577130"/>
                  <a:pt x="6493674" y="1626028"/>
                  <a:pt x="6504075" y="1676224"/>
                </a:cubicBezTo>
                <a:cubicBezTo>
                  <a:pt x="6514476" y="1726420"/>
                  <a:pt x="6527581" y="1780217"/>
                  <a:pt x="6543391" y="1837615"/>
                </a:cubicBezTo>
                <a:cubicBezTo>
                  <a:pt x="6559201" y="1895013"/>
                  <a:pt x="6577925" y="1967912"/>
                  <a:pt x="6599560" y="2056312"/>
                </a:cubicBezTo>
                <a:lnTo>
                  <a:pt x="6430797" y="1996874"/>
                </a:lnTo>
                <a:cubicBezTo>
                  <a:pt x="6370556" y="1860163"/>
                  <a:pt x="6322678" y="1727912"/>
                  <a:pt x="6287163" y="1600119"/>
                </a:cubicBezTo>
                <a:cubicBezTo>
                  <a:pt x="6251649" y="1472326"/>
                  <a:pt x="6233891" y="1342686"/>
                  <a:pt x="6233891" y="1211199"/>
                </a:cubicBezTo>
                <a:cubicBezTo>
                  <a:pt x="6233891" y="1158561"/>
                  <a:pt x="6236867" y="1107020"/>
                  <a:pt x="6242817" y="1056577"/>
                </a:cubicBezTo>
                <a:cubicBezTo>
                  <a:pt x="6248767" y="1006133"/>
                  <a:pt x="6259407" y="969522"/>
                  <a:pt x="6274738" y="946742"/>
                </a:cubicBezTo>
                <a:cubicBezTo>
                  <a:pt x="6247353" y="989891"/>
                  <a:pt x="6208484" y="1039886"/>
                  <a:pt x="6158134" y="1096728"/>
                </a:cubicBezTo>
                <a:cubicBezTo>
                  <a:pt x="6107783" y="1153569"/>
                  <a:pt x="6055919" y="1212852"/>
                  <a:pt x="6002538" y="1274578"/>
                </a:cubicBezTo>
                <a:lnTo>
                  <a:pt x="5824642" y="1465131"/>
                </a:lnTo>
                <a:lnTo>
                  <a:pt x="5587029" y="1272028"/>
                </a:lnTo>
                <a:lnTo>
                  <a:pt x="5587029" y="483664"/>
                </a:lnTo>
                <a:lnTo>
                  <a:pt x="5498962" y="483664"/>
                </a:lnTo>
                <a:lnTo>
                  <a:pt x="5429116" y="483664"/>
                </a:lnTo>
                <a:lnTo>
                  <a:pt x="5173120" y="483664"/>
                </a:lnTo>
                <a:lnTo>
                  <a:pt x="5173120" y="1996966"/>
                </a:lnTo>
                <a:lnTo>
                  <a:pt x="4959477" y="1841278"/>
                </a:lnTo>
                <a:lnTo>
                  <a:pt x="4959477" y="680987"/>
                </a:lnTo>
                <a:cubicBezTo>
                  <a:pt x="4959477" y="672394"/>
                  <a:pt x="4954694" y="657658"/>
                  <a:pt x="4945127" y="636779"/>
                </a:cubicBezTo>
                <a:cubicBezTo>
                  <a:pt x="4935561" y="615900"/>
                  <a:pt x="4923275" y="594194"/>
                  <a:pt x="4908269" y="571661"/>
                </a:cubicBezTo>
                <a:cubicBezTo>
                  <a:pt x="4893263" y="549129"/>
                  <a:pt x="4878604" y="529448"/>
                  <a:pt x="4864293" y="512618"/>
                </a:cubicBezTo>
                <a:cubicBezTo>
                  <a:pt x="4849982" y="495788"/>
                  <a:pt x="4839952" y="486136"/>
                  <a:pt x="4834203" y="483664"/>
                </a:cubicBezTo>
                <a:lnTo>
                  <a:pt x="4821464" y="483664"/>
                </a:lnTo>
                <a:lnTo>
                  <a:pt x="4697941" y="483664"/>
                </a:lnTo>
                <a:lnTo>
                  <a:pt x="4571287" y="483664"/>
                </a:lnTo>
                <a:lnTo>
                  <a:pt x="4571287" y="1993999"/>
                </a:lnTo>
                <a:lnTo>
                  <a:pt x="4422413" y="1915645"/>
                </a:lnTo>
                <a:cubicBezTo>
                  <a:pt x="4390361" y="1807402"/>
                  <a:pt x="4347977" y="1714211"/>
                  <a:pt x="4295262" y="1636074"/>
                </a:cubicBezTo>
                <a:cubicBezTo>
                  <a:pt x="4242546" y="1557936"/>
                  <a:pt x="4183526" y="1492269"/>
                  <a:pt x="4118200" y="1439075"/>
                </a:cubicBezTo>
                <a:cubicBezTo>
                  <a:pt x="4052874" y="1385881"/>
                  <a:pt x="3981033" y="1343234"/>
                  <a:pt x="3902679" y="1311135"/>
                </a:cubicBezTo>
                <a:cubicBezTo>
                  <a:pt x="3824325" y="1279036"/>
                  <a:pt x="3741056" y="1256821"/>
                  <a:pt x="3652873" y="1244488"/>
                </a:cubicBezTo>
                <a:lnTo>
                  <a:pt x="3473168" y="1003908"/>
                </a:lnTo>
                <a:lnTo>
                  <a:pt x="4354677" y="514959"/>
                </a:lnTo>
                <a:lnTo>
                  <a:pt x="4354677" y="483664"/>
                </a:lnTo>
                <a:lnTo>
                  <a:pt x="3453000" y="483664"/>
                </a:lnTo>
                <a:lnTo>
                  <a:pt x="3419990" y="483664"/>
                </a:lnTo>
                <a:lnTo>
                  <a:pt x="3229343" y="483664"/>
                </a:lnTo>
                <a:cubicBezTo>
                  <a:pt x="3194323" y="485240"/>
                  <a:pt x="3164558" y="495834"/>
                  <a:pt x="3140047" y="515446"/>
                </a:cubicBezTo>
                <a:cubicBezTo>
                  <a:pt x="3115536" y="535058"/>
                  <a:pt x="3094842" y="559978"/>
                  <a:pt x="3077966" y="590207"/>
                </a:cubicBezTo>
                <a:cubicBezTo>
                  <a:pt x="3061089" y="620436"/>
                  <a:pt x="3049066" y="653941"/>
                  <a:pt x="3041895" y="690723"/>
                </a:cubicBezTo>
                <a:cubicBezTo>
                  <a:pt x="3034724" y="727505"/>
                  <a:pt x="3031139" y="764116"/>
                  <a:pt x="3031139" y="800558"/>
                </a:cubicBezTo>
                <a:cubicBezTo>
                  <a:pt x="3031139" y="837679"/>
                  <a:pt x="3035133" y="877776"/>
                  <a:pt x="3043124" y="920848"/>
                </a:cubicBezTo>
                <a:cubicBezTo>
                  <a:pt x="3051113" y="963919"/>
                  <a:pt x="3060780" y="1013072"/>
                  <a:pt x="3072124" y="1068307"/>
                </a:cubicBezTo>
                <a:cubicBezTo>
                  <a:pt x="3087764" y="1133308"/>
                  <a:pt x="3102646" y="1202459"/>
                  <a:pt x="3116772" y="1275760"/>
                </a:cubicBezTo>
                <a:cubicBezTo>
                  <a:pt x="3130897" y="1349061"/>
                  <a:pt x="3137960" y="1420731"/>
                  <a:pt x="3137960" y="1490770"/>
                </a:cubicBezTo>
                <a:cubicBezTo>
                  <a:pt x="3137960" y="1586063"/>
                  <a:pt x="3119616" y="1668945"/>
                  <a:pt x="3082927" y="1739418"/>
                </a:cubicBezTo>
                <a:cubicBezTo>
                  <a:pt x="3046238" y="1809890"/>
                  <a:pt x="3004843" y="1868725"/>
                  <a:pt x="2958742" y="1915923"/>
                </a:cubicBezTo>
                <a:cubicBezTo>
                  <a:pt x="2912642" y="1963121"/>
                  <a:pt x="2866448" y="1998319"/>
                  <a:pt x="2820162" y="2021516"/>
                </a:cubicBezTo>
                <a:cubicBezTo>
                  <a:pt x="2773876" y="2044713"/>
                  <a:pt x="2737380" y="2056312"/>
                  <a:pt x="2710675" y="2056312"/>
                </a:cubicBezTo>
                <a:lnTo>
                  <a:pt x="2587348" y="1921765"/>
                </a:lnTo>
                <a:cubicBezTo>
                  <a:pt x="2687338" y="1905260"/>
                  <a:pt x="2763058" y="1866253"/>
                  <a:pt x="2814506" y="1804744"/>
                </a:cubicBezTo>
                <a:cubicBezTo>
                  <a:pt x="2865954" y="1743235"/>
                  <a:pt x="2891678" y="1666735"/>
                  <a:pt x="2891678" y="1575245"/>
                </a:cubicBezTo>
                <a:cubicBezTo>
                  <a:pt x="2891678" y="1535619"/>
                  <a:pt x="2886392" y="1481189"/>
                  <a:pt x="2875821" y="1411953"/>
                </a:cubicBezTo>
                <a:cubicBezTo>
                  <a:pt x="2865251" y="1342717"/>
                  <a:pt x="2852655" y="1275026"/>
                  <a:pt x="2838036" y="1208881"/>
                </a:cubicBezTo>
                <a:cubicBezTo>
                  <a:pt x="2825764" y="1129105"/>
                  <a:pt x="2814823" y="1066298"/>
                  <a:pt x="2805210" y="1020460"/>
                </a:cubicBezTo>
                <a:cubicBezTo>
                  <a:pt x="2795597" y="974622"/>
                  <a:pt x="2790791" y="934332"/>
                  <a:pt x="2790791" y="899590"/>
                </a:cubicBezTo>
                <a:cubicBezTo>
                  <a:pt x="2790791" y="812149"/>
                  <a:pt x="2807010" y="727195"/>
                  <a:pt x="2839449" y="644730"/>
                </a:cubicBezTo>
                <a:cubicBezTo>
                  <a:pt x="2871888" y="562265"/>
                  <a:pt x="2917533" y="508576"/>
                  <a:pt x="2976384" y="483664"/>
                </a:cubicBezTo>
                <a:lnTo>
                  <a:pt x="2491098" y="483664"/>
                </a:lnTo>
                <a:lnTo>
                  <a:pt x="2491098" y="1996271"/>
                </a:lnTo>
                <a:lnTo>
                  <a:pt x="2339767" y="1898908"/>
                </a:lnTo>
                <a:cubicBezTo>
                  <a:pt x="2339767" y="1800370"/>
                  <a:pt x="2325170" y="1707844"/>
                  <a:pt x="2295977" y="1621330"/>
                </a:cubicBezTo>
                <a:cubicBezTo>
                  <a:pt x="2266783" y="1534816"/>
                  <a:pt x="2228194" y="1456801"/>
                  <a:pt x="2180207" y="1387287"/>
                </a:cubicBezTo>
                <a:cubicBezTo>
                  <a:pt x="2132221" y="1317773"/>
                  <a:pt x="2079452" y="1261117"/>
                  <a:pt x="2021899" y="1217319"/>
                </a:cubicBezTo>
                <a:cubicBezTo>
                  <a:pt x="1978735" y="1184470"/>
                  <a:pt x="1942543" y="1161941"/>
                  <a:pt x="1913322" y="1149730"/>
                </a:cubicBezTo>
                <a:lnTo>
                  <a:pt x="1897802" y="1144668"/>
                </a:lnTo>
                <a:lnTo>
                  <a:pt x="1902444" y="1148434"/>
                </a:lnTo>
                <a:cubicBezTo>
                  <a:pt x="1906911" y="1153897"/>
                  <a:pt x="1910504" y="1162332"/>
                  <a:pt x="1913223" y="1173737"/>
                </a:cubicBezTo>
                <a:cubicBezTo>
                  <a:pt x="1918664" y="1196548"/>
                  <a:pt x="1921383" y="1218354"/>
                  <a:pt x="1921383" y="1239156"/>
                </a:cubicBezTo>
                <a:cubicBezTo>
                  <a:pt x="1921383" y="1276092"/>
                  <a:pt x="1913007" y="1310710"/>
                  <a:pt x="1896254" y="1343010"/>
                </a:cubicBezTo>
                <a:cubicBezTo>
                  <a:pt x="1879502" y="1375310"/>
                  <a:pt x="1858252" y="1402711"/>
                  <a:pt x="1832505" y="1425213"/>
                </a:cubicBezTo>
                <a:cubicBezTo>
                  <a:pt x="1806757" y="1447714"/>
                  <a:pt x="1778321" y="1465054"/>
                  <a:pt x="1747196" y="1477232"/>
                </a:cubicBezTo>
                <a:cubicBezTo>
                  <a:pt x="1716071" y="1489411"/>
                  <a:pt x="1685533" y="1495500"/>
                  <a:pt x="1655582" y="1495500"/>
                </a:cubicBezTo>
                <a:cubicBezTo>
                  <a:pt x="1611784" y="1495500"/>
                  <a:pt x="1572128" y="1487455"/>
                  <a:pt x="1536613" y="1471367"/>
                </a:cubicBezTo>
                <a:cubicBezTo>
                  <a:pt x="1501099" y="1455279"/>
                  <a:pt x="1470823" y="1433110"/>
                  <a:pt x="1445787" y="1404859"/>
                </a:cubicBezTo>
                <a:cubicBezTo>
                  <a:pt x="1420751" y="1376608"/>
                  <a:pt x="1401773" y="1345290"/>
                  <a:pt x="1388853" y="1310903"/>
                </a:cubicBezTo>
                <a:cubicBezTo>
                  <a:pt x="1375933" y="1276517"/>
                  <a:pt x="1369473" y="1240006"/>
                  <a:pt x="1369473" y="1201370"/>
                </a:cubicBezTo>
                <a:cubicBezTo>
                  <a:pt x="1369473" y="1148175"/>
                  <a:pt x="1380190" y="1100715"/>
                  <a:pt x="1401626" y="1058988"/>
                </a:cubicBezTo>
                <a:cubicBezTo>
                  <a:pt x="1423061" y="1017261"/>
                  <a:pt x="1452000" y="982488"/>
                  <a:pt x="1488441" y="954670"/>
                </a:cubicBezTo>
                <a:cubicBezTo>
                  <a:pt x="1524883" y="926852"/>
                  <a:pt x="1566541" y="906181"/>
                  <a:pt x="1613414" y="892659"/>
                </a:cubicBezTo>
                <a:cubicBezTo>
                  <a:pt x="1660288" y="879136"/>
                  <a:pt x="1708189" y="872375"/>
                  <a:pt x="1757118" y="872375"/>
                </a:cubicBezTo>
                <a:cubicBezTo>
                  <a:pt x="1798443" y="872375"/>
                  <a:pt x="1844567" y="879631"/>
                  <a:pt x="1895490" y="894143"/>
                </a:cubicBezTo>
                <a:cubicBezTo>
                  <a:pt x="1946412" y="908654"/>
                  <a:pt x="1997960" y="931751"/>
                  <a:pt x="2050135" y="963433"/>
                </a:cubicBezTo>
                <a:cubicBezTo>
                  <a:pt x="2102309" y="995114"/>
                  <a:pt x="2153000" y="1036525"/>
                  <a:pt x="2202207" y="1087663"/>
                </a:cubicBezTo>
                <a:cubicBezTo>
                  <a:pt x="2251414" y="1138802"/>
                  <a:pt x="2276497" y="1195868"/>
                  <a:pt x="2277455" y="1258861"/>
                </a:cubicBezTo>
                <a:lnTo>
                  <a:pt x="2277455" y="483664"/>
                </a:lnTo>
                <a:lnTo>
                  <a:pt x="1338235" y="483664"/>
                </a:lnTo>
                <a:lnTo>
                  <a:pt x="1293298" y="483664"/>
                </a:lnTo>
                <a:lnTo>
                  <a:pt x="1085137" y="483664"/>
                </a:lnTo>
                <a:lnTo>
                  <a:pt x="1085137" y="2002901"/>
                </a:lnTo>
                <a:lnTo>
                  <a:pt x="931256" y="1879203"/>
                </a:lnTo>
                <a:lnTo>
                  <a:pt x="912526" y="1804141"/>
                </a:lnTo>
                <a:lnTo>
                  <a:pt x="915400" y="1804141"/>
                </a:lnTo>
                <a:cubicBezTo>
                  <a:pt x="900471" y="1799257"/>
                  <a:pt x="875427" y="1766872"/>
                  <a:pt x="840268" y="1706986"/>
                </a:cubicBezTo>
                <a:cubicBezTo>
                  <a:pt x="805110" y="1647100"/>
                  <a:pt x="758421" y="1588033"/>
                  <a:pt x="700204" y="1529785"/>
                </a:cubicBezTo>
                <a:cubicBezTo>
                  <a:pt x="641987" y="1471537"/>
                  <a:pt x="571615" y="1421094"/>
                  <a:pt x="489088" y="1378455"/>
                </a:cubicBezTo>
                <a:cubicBezTo>
                  <a:pt x="406561" y="1335816"/>
                  <a:pt x="304732" y="1314497"/>
                  <a:pt x="183600" y="1314497"/>
                </a:cubicBezTo>
                <a:lnTo>
                  <a:pt x="0" y="1063485"/>
                </a:lnTo>
                <a:lnTo>
                  <a:pt x="423048" y="852291"/>
                </a:lnTo>
                <a:lnTo>
                  <a:pt x="393157" y="848776"/>
                </a:lnTo>
                <a:cubicBezTo>
                  <a:pt x="365659" y="844325"/>
                  <a:pt x="339937" y="837649"/>
                  <a:pt x="315991" y="828747"/>
                </a:cubicBezTo>
                <a:cubicBezTo>
                  <a:pt x="268097" y="810943"/>
                  <a:pt x="226826" y="786726"/>
                  <a:pt x="192177" y="756095"/>
                </a:cubicBezTo>
                <a:cubicBezTo>
                  <a:pt x="157528" y="725465"/>
                  <a:pt x="130042" y="690785"/>
                  <a:pt x="109719" y="652056"/>
                </a:cubicBezTo>
                <a:cubicBezTo>
                  <a:pt x="89397" y="613327"/>
                  <a:pt x="79236" y="573856"/>
                  <a:pt x="79236" y="533643"/>
                </a:cubicBezTo>
                <a:cubicBezTo>
                  <a:pt x="79236" y="499520"/>
                  <a:pt x="86391" y="468055"/>
                  <a:pt x="100702" y="439247"/>
                </a:cubicBezTo>
                <a:cubicBezTo>
                  <a:pt x="115013" y="410440"/>
                  <a:pt x="134083" y="384593"/>
                  <a:pt x="157914" y="361705"/>
                </a:cubicBezTo>
                <a:cubicBezTo>
                  <a:pt x="181745" y="338816"/>
                  <a:pt x="209509" y="320781"/>
                  <a:pt x="241206" y="307599"/>
                </a:cubicBezTo>
                <a:cubicBezTo>
                  <a:pt x="272903" y="294416"/>
                  <a:pt x="307220" y="287824"/>
                  <a:pt x="344156" y="287824"/>
                </a:cubicBezTo>
                <a:cubicBezTo>
                  <a:pt x="409714" y="287824"/>
                  <a:pt x="460582" y="305953"/>
                  <a:pt x="496762" y="342209"/>
                </a:cubicBezTo>
                <a:cubicBezTo>
                  <a:pt x="532940" y="378465"/>
                  <a:pt x="551030" y="420702"/>
                  <a:pt x="551030" y="468920"/>
                </a:cubicBezTo>
                <a:cubicBezTo>
                  <a:pt x="551030" y="512564"/>
                  <a:pt x="536673" y="550582"/>
                  <a:pt x="507958" y="582974"/>
                </a:cubicBezTo>
                <a:cubicBezTo>
                  <a:pt x="479244" y="615367"/>
                  <a:pt x="440361" y="632846"/>
                  <a:pt x="391308" y="635411"/>
                </a:cubicBezTo>
                <a:cubicBezTo>
                  <a:pt x="401415" y="636091"/>
                  <a:pt x="413964" y="642860"/>
                  <a:pt x="428955" y="655718"/>
                </a:cubicBezTo>
                <a:cubicBezTo>
                  <a:pt x="443946" y="668577"/>
                  <a:pt x="460258" y="677865"/>
                  <a:pt x="477892" y="683583"/>
                </a:cubicBezTo>
                <a:cubicBezTo>
                  <a:pt x="495525" y="689301"/>
                  <a:pt x="514418" y="693018"/>
                  <a:pt x="534571" y="694733"/>
                </a:cubicBezTo>
                <a:cubicBezTo>
                  <a:pt x="554723" y="696449"/>
                  <a:pt x="577318" y="697306"/>
                  <a:pt x="602355" y="697306"/>
                </a:cubicBezTo>
                <a:cubicBezTo>
                  <a:pt x="638394" y="697306"/>
                  <a:pt x="677069" y="686473"/>
                  <a:pt x="718379" y="664806"/>
                </a:cubicBezTo>
                <a:cubicBezTo>
                  <a:pt x="759689" y="643138"/>
                  <a:pt x="799507" y="618798"/>
                  <a:pt x="837834" y="591783"/>
                </a:cubicBezTo>
                <a:cubicBezTo>
                  <a:pt x="844665" y="587147"/>
                  <a:pt x="851620" y="583044"/>
                  <a:pt x="858698" y="579474"/>
                </a:cubicBezTo>
                <a:cubicBezTo>
                  <a:pt x="865776" y="575904"/>
                  <a:pt x="870041" y="573701"/>
                  <a:pt x="871494" y="572867"/>
                </a:cubicBezTo>
                <a:close/>
              </a:path>
            </a:pathLst>
          </a:custGeom>
          <a:ln>
            <a:solidFill>
              <a:srgbClr val="7CA52B"/>
            </a:solidFill>
          </a:ln>
          <a:effectLst>
            <a:glow rad="228600">
              <a:schemeClr val="accent4">
                <a:satMod val="175000"/>
                <a:alpha val="40000"/>
              </a:schemeClr>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346" y="133350"/>
            <a:ext cx="952500" cy="1238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52400"/>
            <a:ext cx="952500" cy="1238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746" y="5448300"/>
            <a:ext cx="952500" cy="1238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467350"/>
            <a:ext cx="952500" cy="1238250"/>
          </a:xfrm>
          <a:prstGeom prst="rect">
            <a:avLst/>
          </a:prstGeom>
        </p:spPr>
      </p:pic>
      <p:sp>
        <p:nvSpPr>
          <p:cNvPr id="11" name="Rectangle 10"/>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34323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72754"/>
            <a:ext cx="2901611" cy="3189646"/>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962400"/>
            <a:ext cx="2112115" cy="2819400"/>
          </a:xfrm>
          <a:prstGeom prst="rect">
            <a:avLst/>
          </a:prstGeom>
        </p:spPr>
      </p:pic>
      <p:sp>
        <p:nvSpPr>
          <p:cNvPr id="16" name="TextBox 15"/>
          <p:cNvSpPr txBox="1"/>
          <p:nvPr/>
        </p:nvSpPr>
        <p:spPr>
          <a:xfrm>
            <a:off x="76200" y="0"/>
            <a:ext cx="8991600" cy="769441"/>
          </a:xfrm>
          <a:prstGeom prst="rect">
            <a:avLst/>
          </a:prstGeom>
          <a:noFill/>
        </p:spPr>
        <p:txBody>
          <a:bodyPr wrap="square" rtlCol="0">
            <a:spAutoFit/>
          </a:bodyPr>
          <a:lstStyle/>
          <a:p>
            <a:pPr algn="ctr"/>
            <a:r>
              <a:rPr lang="bn-BD" sz="4400" b="1" dirty="0" smtClean="0">
                <a:ln>
                  <a:solidFill>
                    <a:sysClr val="windowText" lastClr="000000"/>
                  </a:solidFill>
                </a:ln>
                <a:latin typeface="NikoshBAN" panose="02000000000000000000" pitchFamily="2" charset="0"/>
                <a:cs typeface="NikoshBAN" panose="02000000000000000000" pitchFamily="2" charset="0"/>
              </a:rPr>
              <a:t>ছবি</a:t>
            </a:r>
            <a:r>
              <a:rPr lang="bn-IN" sz="4400" b="1" dirty="0" smtClean="0">
                <a:ln>
                  <a:solidFill>
                    <a:sysClr val="windowText" lastClr="000000"/>
                  </a:solidFill>
                </a:ln>
                <a:latin typeface="NikoshBAN" panose="02000000000000000000" pitchFamily="2" charset="0"/>
                <a:cs typeface="NikoshBAN" panose="02000000000000000000" pitchFamily="2" charset="0"/>
              </a:rPr>
              <a:t>গুলো </a:t>
            </a:r>
            <a:r>
              <a:rPr lang="en-US" sz="4400" b="1" dirty="0" err="1" smtClean="0">
                <a:ln>
                  <a:solidFill>
                    <a:sysClr val="windowText" lastClr="000000"/>
                  </a:solidFill>
                </a:ln>
                <a:latin typeface="NikoshBAN" panose="02000000000000000000" pitchFamily="2" charset="0"/>
                <a:cs typeface="NikoshBAN" panose="02000000000000000000" pitchFamily="2" charset="0"/>
              </a:rPr>
              <a:t>দেখ</a:t>
            </a:r>
            <a:r>
              <a:rPr lang="bn-IN" sz="4400" b="1" dirty="0" smtClean="0">
                <a:ln>
                  <a:solidFill>
                    <a:sysClr val="windowText" lastClr="000000"/>
                  </a:solidFill>
                </a:ln>
                <a:latin typeface="NikoshBAN" panose="02000000000000000000" pitchFamily="2" charset="0"/>
                <a:cs typeface="NikoshBAN" panose="02000000000000000000" pitchFamily="2" charset="0"/>
              </a:rPr>
              <a:t> এবং বোঝার চেষ্টা কর।</a:t>
            </a:r>
            <a:endParaRPr lang="en-US" sz="4400" b="1" dirty="0">
              <a:ln>
                <a:solidFill>
                  <a:sysClr val="windowText" lastClr="000000"/>
                </a:solidFill>
              </a:ln>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02" y="769440"/>
            <a:ext cx="3323598" cy="319296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1" y="3962400"/>
            <a:ext cx="2743200" cy="2819400"/>
          </a:xfrm>
          <a:prstGeom prst="rect">
            <a:avLst/>
          </a:prstGeom>
        </p:spPr>
      </p:pic>
      <p:pic>
        <p:nvPicPr>
          <p:cNvPr id="19" name="Picture 2" descr="C:\Users\DOEL\Desktop\shahsnara\F501P68HH2VZ918.MEDI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1" y="3962400"/>
            <a:ext cx="2133599" cy="2819400"/>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962400"/>
            <a:ext cx="1981200" cy="2819400"/>
          </a:xfrm>
          <a:prstGeom prst="rect">
            <a:avLst/>
          </a:prstGeom>
        </p:spPr>
      </p:pic>
      <p:pic>
        <p:nvPicPr>
          <p:cNvPr id="21" name="Picture 2" descr="D:\AMAR ALL PICTURE\AMAR All PICTURE\Food+Furits\mm.jpg"/>
          <p:cNvPicPr>
            <a:picLocks noChangeAspect="1" noChangeArrowheads="1"/>
          </p:cNvPicPr>
          <p:nvPr/>
        </p:nvPicPr>
        <p:blipFill>
          <a:blip r:embed="rId8"/>
          <a:srcRect/>
          <a:stretch>
            <a:fillRect/>
          </a:stretch>
        </p:blipFill>
        <p:spPr bwMode="auto">
          <a:xfrm>
            <a:off x="76200" y="762000"/>
            <a:ext cx="2667000" cy="3200400"/>
          </a:xfrm>
          <a:prstGeom prst="rect">
            <a:avLst/>
          </a:prstGeom>
          <a:noFill/>
        </p:spPr>
      </p:pic>
      <p:sp>
        <p:nvSpPr>
          <p:cNvPr id="10" name="Rectangle 9"/>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137641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6201" y="2945384"/>
            <a:ext cx="8915400" cy="2769616"/>
          </a:xfrm>
          <a:prstGeom prst="rect">
            <a:avLst/>
          </a:prstGeom>
        </p:spPr>
        <p:txBody>
          <a:bodyPr>
            <a:normAutofit/>
            <a:scene3d>
              <a:camera prst="orthographicFront"/>
              <a:lightRig rig="threePt" dir="t"/>
            </a:scene3d>
            <a:sp3d extrusionH="57150">
              <a:bevelT w="82550" h="38100" prst="coolSlant"/>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1100" b="1" dirty="0" err="1" smtClean="0">
                <a:ln w="22225">
                  <a:solidFill>
                    <a:schemeClr val="accent3">
                      <a:lumMod val="50000"/>
                    </a:schemeClr>
                  </a:solidFill>
                  <a:prstDash val="solid"/>
                </a:ln>
                <a:solidFill>
                  <a:srgbClr val="00B05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আম-আঁটির</a:t>
            </a:r>
            <a:r>
              <a:rPr lang="en-US" sz="13340" b="1" dirty="0" smtClean="0">
                <a:ln w="22225">
                  <a:solidFill>
                    <a:schemeClr val="accent3">
                      <a:lumMod val="50000"/>
                    </a:schemeClr>
                  </a:solidFill>
                  <a:prstDash val="solid"/>
                </a:ln>
                <a:solidFill>
                  <a:srgbClr val="00B05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13340" b="1" dirty="0" err="1" smtClean="0">
                <a:ln w="22225">
                  <a:solidFill>
                    <a:schemeClr val="accent3">
                      <a:lumMod val="50000"/>
                    </a:schemeClr>
                  </a:solidFill>
                  <a:prstDash val="solid"/>
                </a:ln>
                <a:solidFill>
                  <a:srgbClr val="00B05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ভেঁপু</a:t>
            </a:r>
            <a:r>
              <a:rPr lang="en-US" sz="13340" b="1" dirty="0" smtClean="0">
                <a:ln w="22225">
                  <a:solidFill>
                    <a:schemeClr val="accent3">
                      <a:lumMod val="50000"/>
                    </a:schemeClr>
                  </a:solidFill>
                  <a:prstDash val="solid"/>
                </a:ln>
                <a:solidFill>
                  <a:srgbClr val="00B05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endParaRPr lang="en-US" sz="13340" b="1" dirty="0">
              <a:ln w="22225">
                <a:solidFill>
                  <a:schemeClr val="accent3">
                    <a:lumMod val="50000"/>
                  </a:schemeClr>
                </a:solidFill>
                <a:prstDash val="solid"/>
              </a:ln>
              <a:solidFill>
                <a:srgbClr val="00B05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13" name="Rectangle 12"/>
          <p:cNvSpPr/>
          <p:nvPr/>
        </p:nvSpPr>
        <p:spPr>
          <a:xfrm>
            <a:off x="381000" y="152400"/>
            <a:ext cx="8610601" cy="923330"/>
          </a:xfrm>
          <a:prstGeom prst="rect">
            <a:avLst/>
          </a:prstGeom>
          <a:noFill/>
          <a:ln>
            <a:noFill/>
          </a:ln>
        </p:spPr>
        <p:txBody>
          <a:bodyPr wrap="square">
            <a:spAutoFit/>
          </a:bodyPr>
          <a:lstStyle/>
          <a:p>
            <a:pPr algn="ctr"/>
            <a:r>
              <a:rPr lang="en-US" sz="5400" b="1" dirty="0" err="1" smtClean="0">
                <a:ln>
                  <a:solidFill>
                    <a:sysClr val="windowText" lastClr="000000"/>
                  </a:solidFill>
                </a:ln>
                <a:latin typeface="NikoshBAN" panose="02000000000000000000" pitchFamily="2" charset="0"/>
                <a:cs typeface="NikoshBAN" panose="02000000000000000000" pitchFamily="2" charset="0"/>
              </a:rPr>
              <a:t>আমাদের</a:t>
            </a:r>
            <a:r>
              <a:rPr lang="en-US" sz="5400" b="1" dirty="0" smtClean="0">
                <a:ln>
                  <a:solidFill>
                    <a:sysClr val="windowText" lastClr="000000"/>
                  </a:solidFill>
                </a:ln>
                <a:latin typeface="NikoshBAN" panose="02000000000000000000" pitchFamily="2" charset="0"/>
                <a:cs typeface="NikoshBAN" panose="02000000000000000000" pitchFamily="2" charset="0"/>
              </a:rPr>
              <a:t> </a:t>
            </a:r>
            <a:r>
              <a:rPr lang="bn-BD" sz="5400" b="1" dirty="0" smtClean="0">
                <a:ln>
                  <a:solidFill>
                    <a:sysClr val="windowText" lastClr="000000"/>
                  </a:solidFill>
                </a:ln>
                <a:latin typeface="NikoshBAN" panose="02000000000000000000" pitchFamily="2" charset="0"/>
                <a:cs typeface="NikoshBAN" panose="02000000000000000000" pitchFamily="2" charset="0"/>
              </a:rPr>
              <a:t>আজকের পাঠ </a:t>
            </a:r>
          </a:p>
        </p:txBody>
      </p:sp>
      <p:sp>
        <p:nvSpPr>
          <p:cNvPr id="14" name="Rectangle 13"/>
          <p:cNvSpPr/>
          <p:nvPr/>
        </p:nvSpPr>
        <p:spPr>
          <a:xfrm>
            <a:off x="4026943" y="5638800"/>
            <a:ext cx="3135857" cy="461665"/>
          </a:xfrm>
          <a:prstGeom prst="rect">
            <a:avLst/>
          </a:prstGeom>
          <a:noFill/>
          <a:ln>
            <a:noFill/>
          </a:ln>
        </p:spPr>
        <p:txBody>
          <a:bodyPr wrap="square">
            <a:spAutoFit/>
          </a:bodyPr>
          <a:lstStyle/>
          <a:p>
            <a:pPr algn="ctr"/>
            <a:r>
              <a:rPr lang="en-US" sz="2400" b="1" dirty="0" smtClean="0">
                <a:ln>
                  <a:solidFill>
                    <a:srgbClr val="00B0F0"/>
                  </a:solidFill>
                </a:ln>
                <a:latin typeface="NikoshBAN" panose="02000000000000000000" pitchFamily="2" charset="0"/>
                <a:cs typeface="NikoshBAN" panose="02000000000000000000" pitchFamily="2" charset="0"/>
              </a:rPr>
              <a:t>-</a:t>
            </a:r>
            <a:r>
              <a:rPr lang="bn-BD" sz="2400" b="1" dirty="0" smtClean="0">
                <a:ln>
                  <a:solidFill>
                    <a:srgbClr val="00B0F0"/>
                  </a:solidFill>
                </a:ln>
                <a:latin typeface="NikoshBAN" panose="02000000000000000000" pitchFamily="2" charset="0"/>
                <a:cs typeface="NikoshBAN" panose="02000000000000000000" pitchFamily="2" charset="0"/>
              </a:rPr>
              <a:t>বিভূতিভূষণ বন্দ্যোপাধ্যায় </a:t>
            </a:r>
            <a:endParaRPr lang="bn-BD" sz="2400" b="1" dirty="0">
              <a:ln>
                <a:solidFill>
                  <a:srgbClr val="00B0F0"/>
                </a:solidFill>
              </a:ln>
              <a:latin typeface="NikoshBAN" panose="02000000000000000000" pitchFamily="2" charset="0"/>
              <a:cs typeface="NikoshBAN" panose="02000000000000000000" pitchFamily="2" charset="0"/>
            </a:endParaRPr>
          </a:p>
        </p:txBody>
      </p:sp>
      <p:sp>
        <p:nvSpPr>
          <p:cNvPr id="15" name="Rectangle 14"/>
          <p:cNvSpPr/>
          <p:nvPr/>
        </p:nvSpPr>
        <p:spPr>
          <a:xfrm>
            <a:off x="1905001" y="1219200"/>
            <a:ext cx="4038599" cy="1446550"/>
          </a:xfrm>
          <a:prstGeom prst="rect">
            <a:avLst/>
          </a:prstGeom>
          <a:noFill/>
          <a:ln>
            <a:noFill/>
          </a:ln>
        </p:spPr>
        <p:txBody>
          <a:bodyPr wrap="square">
            <a:prstTxWarp prst="textPlain">
              <a:avLst/>
            </a:prstTxWarp>
            <a:spAutoFit/>
          </a:bodyPr>
          <a:lstStyle/>
          <a:p>
            <a:r>
              <a:rPr lang="bn-BD"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পাঠ </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075730"/>
            <a:ext cx="2226152" cy="197227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4876800"/>
            <a:ext cx="1745867" cy="1791630"/>
          </a:xfrm>
          <a:prstGeom prst="rect">
            <a:avLst/>
          </a:prstGeom>
        </p:spPr>
      </p:pic>
      <p:sp>
        <p:nvSpPr>
          <p:cNvPr id="10" name="Rectangle 9"/>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42053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3505200"/>
            <a:ext cx="8915400" cy="27432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লেখক পরিচিতি বলতে পারবে</a:t>
            </a:r>
          </a:p>
          <a:p>
            <a:pPr marL="342900" indent="-342900">
              <a:buFont typeface="Wingdings" panose="05000000000000000000" pitchFamily="2" charset="2"/>
              <a:buChar char="q"/>
            </a:pP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নতুন শব্দের অর্থ বলতে পারবে ও বাক্যে প্রয়োগ করতে পারবে</a:t>
            </a:r>
          </a:p>
          <a:p>
            <a:pPr marL="342900" indent="-342900">
              <a:buFont typeface="Wingdings" panose="05000000000000000000" pitchFamily="2" charset="2"/>
              <a:buChar char="q"/>
            </a:pP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গল্পের চরিত্র গুলোর স্বরূপ লিখতে পারবে</a:t>
            </a:r>
          </a:p>
          <a:p>
            <a:pPr marL="342900" indent="-342900">
              <a:buFont typeface="Wingdings" panose="05000000000000000000" pitchFamily="2" charset="2"/>
              <a:buChar char="q"/>
            </a:pP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গ্রামীণ নিম্নমধ্যবিত্ত পরিবারের জীবনযাপন সম্প</a:t>
            </a:r>
            <a:r>
              <a:rPr lang="en-US"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র্কে লিখতে </a:t>
            </a:r>
            <a:r>
              <a:rPr lang="bn-IN" sz="32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পারবে </a:t>
            </a:r>
            <a:endParaRPr lang="en-US" sz="3200" b="1"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5" name="Round Diagonal Corner Rectangle 4"/>
          <p:cNvSpPr/>
          <p:nvPr/>
        </p:nvSpPr>
        <p:spPr>
          <a:xfrm>
            <a:off x="2209800" y="228600"/>
            <a:ext cx="3557587" cy="5715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b="1" dirty="0" smtClean="0">
                <a:ln>
                  <a:solidFill>
                    <a:sysClr val="windowText" lastClr="000000"/>
                  </a:solidFill>
                </a:ln>
                <a:solidFill>
                  <a:srgbClr val="002060"/>
                </a:solidFill>
                <a:latin typeface="NikoshBAN" panose="02000000000000000000" pitchFamily="2" charset="0"/>
                <a:cs typeface="NikoshBAN" panose="02000000000000000000" pitchFamily="2" charset="0"/>
              </a:rPr>
              <a:t>শিখনফল </a:t>
            </a:r>
            <a:endParaRPr lang="en-US" sz="2800" b="1" dirty="0">
              <a:ln>
                <a:solidFill>
                  <a:sysClr val="windowText" lastClr="000000"/>
                </a:solidFill>
              </a:ln>
              <a:solidFill>
                <a:srgbClr val="002060"/>
              </a:solidFill>
              <a:latin typeface="NikoshBAN" panose="02000000000000000000" pitchFamily="2" charset="0"/>
              <a:cs typeface="NikoshBAN" panose="02000000000000000000" pitchFamily="2" charset="0"/>
            </a:endParaRPr>
          </a:p>
        </p:txBody>
      </p:sp>
      <p:sp>
        <p:nvSpPr>
          <p:cNvPr id="6" name="Round Diagonal Corner Rectangle 5"/>
          <p:cNvSpPr/>
          <p:nvPr/>
        </p:nvSpPr>
        <p:spPr>
          <a:xfrm>
            <a:off x="4866860" y="1905000"/>
            <a:ext cx="3819939" cy="11049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bn-IN" sz="40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শিক্ষার্থীরা....</a:t>
            </a:r>
          </a:p>
        </p:txBody>
      </p:sp>
      <p:sp>
        <p:nvSpPr>
          <p:cNvPr id="7" name="Round Diagonal Corner Rectangle 6"/>
          <p:cNvSpPr/>
          <p:nvPr/>
        </p:nvSpPr>
        <p:spPr>
          <a:xfrm>
            <a:off x="1143000" y="1295400"/>
            <a:ext cx="3733800" cy="7239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600" b="1" dirty="0" smtClean="0">
                <a:ln>
                  <a:solidFill>
                    <a:sysClr val="windowText" lastClr="000000"/>
                  </a:solidFill>
                </a:ln>
                <a:solidFill>
                  <a:schemeClr val="tx1"/>
                </a:solidFill>
                <a:latin typeface="NikoshBAN" panose="02000000000000000000" pitchFamily="2" charset="0"/>
                <a:cs typeface="NikoshBAN" panose="02000000000000000000" pitchFamily="2" charset="0"/>
              </a:rPr>
              <a:t>এই পাঠশেষে </a:t>
            </a:r>
          </a:p>
        </p:txBody>
      </p:sp>
      <p:sp>
        <p:nvSpPr>
          <p:cNvPr id="9" name="Rectangle 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22316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1" y="0"/>
            <a:ext cx="2514599" cy="228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tx1"/>
                </a:solidFill>
                <a:latin typeface="NikoshBAN" pitchFamily="2" charset="0"/>
                <a:cs typeface="NikoshBAN" pitchFamily="2" charset="0"/>
              </a:rPr>
              <a:t>জন্ম</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তারিখ</a:t>
            </a:r>
            <a:r>
              <a:rPr lang="en-US" sz="2400" b="1" dirty="0" smtClean="0">
                <a:ln>
                  <a:solidFill>
                    <a:sysClr val="windowText" lastClr="000000"/>
                  </a:solidFill>
                </a:ln>
                <a:solidFill>
                  <a:schemeClr val="tx1"/>
                </a:solidFill>
                <a:latin typeface="NikoshBAN" pitchFamily="2" charset="0"/>
                <a:cs typeface="NikoshBAN" pitchFamily="2" charset="0"/>
              </a:rPr>
              <a:t> ও </a:t>
            </a:r>
            <a:r>
              <a:rPr lang="en-US" sz="2400" b="1" dirty="0" err="1" smtClean="0">
                <a:ln>
                  <a:solidFill>
                    <a:sysClr val="windowText" lastClr="000000"/>
                  </a:solidFill>
                </a:ln>
                <a:solidFill>
                  <a:schemeClr val="tx1"/>
                </a:solidFill>
                <a:latin typeface="NikoshBAN" pitchFamily="2" charset="0"/>
                <a:cs typeface="NikoshBAN" pitchFamily="2" charset="0"/>
              </a:rPr>
              <a:t>স্তান</a:t>
            </a:r>
            <a:r>
              <a:rPr lang="en-US" sz="2400" b="1" dirty="0" smtClean="0">
                <a:ln>
                  <a:solidFill>
                    <a:sysClr val="windowText" lastClr="000000"/>
                  </a:solidFill>
                </a:ln>
                <a:solidFill>
                  <a:schemeClr val="tx1"/>
                </a:solidFill>
                <a:latin typeface="NikoshBAN" pitchFamily="2" charset="0"/>
                <a:cs typeface="NikoshBAN" pitchFamily="2" charset="0"/>
              </a:rPr>
              <a:t>-</a:t>
            </a:r>
          </a:p>
          <a:p>
            <a:pPr algn="ctr"/>
            <a:r>
              <a:rPr lang="en-US" sz="2400" b="1" dirty="0" smtClean="0">
                <a:ln>
                  <a:solidFill>
                    <a:sysClr val="windowText" lastClr="000000"/>
                  </a:solidFill>
                </a:ln>
                <a:solidFill>
                  <a:schemeClr val="tx1"/>
                </a:solidFill>
                <a:latin typeface="NikoshBAN" pitchFamily="2" charset="0"/>
                <a:cs typeface="NikoshBAN" pitchFamily="2" charset="0"/>
              </a:rPr>
              <a:t>12ই </a:t>
            </a:r>
            <a:r>
              <a:rPr lang="en-US" sz="2400" b="1" dirty="0" err="1" smtClean="0">
                <a:ln>
                  <a:solidFill>
                    <a:sysClr val="windowText" lastClr="000000"/>
                  </a:solidFill>
                </a:ln>
                <a:solidFill>
                  <a:schemeClr val="tx1"/>
                </a:solidFill>
                <a:latin typeface="NikoshBAN" pitchFamily="2" charset="0"/>
                <a:cs typeface="NikoshBAN" pitchFamily="2" charset="0"/>
              </a:rPr>
              <a:t>সেপ্টেম্বর</a:t>
            </a:r>
            <a:r>
              <a:rPr lang="en-US" sz="2400" b="1" dirty="0" smtClean="0">
                <a:ln>
                  <a:solidFill>
                    <a:sysClr val="windowText" lastClr="000000"/>
                  </a:solidFill>
                </a:ln>
                <a:solidFill>
                  <a:schemeClr val="tx1"/>
                </a:solidFill>
                <a:latin typeface="NikoshBAN" pitchFamily="2" charset="0"/>
                <a:cs typeface="NikoshBAN" pitchFamily="2" charset="0"/>
              </a:rPr>
              <a:t>, ১৮৯৪ </a:t>
            </a:r>
            <a:r>
              <a:rPr lang="en-US" sz="2400" b="1" dirty="0" err="1" smtClean="0">
                <a:ln>
                  <a:solidFill>
                    <a:sysClr val="windowText" lastClr="000000"/>
                  </a:solidFill>
                </a:ln>
                <a:solidFill>
                  <a:schemeClr val="tx1"/>
                </a:solidFill>
                <a:latin typeface="NikoshBAN" pitchFamily="2" charset="0"/>
                <a:cs typeface="NikoshBAN" pitchFamily="2" charset="0"/>
              </a:rPr>
              <a:t>সাল</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চব্বিশ</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পরগুনা</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জেলার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মুরারিপুর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গ্রাম,মাতুলালয়ে</a:t>
            </a:r>
            <a:r>
              <a:rPr lang="en-US" sz="2400" b="1" dirty="0" smtClean="0">
                <a:ln>
                  <a:solidFill>
                    <a:sysClr val="windowText" lastClr="000000"/>
                  </a:solidFill>
                </a:ln>
                <a:solidFill>
                  <a:schemeClr val="tx1"/>
                </a:solidFill>
                <a:latin typeface="NikoshBAN" pitchFamily="2" charset="0"/>
                <a:cs typeface="NikoshBAN" pitchFamily="2" charset="0"/>
              </a:rPr>
              <a:t>।</a:t>
            </a:r>
            <a:endParaRPr lang="en-US" sz="2400" b="1" dirty="0">
              <a:ln>
                <a:solidFill>
                  <a:sysClr val="windowText" lastClr="000000"/>
                </a:solidFill>
              </a:ln>
              <a:solidFill>
                <a:schemeClr val="tx1"/>
              </a:solidFill>
              <a:latin typeface="NikoshBAN" pitchFamily="2" charset="0"/>
              <a:cs typeface="NikoshBAN" pitchFamily="2" charset="0"/>
            </a:endParaRPr>
          </a:p>
        </p:txBody>
      </p:sp>
      <p:sp>
        <p:nvSpPr>
          <p:cNvPr id="5" name="Rounded Rectangle 4"/>
          <p:cNvSpPr/>
          <p:nvPr/>
        </p:nvSpPr>
        <p:spPr>
          <a:xfrm>
            <a:off x="152400" y="5334000"/>
            <a:ext cx="25146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tx1"/>
                </a:solidFill>
                <a:latin typeface="NikoshBAN" pitchFamily="2" charset="0"/>
                <a:cs typeface="NikoshBAN" pitchFamily="2" charset="0"/>
              </a:rPr>
              <a:t>পুরষ্কার</a:t>
            </a:r>
            <a:r>
              <a:rPr lang="en-US" sz="2400" b="1" dirty="0" smtClean="0">
                <a:ln>
                  <a:solidFill>
                    <a:sysClr val="windowText" lastClr="000000"/>
                  </a:solidFill>
                </a:ln>
                <a:solidFill>
                  <a:schemeClr val="tx1"/>
                </a:solidFill>
                <a:latin typeface="NikoshBAN" pitchFamily="2" charset="0"/>
                <a:cs typeface="NikoshBAN" pitchFamily="2" charset="0"/>
              </a:rPr>
              <a:t> ও </a:t>
            </a:r>
            <a:r>
              <a:rPr lang="en-US" sz="2400" b="1" dirty="0" err="1" smtClean="0">
                <a:ln>
                  <a:solidFill>
                    <a:sysClr val="windowText" lastClr="000000"/>
                  </a:solidFill>
                </a:ln>
                <a:solidFill>
                  <a:schemeClr val="tx1"/>
                </a:solidFill>
                <a:latin typeface="NikoshBAN" pitchFamily="2" charset="0"/>
                <a:cs typeface="NikoshBAN" pitchFamily="2" charset="0"/>
              </a:rPr>
              <a:t>সম্মাননা</a:t>
            </a:r>
            <a:r>
              <a:rPr lang="en-US" sz="2400" b="1" dirty="0" smtClean="0">
                <a:ln>
                  <a:solidFill>
                    <a:sysClr val="windowText" lastClr="000000"/>
                  </a:solidFill>
                </a:ln>
                <a:solidFill>
                  <a:schemeClr val="tx1"/>
                </a:solidFill>
                <a:latin typeface="NikoshBAN" pitchFamily="2" charset="0"/>
                <a:cs typeface="NikoshBAN" pitchFamily="2" charset="0"/>
              </a:rPr>
              <a:t>-</a:t>
            </a:r>
          </a:p>
          <a:p>
            <a:pPr algn="ctr"/>
            <a:r>
              <a:rPr lang="en-US" sz="2400" b="1" dirty="0" err="1" smtClean="0">
                <a:ln>
                  <a:solidFill>
                    <a:sysClr val="windowText" lastClr="000000"/>
                  </a:solidFill>
                </a:ln>
                <a:solidFill>
                  <a:schemeClr val="tx1"/>
                </a:solidFill>
                <a:latin typeface="NikoshBAN" pitchFamily="2" charset="0"/>
                <a:cs typeface="NikoshBAN" pitchFamily="2" charset="0"/>
              </a:rPr>
              <a:t>ইছামতী</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উপন্যাসের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জন্য</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রবীন্দ্র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পুরষ্কার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মরণোত্তর</a:t>
            </a:r>
            <a:r>
              <a:rPr lang="en-US" sz="2400" b="1" dirty="0" smtClean="0">
                <a:ln>
                  <a:solidFill>
                    <a:sysClr val="windowText" lastClr="000000"/>
                  </a:solidFill>
                </a:ln>
                <a:solidFill>
                  <a:schemeClr val="tx1"/>
                </a:solidFill>
                <a:latin typeface="NikoshBAN" pitchFamily="2" charset="0"/>
                <a:cs typeface="NikoshBAN" pitchFamily="2" charset="0"/>
              </a:rPr>
              <a:t>)</a:t>
            </a:r>
            <a:endParaRPr lang="en-US" sz="2400" b="1" dirty="0">
              <a:ln>
                <a:solidFill>
                  <a:sysClr val="windowText" lastClr="000000"/>
                </a:solidFill>
              </a:ln>
              <a:solidFill>
                <a:schemeClr val="tx1"/>
              </a:solidFill>
              <a:latin typeface="NikoshBAN" pitchFamily="2" charset="0"/>
              <a:cs typeface="NikoshBAN" pitchFamily="2" charset="0"/>
            </a:endParaRPr>
          </a:p>
        </p:txBody>
      </p:sp>
      <p:sp>
        <p:nvSpPr>
          <p:cNvPr id="6" name="Rounded Rectangle 5"/>
          <p:cNvSpPr/>
          <p:nvPr/>
        </p:nvSpPr>
        <p:spPr>
          <a:xfrm>
            <a:off x="76200" y="2664711"/>
            <a:ext cx="2185763" cy="13738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tx1"/>
                </a:solidFill>
                <a:latin typeface="NikoshBAN" pitchFamily="2" charset="0"/>
                <a:cs typeface="NikoshBAN" pitchFamily="2" charset="0"/>
              </a:rPr>
              <a:t>মৃত্যু</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তারিখ</a:t>
            </a:r>
            <a:endParaRPr lang="en-US" sz="2400" b="1" dirty="0" smtClean="0">
              <a:ln>
                <a:solidFill>
                  <a:sysClr val="windowText" lastClr="000000"/>
                </a:solidFill>
              </a:ln>
              <a:solidFill>
                <a:schemeClr val="tx1"/>
              </a:solidFill>
              <a:latin typeface="NikoshBAN" pitchFamily="2" charset="0"/>
              <a:cs typeface="NikoshBAN" pitchFamily="2" charset="0"/>
            </a:endParaRPr>
          </a:p>
          <a:p>
            <a:pPr algn="ctr"/>
            <a:r>
              <a:rPr lang="en-US" sz="2400" b="1" dirty="0" smtClean="0">
                <a:ln>
                  <a:solidFill>
                    <a:sysClr val="windowText" lastClr="000000"/>
                  </a:solidFill>
                </a:ln>
                <a:solidFill>
                  <a:schemeClr val="tx1"/>
                </a:solidFill>
                <a:latin typeface="NikoshBAN" pitchFamily="2" charset="0"/>
                <a:cs typeface="NikoshBAN" pitchFamily="2" charset="0"/>
              </a:rPr>
              <a:t>১৯৫০ </a:t>
            </a:r>
            <a:r>
              <a:rPr lang="en-US" sz="2400" b="1" dirty="0" err="1" smtClean="0">
                <a:ln>
                  <a:solidFill>
                    <a:sysClr val="windowText" lastClr="000000"/>
                  </a:solidFill>
                </a:ln>
                <a:solidFill>
                  <a:schemeClr val="tx1"/>
                </a:solidFill>
                <a:latin typeface="NikoshBAN" pitchFamily="2" charset="0"/>
                <a:cs typeface="NikoshBAN" pitchFamily="2" charset="0"/>
              </a:rPr>
              <a:t>সাল</a:t>
            </a:r>
            <a:r>
              <a:rPr lang="en-US" sz="2400" b="1" dirty="0" smtClean="0">
                <a:ln>
                  <a:solidFill>
                    <a:sysClr val="windowText" lastClr="000000"/>
                  </a:solidFill>
                </a:ln>
                <a:solidFill>
                  <a:schemeClr val="tx1"/>
                </a:solidFill>
                <a:latin typeface="NikoshBAN" pitchFamily="2" charset="0"/>
                <a:cs typeface="NikoshBAN" pitchFamily="2" charset="0"/>
              </a:rPr>
              <a:t>। ১লা </a:t>
            </a:r>
            <a:r>
              <a:rPr lang="en-US" sz="2400" b="1" dirty="0" err="1" smtClean="0">
                <a:ln>
                  <a:solidFill>
                    <a:sysClr val="windowText" lastClr="000000"/>
                  </a:solidFill>
                </a:ln>
                <a:solidFill>
                  <a:schemeClr val="tx1"/>
                </a:solidFill>
                <a:latin typeface="NikoshBAN" pitchFamily="2" charset="0"/>
                <a:cs typeface="NikoshBAN" pitchFamily="2" charset="0"/>
              </a:rPr>
              <a:t>সে</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smtClean="0">
                <a:ln>
                  <a:solidFill>
                    <a:sysClr val="windowText" lastClr="000000"/>
                  </a:solidFill>
                </a:ln>
                <a:solidFill>
                  <a:schemeClr val="tx1"/>
                </a:solidFill>
              </a:rPr>
              <a:t> </a:t>
            </a:r>
            <a:endParaRPr lang="en-US" sz="2400" b="1" dirty="0">
              <a:ln>
                <a:solidFill>
                  <a:sysClr val="windowText" lastClr="000000"/>
                </a:solidFill>
              </a:ln>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286000"/>
            <a:ext cx="2362200" cy="2362200"/>
          </a:xfrm>
          <a:prstGeom prst="rect">
            <a:avLst/>
          </a:prstGeom>
        </p:spPr>
      </p:pic>
      <p:sp>
        <p:nvSpPr>
          <p:cNvPr id="8" name="Rounded Rectangle 7"/>
          <p:cNvSpPr/>
          <p:nvPr/>
        </p:nvSpPr>
        <p:spPr>
          <a:xfrm>
            <a:off x="3505200" y="5562600"/>
            <a:ext cx="2209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tx1"/>
                </a:solidFill>
                <a:latin typeface="NikoshBAN" pitchFamily="2" charset="0"/>
                <a:cs typeface="NikoshBAN" pitchFamily="2" charset="0"/>
              </a:rPr>
              <a:t>নাম</a:t>
            </a:r>
            <a:endParaRPr lang="en-US" sz="2400" b="1" dirty="0" smtClean="0">
              <a:ln>
                <a:solidFill>
                  <a:sysClr val="windowText" lastClr="000000"/>
                </a:solidFill>
              </a:ln>
              <a:solidFill>
                <a:schemeClr val="tx1"/>
              </a:solidFill>
              <a:latin typeface="NikoshBAN" pitchFamily="2" charset="0"/>
              <a:cs typeface="NikoshBAN" pitchFamily="2" charset="0"/>
            </a:endParaRPr>
          </a:p>
          <a:p>
            <a:pPr algn="ctr"/>
            <a:r>
              <a:rPr lang="en-US" sz="2400" b="1" dirty="0" err="1" smtClean="0">
                <a:ln>
                  <a:solidFill>
                    <a:sysClr val="windowText" lastClr="000000"/>
                  </a:solidFill>
                </a:ln>
                <a:solidFill>
                  <a:schemeClr val="tx1"/>
                </a:solidFill>
                <a:latin typeface="NikoshBAN" pitchFamily="2" charset="0"/>
                <a:cs typeface="NikoshBAN" pitchFamily="2" charset="0"/>
              </a:rPr>
              <a:t>বিভূতিভূষণ</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বন্দ্যোপাধ্যায়</a:t>
            </a:r>
            <a:r>
              <a:rPr lang="en-US" sz="2400" b="1" dirty="0" smtClean="0">
                <a:ln>
                  <a:solidFill>
                    <a:sysClr val="windowText" lastClr="000000"/>
                  </a:solidFill>
                </a:ln>
                <a:solidFill>
                  <a:schemeClr val="tx1"/>
                </a:solidFill>
                <a:latin typeface="NikoshBAN" pitchFamily="2" charset="0"/>
                <a:cs typeface="NikoshBAN" pitchFamily="2" charset="0"/>
              </a:rPr>
              <a:t> </a:t>
            </a:r>
            <a:endParaRPr lang="en-US" sz="2400" b="1" dirty="0">
              <a:ln>
                <a:solidFill>
                  <a:sysClr val="windowText" lastClr="000000"/>
                </a:solidFill>
              </a:ln>
              <a:solidFill>
                <a:schemeClr val="tx1"/>
              </a:solidFill>
              <a:latin typeface="NikoshBAN" pitchFamily="2" charset="0"/>
              <a:cs typeface="NikoshBAN" pitchFamily="2" charset="0"/>
            </a:endParaRPr>
          </a:p>
        </p:txBody>
      </p:sp>
      <p:sp>
        <p:nvSpPr>
          <p:cNvPr id="9" name="Rounded Rectangle 8"/>
          <p:cNvSpPr/>
          <p:nvPr/>
        </p:nvSpPr>
        <p:spPr>
          <a:xfrm>
            <a:off x="2514600" y="0"/>
            <a:ext cx="2667000" cy="1981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400" b="1" dirty="0" smtClean="0">
              <a:ln>
                <a:solidFill>
                  <a:sysClr val="windowText" lastClr="000000"/>
                </a:solidFill>
              </a:ln>
              <a:solidFill>
                <a:schemeClr val="tx1"/>
              </a:solidFill>
              <a:latin typeface="NikoshBAN" pitchFamily="2" charset="0"/>
              <a:cs typeface="NikoshBAN" pitchFamily="2" charset="0"/>
            </a:endParaRPr>
          </a:p>
          <a:p>
            <a:pPr algn="ctr"/>
            <a:r>
              <a:rPr lang="en-US" sz="2400" b="1" dirty="0" err="1" smtClean="0">
                <a:ln>
                  <a:solidFill>
                    <a:sysClr val="windowText" lastClr="000000"/>
                  </a:solidFill>
                </a:ln>
                <a:solidFill>
                  <a:schemeClr val="tx1"/>
                </a:solidFill>
                <a:latin typeface="NikoshBAN" pitchFamily="2" charset="0"/>
                <a:cs typeface="NikoshBAN" pitchFamily="2" charset="0"/>
              </a:rPr>
              <a:t>পৈত্রিক</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নিবাস</a:t>
            </a:r>
            <a:r>
              <a:rPr lang="en-US" sz="2400" b="1" dirty="0" smtClean="0">
                <a:ln>
                  <a:solidFill>
                    <a:sysClr val="windowText" lastClr="000000"/>
                  </a:solidFill>
                </a:ln>
                <a:solidFill>
                  <a:schemeClr val="tx1"/>
                </a:solidFill>
                <a:latin typeface="NikoshBAN" pitchFamily="2" charset="0"/>
                <a:cs typeface="NikoshBAN" pitchFamily="2" charset="0"/>
              </a:rPr>
              <a:t>-</a:t>
            </a:r>
          </a:p>
          <a:p>
            <a:pPr algn="ctr"/>
            <a:r>
              <a:rPr lang="en-US" sz="2400" b="1" dirty="0" err="1" smtClean="0">
                <a:ln>
                  <a:solidFill>
                    <a:sysClr val="windowText" lastClr="000000"/>
                  </a:solidFill>
                </a:ln>
                <a:solidFill>
                  <a:schemeClr val="tx1"/>
                </a:solidFill>
                <a:latin typeface="NikoshBAN" pitchFamily="2" charset="0"/>
                <a:cs typeface="NikoshBAN" pitchFamily="2" charset="0"/>
              </a:rPr>
              <a:t>পশ্চিমবঙ্গের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চব্বিশ</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পরগুনা</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জেলার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ব্যারাকপুর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গ্রামে</a:t>
            </a:r>
            <a:endParaRPr lang="en-US" sz="2400" b="1" dirty="0" smtClean="0">
              <a:ln>
                <a:solidFill>
                  <a:sysClr val="windowText" lastClr="000000"/>
                </a:solidFill>
              </a:ln>
              <a:solidFill>
                <a:schemeClr val="tx1"/>
              </a:solidFill>
              <a:latin typeface="NikoshBAN" pitchFamily="2" charset="0"/>
              <a:cs typeface="NikoshBAN" pitchFamily="2" charset="0"/>
            </a:endParaRPr>
          </a:p>
          <a:p>
            <a:pPr algn="ctr"/>
            <a:r>
              <a:rPr lang="en-US" sz="2400" b="1" dirty="0" smtClean="0">
                <a:ln>
                  <a:solidFill>
                    <a:sysClr val="windowText" lastClr="000000"/>
                  </a:solidFill>
                </a:ln>
                <a:solidFill>
                  <a:schemeClr val="tx1"/>
                </a:solidFill>
              </a:rPr>
              <a:t> </a:t>
            </a:r>
            <a:endParaRPr lang="en-US" sz="2400" b="1" dirty="0">
              <a:ln>
                <a:solidFill>
                  <a:sysClr val="windowText" lastClr="000000"/>
                </a:solidFill>
              </a:ln>
              <a:solidFill>
                <a:schemeClr val="tx1"/>
              </a:solidFill>
            </a:endParaRPr>
          </a:p>
        </p:txBody>
      </p:sp>
      <p:sp>
        <p:nvSpPr>
          <p:cNvPr id="10" name="Rounded Rectangle 9"/>
          <p:cNvSpPr/>
          <p:nvPr/>
        </p:nvSpPr>
        <p:spPr>
          <a:xfrm>
            <a:off x="6477000" y="3352800"/>
            <a:ext cx="2590800" cy="3352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tx1"/>
                </a:solidFill>
                <a:latin typeface="NikoshBAN" pitchFamily="2" charset="0"/>
                <a:cs typeface="NikoshBAN" pitchFamily="2" charset="0"/>
              </a:rPr>
              <a:t>পেশা</a:t>
            </a:r>
            <a:r>
              <a:rPr lang="en-US" sz="2400" b="1" dirty="0" smtClean="0">
                <a:ln>
                  <a:solidFill>
                    <a:sysClr val="windowText" lastClr="000000"/>
                  </a:solidFill>
                </a:ln>
                <a:solidFill>
                  <a:schemeClr val="tx1"/>
                </a:solidFill>
                <a:latin typeface="NikoshBAN" pitchFamily="2" charset="0"/>
                <a:cs typeface="NikoshBAN" pitchFamily="2" charset="0"/>
              </a:rPr>
              <a:t>/</a:t>
            </a:r>
            <a:r>
              <a:rPr lang="en-US" sz="2400" b="1" dirty="0" err="1" smtClean="0">
                <a:ln>
                  <a:solidFill>
                    <a:sysClr val="windowText" lastClr="000000"/>
                  </a:solidFill>
                </a:ln>
                <a:solidFill>
                  <a:schemeClr val="tx1"/>
                </a:solidFill>
                <a:latin typeface="NikoshBAN" pitchFamily="2" charset="0"/>
                <a:cs typeface="NikoshBAN" pitchFamily="2" charset="0"/>
              </a:rPr>
              <a:t>কর্মজীবন</a:t>
            </a:r>
            <a:r>
              <a:rPr lang="en-US" sz="2400" b="1" dirty="0" smtClean="0">
                <a:ln>
                  <a:solidFill>
                    <a:sysClr val="windowText" lastClr="000000"/>
                  </a:solidFill>
                </a:ln>
                <a:solidFill>
                  <a:schemeClr val="tx1"/>
                </a:solidFill>
                <a:latin typeface="NikoshBAN" pitchFamily="2" charset="0"/>
                <a:cs typeface="NikoshBAN" pitchFamily="2" charset="0"/>
              </a:rPr>
              <a:t>-</a:t>
            </a:r>
          </a:p>
          <a:p>
            <a:pPr algn="ctr"/>
            <a:r>
              <a:rPr lang="en-US" sz="2400" b="1" dirty="0" err="1" smtClean="0">
                <a:ln>
                  <a:solidFill>
                    <a:sysClr val="windowText" lastClr="000000"/>
                  </a:solidFill>
                </a:ln>
                <a:solidFill>
                  <a:schemeClr val="tx1"/>
                </a:solidFill>
                <a:latin typeface="NikoshBAN" pitchFamily="2" charset="0"/>
                <a:cs typeface="NikoshBAN" pitchFamily="2" charset="0"/>
              </a:rPr>
              <a:t>শিক্ষকতা</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হুগলি</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জেলার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জাঙ্গীপাড়া</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স্কুল</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সোনারপুর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হরিনাভি</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স্কুল,কলকাতা</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খেলাৎচন্দ্র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মেমোরিয়াল</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স্কুল</a:t>
            </a:r>
            <a:r>
              <a:rPr lang="en-US" sz="2400" b="1" dirty="0" smtClean="0">
                <a:ln>
                  <a:solidFill>
                    <a:sysClr val="windowText" lastClr="000000"/>
                  </a:solidFill>
                </a:ln>
                <a:solidFill>
                  <a:schemeClr val="tx1"/>
                </a:solidFill>
                <a:latin typeface="NikoshBAN" pitchFamily="2" charset="0"/>
                <a:cs typeface="NikoshBAN" pitchFamily="2" charset="0"/>
              </a:rPr>
              <a:t> ও </a:t>
            </a:r>
            <a:r>
              <a:rPr lang="en-US" sz="2400" b="1" dirty="0" err="1" smtClean="0">
                <a:ln>
                  <a:solidFill>
                    <a:sysClr val="windowText" lastClr="000000"/>
                  </a:solidFill>
                </a:ln>
                <a:solidFill>
                  <a:schemeClr val="tx1"/>
                </a:solidFill>
                <a:latin typeface="NikoshBAN" pitchFamily="2" charset="0"/>
                <a:cs typeface="NikoshBAN" pitchFamily="2" charset="0"/>
              </a:rPr>
              <a:t>বারাকপুরের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গোপালনগর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স্কুলে</a:t>
            </a:r>
            <a:r>
              <a:rPr lang="en-US" sz="2400" b="1" dirty="0" smtClean="0">
                <a:ln>
                  <a:solidFill>
                    <a:sysClr val="windowText" lastClr="000000"/>
                  </a:solidFill>
                </a:ln>
                <a:solidFill>
                  <a:schemeClr val="tx1"/>
                </a:solidFill>
                <a:latin typeface="NikoshBAN" pitchFamily="2" charset="0"/>
                <a:cs typeface="NikoshBAN" pitchFamily="2" charset="0"/>
              </a:rPr>
              <a:t>। </a:t>
            </a:r>
            <a:endParaRPr lang="en-US" sz="2400" b="1" dirty="0">
              <a:ln>
                <a:solidFill>
                  <a:sysClr val="windowText" lastClr="000000"/>
                </a:solidFill>
              </a:ln>
              <a:solidFill>
                <a:schemeClr val="tx1"/>
              </a:solidFill>
              <a:latin typeface="NikoshBAN" pitchFamily="2" charset="0"/>
              <a:cs typeface="NikoshBAN" pitchFamily="2" charset="0"/>
            </a:endParaRPr>
          </a:p>
        </p:txBody>
      </p:sp>
      <p:sp>
        <p:nvSpPr>
          <p:cNvPr id="11" name="Rounded Rectangle 10"/>
          <p:cNvSpPr/>
          <p:nvPr/>
        </p:nvSpPr>
        <p:spPr>
          <a:xfrm>
            <a:off x="5029200" y="0"/>
            <a:ext cx="40386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tx1"/>
                </a:solidFill>
                <a:latin typeface="NikoshBAN" pitchFamily="2" charset="0"/>
                <a:cs typeface="NikoshBAN" pitchFamily="2" charset="0"/>
              </a:rPr>
              <a:t>সাহিত্য</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সাধনা</a:t>
            </a:r>
            <a:r>
              <a:rPr lang="en-US" sz="2400" b="1" dirty="0" smtClean="0">
                <a:ln>
                  <a:solidFill>
                    <a:sysClr val="windowText" lastClr="000000"/>
                  </a:solidFill>
                </a:ln>
                <a:solidFill>
                  <a:schemeClr val="tx1"/>
                </a:solidFill>
                <a:latin typeface="NikoshBAN" pitchFamily="2" charset="0"/>
                <a:cs typeface="NikoshBAN" pitchFamily="2" charset="0"/>
              </a:rPr>
              <a:t>-</a:t>
            </a:r>
          </a:p>
          <a:p>
            <a:r>
              <a:rPr lang="en-US" sz="2400" b="1" dirty="0" err="1" smtClean="0">
                <a:ln>
                  <a:solidFill>
                    <a:sysClr val="windowText" lastClr="000000"/>
                  </a:solidFill>
                </a:ln>
                <a:solidFill>
                  <a:schemeClr val="tx1"/>
                </a:solidFill>
                <a:latin typeface="NikoshBAN" pitchFamily="2" charset="0"/>
                <a:cs typeface="NikoshBAN" pitchFamily="2" charset="0"/>
              </a:rPr>
              <a:t>উপন্যাসঃপথেরপাঁচালী,অপরাজিতা,দৃষ্টিপ্রদীপ,আরণ্যক,ইছামতি</a:t>
            </a:r>
            <a:r>
              <a:rPr lang="en-US" sz="2400" b="1" dirty="0" smtClean="0">
                <a:ln>
                  <a:solidFill>
                    <a:sysClr val="windowText" lastClr="000000"/>
                  </a:solidFill>
                </a:ln>
                <a:solidFill>
                  <a:schemeClr val="tx1"/>
                </a:solidFill>
                <a:latin typeface="NikoshBAN" pitchFamily="2" charset="0"/>
                <a:cs typeface="NikoshBAN" pitchFamily="2" charset="0"/>
              </a:rPr>
              <a:t>।</a:t>
            </a:r>
          </a:p>
          <a:p>
            <a:r>
              <a:rPr lang="en-US" sz="2400" b="1" dirty="0" err="1" smtClean="0">
                <a:ln>
                  <a:solidFill>
                    <a:sysClr val="windowText" lastClr="000000"/>
                  </a:solidFill>
                </a:ln>
                <a:solidFill>
                  <a:schemeClr val="tx1"/>
                </a:solidFill>
                <a:latin typeface="NikoshBAN" pitchFamily="2" charset="0"/>
                <a:cs typeface="NikoshBAN" pitchFamily="2" charset="0"/>
              </a:rPr>
              <a:t>গল্পগ্রন্থঃ</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মেঘমল্লার,মৌরীফুল,যাত্রাবদল</a:t>
            </a:r>
            <a:r>
              <a:rPr lang="en-US" sz="2400" b="1" dirty="0" smtClean="0">
                <a:ln>
                  <a:solidFill>
                    <a:sysClr val="windowText" lastClr="000000"/>
                  </a:solidFill>
                </a:ln>
                <a:solidFill>
                  <a:schemeClr val="tx1"/>
                </a:solidFill>
                <a:latin typeface="NikoshBAN" pitchFamily="2" charset="0"/>
                <a:cs typeface="NikoshBAN" pitchFamily="2" charset="0"/>
              </a:rPr>
              <a:t>।</a:t>
            </a:r>
          </a:p>
          <a:p>
            <a:r>
              <a:rPr lang="en-US" sz="2400" b="1" dirty="0" err="1" smtClean="0">
                <a:ln>
                  <a:solidFill>
                    <a:sysClr val="windowText" lastClr="000000"/>
                  </a:solidFill>
                </a:ln>
                <a:solidFill>
                  <a:schemeClr val="tx1"/>
                </a:solidFill>
                <a:latin typeface="NikoshBAN" pitchFamily="2" charset="0"/>
                <a:cs typeface="NikoshBAN" pitchFamily="2" charset="0"/>
              </a:rPr>
              <a:t>কিশোর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উপন্যাসঃ</a:t>
            </a:r>
            <a:r>
              <a:rPr lang="en-US" sz="2400" b="1" dirty="0" smtClean="0">
                <a:ln>
                  <a:solidFill>
                    <a:sysClr val="windowText" lastClr="000000"/>
                  </a:solidFill>
                </a:ln>
                <a:solidFill>
                  <a:schemeClr val="tx1"/>
                </a:solidFill>
                <a:latin typeface="NikoshBAN" pitchFamily="2" charset="0"/>
                <a:cs typeface="NikoshBAN" pitchFamily="2" charset="0"/>
              </a:rPr>
              <a:t>-</a:t>
            </a:r>
          </a:p>
          <a:p>
            <a:r>
              <a:rPr lang="en-US" sz="2400" b="1" dirty="0" err="1" smtClean="0">
                <a:ln>
                  <a:solidFill>
                    <a:sysClr val="windowText" lastClr="000000"/>
                  </a:solidFill>
                </a:ln>
                <a:solidFill>
                  <a:schemeClr val="tx1"/>
                </a:solidFill>
                <a:latin typeface="NikoshBAN" pitchFamily="2" charset="0"/>
                <a:cs typeface="NikoshBAN" pitchFamily="2" charset="0"/>
              </a:rPr>
              <a:t>চাঁদের</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পাহাড়,হীরামানিক</a:t>
            </a:r>
            <a:r>
              <a:rPr lang="en-US" sz="2400" b="1" dirty="0" smtClean="0">
                <a:ln>
                  <a:solidFill>
                    <a:sysClr val="windowText" lastClr="000000"/>
                  </a:solidFill>
                </a:ln>
                <a:solidFill>
                  <a:schemeClr val="tx1"/>
                </a:solidFill>
                <a:latin typeface="NikoshBAN" pitchFamily="2" charset="0"/>
                <a:cs typeface="NikoshBAN" pitchFamily="2" charset="0"/>
              </a:rPr>
              <a:t> </a:t>
            </a:r>
            <a:r>
              <a:rPr lang="en-US" sz="2400" b="1" dirty="0" err="1" smtClean="0">
                <a:ln>
                  <a:solidFill>
                    <a:sysClr val="windowText" lastClr="000000"/>
                  </a:solidFill>
                </a:ln>
                <a:solidFill>
                  <a:schemeClr val="tx1"/>
                </a:solidFill>
                <a:latin typeface="NikoshBAN" pitchFamily="2" charset="0"/>
                <a:cs typeface="NikoshBAN" pitchFamily="2" charset="0"/>
              </a:rPr>
              <a:t>জ্বলে</a:t>
            </a:r>
            <a:r>
              <a:rPr lang="en-US" sz="2400" b="1" dirty="0" smtClean="0">
                <a:ln>
                  <a:solidFill>
                    <a:sysClr val="windowText" lastClr="000000"/>
                  </a:solidFill>
                </a:ln>
                <a:solidFill>
                  <a:schemeClr val="tx1"/>
                </a:solidFill>
                <a:latin typeface="NikoshBAN" pitchFamily="2" charset="0"/>
                <a:cs typeface="NikoshBAN" pitchFamily="2" charset="0"/>
              </a:rPr>
              <a:t>।</a:t>
            </a:r>
            <a:endParaRPr lang="en-US" sz="2400" b="1" dirty="0">
              <a:ln>
                <a:solidFill>
                  <a:sysClr val="windowText" lastClr="000000"/>
                </a:solidFill>
              </a:ln>
              <a:solidFill>
                <a:schemeClr val="tx1"/>
              </a:solidFill>
              <a:latin typeface="NikoshBAN" pitchFamily="2" charset="0"/>
              <a:cs typeface="NikoshBAN" pitchFamily="2" charset="0"/>
            </a:endParaRPr>
          </a:p>
        </p:txBody>
      </p:sp>
      <p:sp>
        <p:nvSpPr>
          <p:cNvPr id="13" name="Left-Up Arrow 12"/>
          <p:cNvSpPr/>
          <p:nvPr/>
        </p:nvSpPr>
        <p:spPr>
          <a:xfrm>
            <a:off x="5715000" y="2438400"/>
            <a:ext cx="1905000" cy="609600"/>
          </a:xfrm>
          <a:prstGeom prst="leftUp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Up Arrow 13"/>
          <p:cNvSpPr/>
          <p:nvPr/>
        </p:nvSpPr>
        <p:spPr>
          <a:xfrm rot="5400000">
            <a:off x="1811676" y="942170"/>
            <a:ext cx="685800" cy="3068660"/>
          </a:xfrm>
          <a:prstGeom prst="leftUp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Up Arrow 15"/>
          <p:cNvSpPr/>
          <p:nvPr/>
        </p:nvSpPr>
        <p:spPr>
          <a:xfrm rot="5400000">
            <a:off x="3625596" y="1784604"/>
            <a:ext cx="533400" cy="774192"/>
          </a:xfrm>
          <a:prstGeom prst="leftUp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Up Arrow 16"/>
          <p:cNvSpPr/>
          <p:nvPr/>
        </p:nvSpPr>
        <p:spPr>
          <a:xfrm rot="10800000">
            <a:off x="1447800" y="3810000"/>
            <a:ext cx="838200" cy="1524000"/>
          </a:xfrm>
          <a:prstGeom prst="leftUp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791200" y="3886200"/>
            <a:ext cx="762000" cy="457200"/>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2209800" y="2971800"/>
            <a:ext cx="1219199" cy="457200"/>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152899" y="4838701"/>
            <a:ext cx="838202" cy="457200"/>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133600" y="3810000"/>
            <a:ext cx="1600200" cy="457200"/>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amond(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amond(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diamond(in)">
                                      <p:cBhvr>
                                        <p:cTn id="66" dur="20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diamond(in)">
                                      <p:cBhvr>
                                        <p:cTn id="77" dur="20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diamond(in)">
                                      <p:cBhvr>
                                        <p:cTn id="8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3" grpId="0" animBg="1"/>
      <p:bldP spid="14" grpId="0" animBg="1"/>
      <p:bldP spid="16" grpId="0" animBg="1"/>
      <p:bldP spid="17" grpId="0" animBg="1"/>
      <p:bldP spid="18" grpId="0" animBg="1"/>
      <p:bldP spid="19"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9770"/>
            <a:ext cx="4213971" cy="838200"/>
          </a:xfrm>
          <a:prstGeom prst="rect">
            <a:avLst/>
          </a:prstGeom>
          <a:gradFill>
            <a:gsLst>
              <a:gs pos="0">
                <a:srgbClr val="5E9EFF"/>
              </a:gs>
              <a:gs pos="39999">
                <a:srgbClr val="85C2FF"/>
              </a:gs>
              <a:gs pos="70000">
                <a:srgbClr val="C4D6EB"/>
              </a:gs>
              <a:gs pos="100000">
                <a:srgbClr val="FFEBFA"/>
              </a:gs>
            </a:gsLst>
            <a:lin ang="5400000" scaled="0"/>
          </a:gra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n>
                  <a:solidFill>
                    <a:schemeClr val="tx1"/>
                  </a:solidFill>
                </a:ln>
                <a:solidFill>
                  <a:srgbClr val="000066"/>
                </a:solidFill>
                <a:latin typeface="NikoshBAN" pitchFamily="2" charset="0"/>
                <a:cs typeface="NikoshBAN" pitchFamily="2" charset="0"/>
              </a:rPr>
              <a:t>একক কাজ</a:t>
            </a:r>
            <a:endParaRPr lang="bn-BD" sz="5400" dirty="0">
              <a:ln>
                <a:solidFill>
                  <a:schemeClr val="tx1"/>
                </a:solidFill>
              </a:ln>
              <a:solidFill>
                <a:srgbClr val="000066"/>
              </a:solidFill>
              <a:latin typeface="NikoshBAN" pitchFamily="2" charset="0"/>
              <a:cs typeface="NikoshBAN" pitchFamily="2" charset="0"/>
            </a:endParaRPr>
          </a:p>
        </p:txBody>
      </p:sp>
      <p:pic>
        <p:nvPicPr>
          <p:cNvPr id="5" name="Picture 1" descr="F:\all\AMAR ALL PICTURE\AMAR All PICTURE\School\IMG_20170404_103825.jpg"/>
          <p:cNvPicPr>
            <a:picLocks noChangeAspect="1" noChangeArrowheads="1"/>
          </p:cNvPicPr>
          <p:nvPr/>
        </p:nvPicPr>
        <p:blipFill>
          <a:blip r:embed="rId2" cstate="print"/>
          <a:srcRect/>
          <a:stretch>
            <a:fillRect/>
          </a:stretch>
        </p:blipFill>
        <p:spPr bwMode="auto">
          <a:xfrm>
            <a:off x="4366371" y="279953"/>
            <a:ext cx="4320429" cy="3149047"/>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228600" y="4114800"/>
            <a:ext cx="8763000" cy="707886"/>
          </a:xfrm>
          <a:prstGeom prst="rect">
            <a:avLst/>
          </a:prstGeom>
          <a:noFill/>
        </p:spPr>
        <p:txBody>
          <a:bodyPr wrap="square" rtlCol="0">
            <a:spAutoFit/>
          </a:bodyPr>
          <a:lstStyle/>
          <a:p>
            <a:pPr marL="571500" indent="-571500">
              <a:buFont typeface="Wingdings" panose="05000000000000000000" pitchFamily="2" charset="2"/>
              <a:buChar char="Ø"/>
            </a:pPr>
            <a:r>
              <a:rPr lang="bn-IN" sz="4000" dirty="0" smtClean="0">
                <a:ln>
                  <a:solidFill>
                    <a:sysClr val="windowText" lastClr="000000"/>
                  </a:solidFill>
                </a:ln>
                <a:latin typeface="NikoshBAN" panose="02000000000000000000" pitchFamily="2" charset="0"/>
                <a:cs typeface="NikoshBAN" panose="02000000000000000000" pitchFamily="2" charset="0"/>
              </a:rPr>
              <a:t>লেখক কোথায় এবং কত তারিখে জন্মগ্রহণ করেন?</a:t>
            </a:r>
          </a:p>
        </p:txBody>
      </p:sp>
      <p:sp>
        <p:nvSpPr>
          <p:cNvPr id="8" name="TextBox 7"/>
          <p:cNvSpPr txBox="1"/>
          <p:nvPr/>
        </p:nvSpPr>
        <p:spPr>
          <a:xfrm>
            <a:off x="228600" y="4953000"/>
            <a:ext cx="8763000" cy="707886"/>
          </a:xfrm>
          <a:prstGeom prst="rect">
            <a:avLst/>
          </a:prstGeom>
          <a:noFill/>
        </p:spPr>
        <p:txBody>
          <a:bodyPr wrap="square" rtlCol="0">
            <a:spAutoFit/>
          </a:bodyPr>
          <a:lstStyle/>
          <a:p>
            <a:pPr marL="571500" indent="-571500">
              <a:buFont typeface="Wingdings" panose="05000000000000000000" pitchFamily="2" charset="2"/>
              <a:buChar char="Ø"/>
            </a:pPr>
            <a:r>
              <a:rPr lang="bn-IN" sz="4000" dirty="0" smtClean="0">
                <a:ln>
                  <a:solidFill>
                    <a:sysClr val="windowText" lastClr="000000"/>
                  </a:solidFill>
                </a:ln>
                <a:latin typeface="NikoshBAN" panose="02000000000000000000" pitchFamily="2" charset="0"/>
                <a:cs typeface="NikoshBAN" panose="02000000000000000000" pitchFamily="2" charset="0"/>
              </a:rPr>
              <a:t>লেখকের কর্মজীবন আলোচনা কর।</a:t>
            </a:r>
          </a:p>
        </p:txBody>
      </p:sp>
      <p:sp>
        <p:nvSpPr>
          <p:cNvPr id="9" name="Rectangle 8"/>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4355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all\AMAR ALL PICTURE\AMAR All PICTURE\School\IMG_20170826_110049.jpg"/>
          <p:cNvPicPr>
            <a:picLocks noChangeAspect="1" noChangeArrowheads="1"/>
          </p:cNvPicPr>
          <p:nvPr/>
        </p:nvPicPr>
        <p:blipFill>
          <a:blip r:embed="rId2" cstate="print"/>
          <a:srcRect/>
          <a:stretch>
            <a:fillRect/>
          </a:stretch>
        </p:blipFill>
        <p:spPr bwMode="auto">
          <a:xfrm>
            <a:off x="2209800" y="1295400"/>
            <a:ext cx="4267200" cy="2438400"/>
          </a:xfrm>
          <a:prstGeom prst="rect">
            <a:avLst/>
          </a:prstGeom>
          <a:ln w="228600" cap="sq" cmpd="thickThin">
            <a:noFill/>
            <a:prstDash val="solid"/>
            <a:miter lim="800000"/>
          </a:ln>
          <a:effectLst>
            <a:innerShdw blurRad="76200">
              <a:srgbClr val="000000"/>
            </a:innerShdw>
          </a:effectLst>
        </p:spPr>
      </p:pic>
      <p:sp>
        <p:nvSpPr>
          <p:cNvPr id="7" name="Rectangle 6"/>
          <p:cNvSpPr/>
          <p:nvPr/>
        </p:nvSpPr>
        <p:spPr>
          <a:xfrm>
            <a:off x="76200" y="3846255"/>
            <a:ext cx="8915400" cy="2554545"/>
          </a:xfrm>
          <a:prstGeom prst="rect">
            <a:avLst/>
          </a:prstGeom>
        </p:spPr>
        <p:txBody>
          <a:bodyPr wrap="square">
            <a:spAutoFit/>
          </a:bodyPr>
          <a:lstStyle/>
          <a:p>
            <a:r>
              <a:rPr lang="bn-BD" sz="3200" b="1" dirty="0" smtClean="0">
                <a:ln>
                  <a:solidFill>
                    <a:sysClr val="windowText" lastClr="000000"/>
                  </a:solidFill>
                </a:ln>
                <a:latin typeface="NikoshBAN" panose="02000000000000000000" pitchFamily="2" charset="0"/>
                <a:cs typeface="NikoshBAN" panose="02000000000000000000" pitchFamily="2" charset="0"/>
              </a:rPr>
              <a:t>গরিব ব্রাহ্মণ হরিহর আর সর্বজয়ার দুই দুরন্ত শিশু দুর্গা আর অপু। তারা প্রকৃতির নানা বস্তুর সাথে মিলেমিশে আনন্দে মেতে থাকে সারাদিন। গ্রামের ঝোপঝাড়ে ছোটাছুটি করে, ফলফলাদির ভাগ নিয়ে খুনসুটি করে। ফলে দারিদ্র্যের কষাঘাত তাদের স্পর্শ করতে পারেনা। তাদের আনন্দঘন শৈশবকেও আচ্ছন্ন করতে পারেনা অভাবের সর্বগ্রাসী কালো ছায়া।  </a:t>
            </a:r>
            <a:endParaRPr lang="en-US" sz="3200" b="1" dirty="0">
              <a:ln>
                <a:solidFill>
                  <a:sysClr val="windowText" lastClr="000000"/>
                </a:solidFill>
              </a:ln>
              <a:latin typeface="NikoshBAN" panose="02000000000000000000" pitchFamily="2" charset="0"/>
              <a:cs typeface="NikoshBAN" panose="02000000000000000000" pitchFamily="2" charset="0"/>
            </a:endParaRPr>
          </a:p>
        </p:txBody>
      </p:sp>
      <p:sp>
        <p:nvSpPr>
          <p:cNvPr id="2" name="TextBox 1"/>
          <p:cNvSpPr txBox="1"/>
          <p:nvPr/>
        </p:nvSpPr>
        <p:spPr>
          <a:xfrm>
            <a:off x="2743200" y="76200"/>
            <a:ext cx="2895600" cy="923330"/>
          </a:xfrm>
          <a:prstGeom prst="rect">
            <a:avLst/>
          </a:prstGeom>
          <a:noFill/>
        </p:spPr>
        <p:txBody>
          <a:bodyPr wrap="square" rtlCol="0">
            <a:spAutoFit/>
          </a:bodyPr>
          <a:lstStyle/>
          <a:p>
            <a:pPr algn="ctr"/>
            <a:r>
              <a:rPr lang="bn-IN" sz="5400" b="1" dirty="0" smtClean="0">
                <a:ln w="31550" cmpd="sng">
                  <a:solidFill>
                    <a:sysClr val="windowText" lastClr="000000"/>
                  </a:solidFill>
                  <a:prstDash val="solid"/>
                </a:ln>
                <a:effectLst>
                  <a:outerShdw blurRad="41275" dist="12700" dir="12000000" algn="tl" rotWithShape="0">
                    <a:srgbClr val="000000">
                      <a:alpha val="40000"/>
                    </a:srgbClr>
                  </a:outerShdw>
                </a:effectLst>
                <a:latin typeface="NikoshBAN" pitchFamily="2" charset="0"/>
                <a:cs typeface="NikoshBAN" pitchFamily="2" charset="0"/>
              </a:rPr>
              <a:t>আদর্শ পাঠ</a:t>
            </a:r>
            <a:endParaRPr lang="en-US" sz="5400" b="1" dirty="0">
              <a:ln w="31550" cmpd="sng">
                <a:solidFill>
                  <a:sysClr val="windowText" lastClr="000000"/>
                </a:solidFill>
                <a:prstDash val="solid"/>
              </a:ln>
              <a:effectLst>
                <a:outerShdw blurRad="41275" dist="12700" dir="12000000" algn="tl" rotWithShape="0">
                  <a:srgbClr val="000000">
                    <a:alpha val="40000"/>
                  </a:srgbClr>
                </a:outerShdw>
              </a:effectLst>
              <a:latin typeface="NikoshBAN" pitchFamily="2" charset="0"/>
              <a:cs typeface="NikoshBAN" pitchFamily="2" charset="0"/>
            </a:endParaRPr>
          </a:p>
        </p:txBody>
      </p:sp>
      <p:sp>
        <p:nvSpPr>
          <p:cNvPr id="14" name="Rectangle 13"/>
          <p:cNvSpPr/>
          <p:nvPr/>
        </p:nvSpPr>
        <p:spPr>
          <a:xfrm>
            <a:off x="0" y="1"/>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US"/>
          </a:p>
        </p:txBody>
      </p:sp>
    </p:spTree>
    <p:extLst>
      <p:ext uri="{BB962C8B-B14F-4D97-AF65-F5344CB8AC3E}">
        <p14:creationId xmlns:p14="http://schemas.microsoft.com/office/powerpoint/2010/main" val="36931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3415</TotalTime>
  <Words>1175</Words>
  <Application>Microsoft Office PowerPoint</Application>
  <PresentationFormat>On-screen Show (4:3)</PresentationFormat>
  <Paragraphs>155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গল্পের মূলভাব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Windows User</cp:lastModifiedBy>
  <cp:revision>828</cp:revision>
  <dcterms:created xsi:type="dcterms:W3CDTF">2006-08-16T00:00:00Z</dcterms:created>
  <dcterms:modified xsi:type="dcterms:W3CDTF">2020-08-08T11:50:48Z</dcterms:modified>
</cp:coreProperties>
</file>