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85" r:id="rId1"/>
  </p:sldMasterIdLst>
  <p:notesMasterIdLst>
    <p:notesMasterId r:id="rId16"/>
  </p:notesMasterIdLst>
  <p:sldIdLst>
    <p:sldId id="272" r:id="rId2"/>
    <p:sldId id="273" r:id="rId3"/>
    <p:sldId id="256" r:id="rId4"/>
    <p:sldId id="266" r:id="rId5"/>
    <p:sldId id="263" r:id="rId6"/>
    <p:sldId id="267" r:id="rId7"/>
    <p:sldId id="258" r:id="rId8"/>
    <p:sldId id="259" r:id="rId9"/>
    <p:sldId id="260" r:id="rId10"/>
    <p:sldId id="262" r:id="rId11"/>
    <p:sldId id="268" r:id="rId12"/>
    <p:sldId id="269" r:id="rId13"/>
    <p:sldId id="270" r:id="rId14"/>
    <p:sldId id="275" r:id="rId15"/>
  </p:sldIdLst>
  <p:sldSz cx="12192000" cy="6858000"/>
  <p:notesSz cx="6858000" cy="9144000"/>
  <p:embeddedFontLst>
    <p:embeddedFont>
      <p:font typeface="Arial Black" pitchFamily="34" charset="0"/>
      <p:regular r:id="rId17"/>
      <p:bold r:id="rId18"/>
    </p:embeddedFont>
    <p:embeddedFont>
      <p:font typeface="Calibri Light" pitchFamily="34" charset="0"/>
      <p:regular r:id="rId19"/>
      <p: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BenSenHandwriting" pitchFamily="2" charset="0"/>
      <p:regular r:id="rId25"/>
    </p:embeddedFont>
    <p:embeddedFont>
      <p:font typeface="Vrinda" pitchFamily="34" charset="0"/>
      <p:regular r:id="rId26"/>
      <p:bold r:id="rId27"/>
    </p:embeddedFont>
    <p:embeddedFont>
      <p:font typeface="NikoshBAN" pitchFamily="2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C04"/>
    <a:srgbClr val="FF0000"/>
    <a:srgbClr val="0000FF"/>
    <a:srgbClr val="FF0066"/>
    <a:srgbClr val="66FFCC"/>
    <a:srgbClr val="6699FF"/>
    <a:srgbClr val="0066FF"/>
    <a:srgbClr val="FFFF00"/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93" d="100"/>
          <a:sy n="93" d="100"/>
        </p:scale>
        <p:origin x="-630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79692-D320-4BEC-ABC2-807C064EDB6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3198EF-7732-4828-84DF-27B2B7DFF6FE}">
      <dgm:prSet phldrT="[Text]"/>
      <dgm:spPr>
        <a:solidFill>
          <a:srgbClr val="FF0000"/>
        </a:solidFill>
        <a:ln w="76200">
          <a:solidFill>
            <a:srgbClr val="155C04"/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জাবেদা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456164D5-2288-4962-8DC1-A0AD00A1B1B4}" type="parTrans" cxnId="{69261338-B70D-4E59-95AB-2DFBFCC2C400}">
      <dgm:prSet/>
      <dgm:spPr/>
      <dgm:t>
        <a:bodyPr/>
        <a:lstStyle/>
        <a:p>
          <a:endParaRPr lang="en-US"/>
        </a:p>
      </dgm:t>
    </dgm:pt>
    <dgm:pt modelId="{BED08FF5-849D-4D52-92B2-006A834413F0}" type="sibTrans" cxnId="{69261338-B70D-4E59-95AB-2DFBFCC2C400}">
      <dgm:prSet/>
      <dgm:spPr/>
      <dgm:t>
        <a:bodyPr/>
        <a:lstStyle/>
        <a:p>
          <a:endParaRPr lang="en-US"/>
        </a:p>
      </dgm:t>
    </dgm:pt>
    <dgm:pt modelId="{E41A72A8-8E97-499D-9278-07D8FB83D678}">
      <dgm:prSet phldrT="[Text]"/>
      <dgm:spPr>
        <a:solidFill>
          <a:srgbClr val="155C04"/>
        </a:solidFill>
        <a:ln w="76200">
          <a:solidFill>
            <a:srgbClr val="FF0000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শ্রেনী বিভাগ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9B0FFD8A-9038-4832-A5C0-3C655BC353FF}" type="parTrans" cxnId="{6F2C7376-C496-4887-B628-9274DDAB1933}">
      <dgm:prSet/>
      <dgm:spPr/>
      <dgm:t>
        <a:bodyPr/>
        <a:lstStyle/>
        <a:p>
          <a:endParaRPr lang="en-US"/>
        </a:p>
      </dgm:t>
    </dgm:pt>
    <dgm:pt modelId="{2FA7BBB2-4682-4643-B957-C436489F2CCB}" type="sibTrans" cxnId="{6F2C7376-C496-4887-B628-9274DDAB1933}">
      <dgm:prSet/>
      <dgm:spPr>
        <a:solidFill>
          <a:srgbClr val="0000FF"/>
        </a:solidFill>
        <a:ln w="3810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n-US"/>
        </a:p>
      </dgm:t>
    </dgm:pt>
    <dgm:pt modelId="{7A894ABF-7490-4431-95B6-0B2EE59EF43C}">
      <dgm:prSet phldrT="[Text]" custT="1"/>
      <dgm:spPr>
        <a:solidFill>
          <a:srgbClr val="155C04"/>
        </a:solidFill>
        <a:ln w="76200">
          <a:solidFill>
            <a:srgbClr val="FF0000"/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গুরত্ব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A193C993-D642-4083-A894-CC851982B1D1}" type="parTrans" cxnId="{FA6DFC56-4A6B-4B70-A1D0-8EDBDE452F9F}">
      <dgm:prSet/>
      <dgm:spPr/>
      <dgm:t>
        <a:bodyPr/>
        <a:lstStyle/>
        <a:p>
          <a:endParaRPr lang="en-US"/>
        </a:p>
      </dgm:t>
    </dgm:pt>
    <dgm:pt modelId="{7A50ED7A-9EB2-46F3-B613-D7D617D23423}" type="sibTrans" cxnId="{FA6DFC56-4A6B-4B70-A1D0-8EDBDE452F9F}">
      <dgm:prSet/>
      <dgm:spPr>
        <a:solidFill>
          <a:srgbClr val="0066FF"/>
        </a:solidFill>
      </dgm:spPr>
      <dgm:t>
        <a:bodyPr/>
        <a:lstStyle/>
        <a:p>
          <a:endParaRPr lang="en-US"/>
        </a:p>
      </dgm:t>
    </dgm:pt>
    <dgm:pt modelId="{0B01111F-4570-41C8-AEF5-607895075D6E}">
      <dgm:prSet phldrT="[Text]"/>
      <dgm:spPr>
        <a:solidFill>
          <a:srgbClr val="155C04"/>
        </a:solidFill>
        <a:ln w="76200">
          <a:solidFill>
            <a:srgbClr val="FF0000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শ্রেণী বিন্যাস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91803597-9978-4FD2-B6BB-61104981CA03}" type="parTrans" cxnId="{1016A1F6-A380-4F8E-AF56-07CAFB44EB69}">
      <dgm:prSet/>
      <dgm:spPr/>
      <dgm:t>
        <a:bodyPr/>
        <a:lstStyle/>
        <a:p>
          <a:endParaRPr lang="en-US"/>
        </a:p>
      </dgm:t>
    </dgm:pt>
    <dgm:pt modelId="{723E5898-C4CE-46AA-B88E-00DCD32868B0}" type="sibTrans" cxnId="{1016A1F6-A380-4F8E-AF56-07CAFB44EB69}">
      <dgm:prSet/>
      <dgm:spPr>
        <a:solidFill>
          <a:srgbClr val="6699FF"/>
        </a:solidFill>
      </dgm:spPr>
      <dgm:t>
        <a:bodyPr/>
        <a:lstStyle/>
        <a:p>
          <a:endParaRPr lang="en-US"/>
        </a:p>
      </dgm:t>
    </dgm:pt>
    <dgm:pt modelId="{E9C0690D-E4E7-4DD6-83C1-FE4B4C3BFDDE}">
      <dgm:prSet phldrT="[Text]" custT="1"/>
      <dgm:spPr>
        <a:solidFill>
          <a:srgbClr val="155C04"/>
        </a:solidFill>
        <a:ln w="76200"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bn-BD" sz="1800" b="1" smtClean="0">
              <a:latin typeface="NikoshBAN" pitchFamily="2" charset="0"/>
              <a:cs typeface="NikoshBAN" pitchFamily="2" charset="0"/>
            </a:rPr>
            <a:t>দাখিলা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7F81378D-9887-4C8D-AB3B-6D1595F6D13A}" type="parTrans" cxnId="{048C54EE-0874-4D00-BE6E-749CAC07BCB9}">
      <dgm:prSet/>
      <dgm:spPr/>
      <dgm:t>
        <a:bodyPr/>
        <a:lstStyle/>
        <a:p>
          <a:endParaRPr lang="en-US"/>
        </a:p>
      </dgm:t>
    </dgm:pt>
    <dgm:pt modelId="{4B196E43-9E8F-4F2D-A801-B0B0795949DE}" type="sibTrans" cxnId="{048C54EE-0874-4D00-BE6E-749CAC07BCB9}">
      <dgm:prSet/>
      <dgm:spPr>
        <a:solidFill>
          <a:srgbClr val="66FFCC"/>
        </a:solidFill>
      </dgm:spPr>
      <dgm:t>
        <a:bodyPr/>
        <a:lstStyle/>
        <a:p>
          <a:endParaRPr lang="en-US"/>
        </a:p>
      </dgm:t>
    </dgm:pt>
    <dgm:pt modelId="{96A4D9F5-69AE-4FEC-9DFA-103A8ED29231}" type="pres">
      <dgm:prSet presAssocID="{08879692-D320-4BEC-ABC2-807C064EDB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3E29C4-A575-43C7-B0C8-9B78FAF05FCC}" type="pres">
      <dgm:prSet presAssocID="{F13198EF-7732-4828-84DF-27B2B7DFF6FE}" presName="centerShape" presStyleLbl="node0" presStyleIdx="0" presStyleCnt="1"/>
      <dgm:spPr/>
      <dgm:t>
        <a:bodyPr/>
        <a:lstStyle/>
        <a:p>
          <a:endParaRPr lang="en-US"/>
        </a:p>
      </dgm:t>
    </dgm:pt>
    <dgm:pt modelId="{CC7C87D7-70B9-4F66-922F-E50E05664EC4}" type="pres">
      <dgm:prSet presAssocID="{E41A72A8-8E97-499D-9278-07D8FB83D67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DE3BA-D3BA-4456-908F-5D93858C5100}" type="pres">
      <dgm:prSet presAssocID="{E41A72A8-8E97-499D-9278-07D8FB83D678}" presName="dummy" presStyleCnt="0"/>
      <dgm:spPr/>
    </dgm:pt>
    <dgm:pt modelId="{D2795D63-FEFB-4FC8-8A40-50C3435A9248}" type="pres">
      <dgm:prSet presAssocID="{2FA7BBB2-4682-4643-B957-C436489F2CC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CF0D844-D852-4C81-A8C9-B14D887E3C07}" type="pres">
      <dgm:prSet presAssocID="{7A894ABF-7490-4431-95B6-0B2EE59EF4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6C934-3996-4F57-8129-0C876C8F7CF6}" type="pres">
      <dgm:prSet presAssocID="{7A894ABF-7490-4431-95B6-0B2EE59EF43C}" presName="dummy" presStyleCnt="0"/>
      <dgm:spPr/>
    </dgm:pt>
    <dgm:pt modelId="{C770E11E-0DDE-4812-8CAA-70A15B86111B}" type="pres">
      <dgm:prSet presAssocID="{7A50ED7A-9EB2-46F3-B613-D7D617D2342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E0CBBBC-487D-4774-A06F-F63EE6643B18}" type="pres">
      <dgm:prSet presAssocID="{0B01111F-4570-41C8-AEF5-607895075D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5A218-BFAE-49C0-ADF2-4E9901176B49}" type="pres">
      <dgm:prSet presAssocID="{0B01111F-4570-41C8-AEF5-607895075D6E}" presName="dummy" presStyleCnt="0"/>
      <dgm:spPr/>
    </dgm:pt>
    <dgm:pt modelId="{0138DC1D-85AE-4F92-AD04-486BD728C467}" type="pres">
      <dgm:prSet presAssocID="{723E5898-C4CE-46AA-B88E-00DCD32868B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13E6923-359E-47C3-9832-FC8197B695C0}" type="pres">
      <dgm:prSet presAssocID="{E9C0690D-E4E7-4DD6-83C1-FE4B4C3BFDD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DDCFF-E7FB-4304-AB1E-6C3CBA958293}" type="pres">
      <dgm:prSet presAssocID="{E9C0690D-E4E7-4DD6-83C1-FE4B4C3BFDDE}" presName="dummy" presStyleCnt="0"/>
      <dgm:spPr/>
    </dgm:pt>
    <dgm:pt modelId="{B3A06C8A-F22D-42CA-87C4-9E9A8FE9E143}" type="pres">
      <dgm:prSet presAssocID="{4B196E43-9E8F-4F2D-A801-B0B0795949D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C596E7C-B294-4C0C-89E3-ACCC24C172EC}" type="presOf" srcId="{E41A72A8-8E97-499D-9278-07D8FB83D678}" destId="{CC7C87D7-70B9-4F66-922F-E50E05664EC4}" srcOrd="0" destOrd="0" presId="urn:microsoft.com/office/officeart/2005/8/layout/radial6"/>
    <dgm:cxn modelId="{B0B9C1D4-7259-4506-883D-3A912B038BBA}" type="presOf" srcId="{723E5898-C4CE-46AA-B88E-00DCD32868B0}" destId="{0138DC1D-85AE-4F92-AD04-486BD728C467}" srcOrd="0" destOrd="0" presId="urn:microsoft.com/office/officeart/2005/8/layout/radial6"/>
    <dgm:cxn modelId="{4C9F41F1-2589-44B0-8E79-68CB689D287F}" type="presOf" srcId="{08879692-D320-4BEC-ABC2-807C064EDB63}" destId="{96A4D9F5-69AE-4FEC-9DFA-103A8ED29231}" srcOrd="0" destOrd="0" presId="urn:microsoft.com/office/officeart/2005/8/layout/radial6"/>
    <dgm:cxn modelId="{00B90A3B-9C63-4644-B449-571EE7B65FA4}" type="presOf" srcId="{E9C0690D-E4E7-4DD6-83C1-FE4B4C3BFDDE}" destId="{813E6923-359E-47C3-9832-FC8197B695C0}" srcOrd="0" destOrd="0" presId="urn:microsoft.com/office/officeart/2005/8/layout/radial6"/>
    <dgm:cxn modelId="{FE11B379-415C-461C-B907-AF1E04DEB96A}" type="presOf" srcId="{4B196E43-9E8F-4F2D-A801-B0B0795949DE}" destId="{B3A06C8A-F22D-42CA-87C4-9E9A8FE9E143}" srcOrd="0" destOrd="0" presId="urn:microsoft.com/office/officeart/2005/8/layout/radial6"/>
    <dgm:cxn modelId="{6F2C7376-C496-4887-B628-9274DDAB1933}" srcId="{F13198EF-7732-4828-84DF-27B2B7DFF6FE}" destId="{E41A72A8-8E97-499D-9278-07D8FB83D678}" srcOrd="0" destOrd="0" parTransId="{9B0FFD8A-9038-4832-A5C0-3C655BC353FF}" sibTransId="{2FA7BBB2-4682-4643-B957-C436489F2CCB}"/>
    <dgm:cxn modelId="{048C54EE-0874-4D00-BE6E-749CAC07BCB9}" srcId="{F13198EF-7732-4828-84DF-27B2B7DFF6FE}" destId="{E9C0690D-E4E7-4DD6-83C1-FE4B4C3BFDDE}" srcOrd="3" destOrd="0" parTransId="{7F81378D-9887-4C8D-AB3B-6D1595F6D13A}" sibTransId="{4B196E43-9E8F-4F2D-A801-B0B0795949DE}"/>
    <dgm:cxn modelId="{57DC2E20-5CE7-4512-B412-003C764FB2F3}" type="presOf" srcId="{7A894ABF-7490-4431-95B6-0B2EE59EF43C}" destId="{7CF0D844-D852-4C81-A8C9-B14D887E3C07}" srcOrd="0" destOrd="0" presId="urn:microsoft.com/office/officeart/2005/8/layout/radial6"/>
    <dgm:cxn modelId="{A3D2C5DC-946F-4BA6-8B5E-260F6B6C3555}" type="presOf" srcId="{7A50ED7A-9EB2-46F3-B613-D7D617D23423}" destId="{C770E11E-0DDE-4812-8CAA-70A15B86111B}" srcOrd="0" destOrd="0" presId="urn:microsoft.com/office/officeart/2005/8/layout/radial6"/>
    <dgm:cxn modelId="{69261338-B70D-4E59-95AB-2DFBFCC2C400}" srcId="{08879692-D320-4BEC-ABC2-807C064EDB63}" destId="{F13198EF-7732-4828-84DF-27B2B7DFF6FE}" srcOrd="0" destOrd="0" parTransId="{456164D5-2288-4962-8DC1-A0AD00A1B1B4}" sibTransId="{BED08FF5-849D-4D52-92B2-006A834413F0}"/>
    <dgm:cxn modelId="{FA6DFC56-4A6B-4B70-A1D0-8EDBDE452F9F}" srcId="{F13198EF-7732-4828-84DF-27B2B7DFF6FE}" destId="{7A894ABF-7490-4431-95B6-0B2EE59EF43C}" srcOrd="1" destOrd="0" parTransId="{A193C993-D642-4083-A894-CC851982B1D1}" sibTransId="{7A50ED7A-9EB2-46F3-B613-D7D617D23423}"/>
    <dgm:cxn modelId="{7FCA755F-CB4A-4A53-8BE3-824E3FF6E42F}" type="presOf" srcId="{F13198EF-7732-4828-84DF-27B2B7DFF6FE}" destId="{FE3E29C4-A575-43C7-B0C8-9B78FAF05FCC}" srcOrd="0" destOrd="0" presId="urn:microsoft.com/office/officeart/2005/8/layout/radial6"/>
    <dgm:cxn modelId="{DFA3B739-5100-4FD5-A91E-FE36699C8C1E}" type="presOf" srcId="{2FA7BBB2-4682-4643-B957-C436489F2CCB}" destId="{D2795D63-FEFB-4FC8-8A40-50C3435A9248}" srcOrd="0" destOrd="0" presId="urn:microsoft.com/office/officeart/2005/8/layout/radial6"/>
    <dgm:cxn modelId="{066FC962-6833-4390-99AE-709781936B21}" type="presOf" srcId="{0B01111F-4570-41C8-AEF5-607895075D6E}" destId="{9E0CBBBC-487D-4774-A06F-F63EE6643B18}" srcOrd="0" destOrd="0" presId="urn:microsoft.com/office/officeart/2005/8/layout/radial6"/>
    <dgm:cxn modelId="{1016A1F6-A380-4F8E-AF56-07CAFB44EB69}" srcId="{F13198EF-7732-4828-84DF-27B2B7DFF6FE}" destId="{0B01111F-4570-41C8-AEF5-607895075D6E}" srcOrd="2" destOrd="0" parTransId="{91803597-9978-4FD2-B6BB-61104981CA03}" sibTransId="{723E5898-C4CE-46AA-B88E-00DCD32868B0}"/>
    <dgm:cxn modelId="{501D3C43-9237-40BC-A66E-2850DF771904}" type="presParOf" srcId="{96A4D9F5-69AE-4FEC-9DFA-103A8ED29231}" destId="{FE3E29C4-A575-43C7-B0C8-9B78FAF05FCC}" srcOrd="0" destOrd="0" presId="urn:microsoft.com/office/officeart/2005/8/layout/radial6"/>
    <dgm:cxn modelId="{8BB88789-EBEF-40C6-B58F-61081F6ABE03}" type="presParOf" srcId="{96A4D9F5-69AE-4FEC-9DFA-103A8ED29231}" destId="{CC7C87D7-70B9-4F66-922F-E50E05664EC4}" srcOrd="1" destOrd="0" presId="urn:microsoft.com/office/officeart/2005/8/layout/radial6"/>
    <dgm:cxn modelId="{F22D54EE-960F-4DE5-9501-A62D831EE60B}" type="presParOf" srcId="{96A4D9F5-69AE-4FEC-9DFA-103A8ED29231}" destId="{54FDE3BA-D3BA-4456-908F-5D93858C5100}" srcOrd="2" destOrd="0" presId="urn:microsoft.com/office/officeart/2005/8/layout/radial6"/>
    <dgm:cxn modelId="{3D47E768-69C3-4630-975F-E2CA42A3655B}" type="presParOf" srcId="{96A4D9F5-69AE-4FEC-9DFA-103A8ED29231}" destId="{D2795D63-FEFB-4FC8-8A40-50C3435A9248}" srcOrd="3" destOrd="0" presId="urn:microsoft.com/office/officeart/2005/8/layout/radial6"/>
    <dgm:cxn modelId="{5E9BF150-37AA-4E7A-9202-FEC50B1C2BE5}" type="presParOf" srcId="{96A4D9F5-69AE-4FEC-9DFA-103A8ED29231}" destId="{7CF0D844-D852-4C81-A8C9-B14D887E3C07}" srcOrd="4" destOrd="0" presId="urn:microsoft.com/office/officeart/2005/8/layout/radial6"/>
    <dgm:cxn modelId="{8DE1C4ED-BF47-477D-B3D4-9937D1726653}" type="presParOf" srcId="{96A4D9F5-69AE-4FEC-9DFA-103A8ED29231}" destId="{5E16C934-3996-4F57-8129-0C876C8F7CF6}" srcOrd="5" destOrd="0" presId="urn:microsoft.com/office/officeart/2005/8/layout/radial6"/>
    <dgm:cxn modelId="{4C46EEF6-6E3F-4895-A5E6-2AAA81B80381}" type="presParOf" srcId="{96A4D9F5-69AE-4FEC-9DFA-103A8ED29231}" destId="{C770E11E-0DDE-4812-8CAA-70A15B86111B}" srcOrd="6" destOrd="0" presId="urn:microsoft.com/office/officeart/2005/8/layout/radial6"/>
    <dgm:cxn modelId="{E4BD83D0-8C65-4F10-AC2A-F97AF62DD135}" type="presParOf" srcId="{96A4D9F5-69AE-4FEC-9DFA-103A8ED29231}" destId="{9E0CBBBC-487D-4774-A06F-F63EE6643B18}" srcOrd="7" destOrd="0" presId="urn:microsoft.com/office/officeart/2005/8/layout/radial6"/>
    <dgm:cxn modelId="{680B04B6-2121-40BA-9FA9-B9F018DF5A38}" type="presParOf" srcId="{96A4D9F5-69AE-4FEC-9DFA-103A8ED29231}" destId="{9C95A218-BFAE-49C0-ADF2-4E9901176B49}" srcOrd="8" destOrd="0" presId="urn:microsoft.com/office/officeart/2005/8/layout/radial6"/>
    <dgm:cxn modelId="{C8170D18-487C-405A-93A7-CD3E46A63138}" type="presParOf" srcId="{96A4D9F5-69AE-4FEC-9DFA-103A8ED29231}" destId="{0138DC1D-85AE-4F92-AD04-486BD728C467}" srcOrd="9" destOrd="0" presId="urn:microsoft.com/office/officeart/2005/8/layout/radial6"/>
    <dgm:cxn modelId="{618F8656-E2AA-493F-86B7-267D8944C82C}" type="presParOf" srcId="{96A4D9F5-69AE-4FEC-9DFA-103A8ED29231}" destId="{813E6923-359E-47C3-9832-FC8197B695C0}" srcOrd="10" destOrd="0" presId="urn:microsoft.com/office/officeart/2005/8/layout/radial6"/>
    <dgm:cxn modelId="{577AC0FD-3A29-47BB-AC5B-0736EF2E6C81}" type="presParOf" srcId="{96A4D9F5-69AE-4FEC-9DFA-103A8ED29231}" destId="{BECDDCFF-E7FB-4304-AB1E-6C3CBA958293}" srcOrd="11" destOrd="0" presId="urn:microsoft.com/office/officeart/2005/8/layout/radial6"/>
    <dgm:cxn modelId="{6F699D6A-2420-4E78-92A6-E18B3827D9D9}" type="presParOf" srcId="{96A4D9F5-69AE-4FEC-9DFA-103A8ED29231}" destId="{B3A06C8A-F22D-42CA-87C4-9E9A8FE9E14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06C8A-F22D-42CA-87C4-9E9A8FE9E143}">
      <dsp:nvSpPr>
        <dsp:cNvPr id="0" name=""/>
        <dsp:cNvSpPr/>
      </dsp:nvSpPr>
      <dsp:spPr>
        <a:xfrm>
          <a:off x="1533026" y="484369"/>
          <a:ext cx="3225888" cy="322588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66FF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8DC1D-85AE-4F92-AD04-486BD728C467}">
      <dsp:nvSpPr>
        <dsp:cNvPr id="0" name=""/>
        <dsp:cNvSpPr/>
      </dsp:nvSpPr>
      <dsp:spPr>
        <a:xfrm>
          <a:off x="1533026" y="484369"/>
          <a:ext cx="3225888" cy="322588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66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0E11E-0DDE-4812-8CAA-70A15B86111B}">
      <dsp:nvSpPr>
        <dsp:cNvPr id="0" name=""/>
        <dsp:cNvSpPr/>
      </dsp:nvSpPr>
      <dsp:spPr>
        <a:xfrm>
          <a:off x="1533026" y="484369"/>
          <a:ext cx="3225888" cy="322588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00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95D63-FEFB-4FC8-8A40-50C3435A9248}">
      <dsp:nvSpPr>
        <dsp:cNvPr id="0" name=""/>
        <dsp:cNvSpPr/>
      </dsp:nvSpPr>
      <dsp:spPr>
        <a:xfrm>
          <a:off x="1533026" y="484369"/>
          <a:ext cx="3225888" cy="322588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0000FF"/>
        </a:solidFill>
        <a:ln w="38100"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E29C4-A575-43C7-B0C8-9B78FAF05FCC}">
      <dsp:nvSpPr>
        <dsp:cNvPr id="0" name=""/>
        <dsp:cNvSpPr/>
      </dsp:nvSpPr>
      <dsp:spPr>
        <a:xfrm>
          <a:off x="2403257" y="1354600"/>
          <a:ext cx="1485426" cy="1485426"/>
        </a:xfrm>
        <a:prstGeom prst="ellipse">
          <a:avLst/>
        </a:prstGeom>
        <a:solidFill>
          <a:srgbClr val="FF0000"/>
        </a:solidFill>
        <a:ln w="76200" cap="flat" cmpd="sng" algn="ctr">
          <a:solidFill>
            <a:srgbClr val="155C04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b="1" kern="1200" dirty="0" smtClean="0">
              <a:latin typeface="NikoshBAN" pitchFamily="2" charset="0"/>
              <a:cs typeface="NikoshBAN" pitchFamily="2" charset="0"/>
            </a:rPr>
            <a:t>জাবেদা</a:t>
          </a:r>
          <a:endParaRPr lang="en-US" sz="3300" b="1" kern="1200" dirty="0">
            <a:latin typeface="NikoshBAN" pitchFamily="2" charset="0"/>
            <a:cs typeface="NikoshBAN" pitchFamily="2" charset="0"/>
          </a:endParaRPr>
        </a:p>
      </dsp:txBody>
      <dsp:txXfrm>
        <a:off x="2620793" y="1572136"/>
        <a:ext cx="1050354" cy="1050354"/>
      </dsp:txXfrm>
    </dsp:sp>
    <dsp:sp modelId="{CC7C87D7-70B9-4F66-922F-E50E05664EC4}">
      <dsp:nvSpPr>
        <dsp:cNvPr id="0" name=""/>
        <dsp:cNvSpPr/>
      </dsp:nvSpPr>
      <dsp:spPr>
        <a:xfrm>
          <a:off x="2626071" y="1903"/>
          <a:ext cx="1039798" cy="1039798"/>
        </a:xfrm>
        <a:prstGeom prst="ellipse">
          <a:avLst/>
        </a:prstGeom>
        <a:solidFill>
          <a:srgbClr val="155C04"/>
        </a:solidFill>
        <a:ln w="762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শ্রেনী বিভাগ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778346" y="154178"/>
        <a:ext cx="735248" cy="735248"/>
      </dsp:txXfrm>
    </dsp:sp>
    <dsp:sp modelId="{7CF0D844-D852-4C81-A8C9-B14D887E3C07}">
      <dsp:nvSpPr>
        <dsp:cNvPr id="0" name=""/>
        <dsp:cNvSpPr/>
      </dsp:nvSpPr>
      <dsp:spPr>
        <a:xfrm>
          <a:off x="4201583" y="1577414"/>
          <a:ext cx="1039798" cy="1039798"/>
        </a:xfrm>
        <a:prstGeom prst="ellipse">
          <a:avLst/>
        </a:prstGeom>
        <a:solidFill>
          <a:srgbClr val="155C04"/>
        </a:solidFill>
        <a:ln w="762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গুরত্ব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4353858" y="1729689"/>
        <a:ext cx="735248" cy="735248"/>
      </dsp:txXfrm>
    </dsp:sp>
    <dsp:sp modelId="{9E0CBBBC-487D-4774-A06F-F63EE6643B18}">
      <dsp:nvSpPr>
        <dsp:cNvPr id="0" name=""/>
        <dsp:cNvSpPr/>
      </dsp:nvSpPr>
      <dsp:spPr>
        <a:xfrm>
          <a:off x="2626071" y="3152926"/>
          <a:ext cx="1039798" cy="1039798"/>
        </a:xfrm>
        <a:prstGeom prst="ellipse">
          <a:avLst/>
        </a:prstGeom>
        <a:solidFill>
          <a:srgbClr val="155C04"/>
        </a:solidFill>
        <a:ln w="762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শ্রেণী বিন্যাস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778346" y="3305201"/>
        <a:ext cx="735248" cy="735248"/>
      </dsp:txXfrm>
    </dsp:sp>
    <dsp:sp modelId="{813E6923-359E-47C3-9832-FC8197B695C0}">
      <dsp:nvSpPr>
        <dsp:cNvPr id="0" name=""/>
        <dsp:cNvSpPr/>
      </dsp:nvSpPr>
      <dsp:spPr>
        <a:xfrm>
          <a:off x="1050560" y="1577414"/>
          <a:ext cx="1039798" cy="1039798"/>
        </a:xfrm>
        <a:prstGeom prst="ellipse">
          <a:avLst/>
        </a:prstGeom>
        <a:solidFill>
          <a:srgbClr val="155C04"/>
        </a:solidFill>
        <a:ln w="762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smtClean="0">
              <a:latin typeface="NikoshBAN" pitchFamily="2" charset="0"/>
              <a:cs typeface="NikoshBAN" pitchFamily="2" charset="0"/>
            </a:rPr>
            <a:t>দাখিলা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1202835" y="1729689"/>
        <a:ext cx="735248" cy="735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193E4-A929-42ED-8691-A76C7CEE3AAD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D6EAC-BAA0-47E4-94D0-DCA3D37E3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7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2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5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1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4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78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6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7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1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8/8/2020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6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8/8/2020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0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8/8/2020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5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7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8/8/2020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7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32000" y="-25399"/>
            <a:ext cx="7010400" cy="320087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00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nSenHandwriting" pitchFamily="2" charset="0"/>
                <a:cs typeface="BenSenHandwriting" pitchFamily="2" charset="0"/>
              </a:rPr>
              <a:t>স্বাগতম</a:t>
            </a:r>
            <a:endParaRPr lang="en-US" sz="20000" b="1" spc="6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4" descr="5ef919073714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5" y="2766364"/>
            <a:ext cx="4958097" cy="37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10078"/>
              </p:ext>
            </p:extLst>
          </p:nvPr>
        </p:nvGraphicFramePr>
        <p:xfrm>
          <a:off x="937535" y="1356475"/>
          <a:ext cx="10427151" cy="44564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65369"/>
                <a:gridCol w="3505492"/>
                <a:gridCol w="2085430"/>
                <a:gridCol w="2085430"/>
                <a:gridCol w="2085430"/>
              </a:tblGrid>
              <a:tr h="557062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ফেরত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হ্রাস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7062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০৯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7062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দেনাদার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7062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 বিল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7062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বিল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7062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ঋন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7062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বিনিয়োগ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7062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37728"/>
              </p:ext>
            </p:extLst>
          </p:nvPr>
        </p:nvGraphicFramePr>
        <p:xfrm>
          <a:off x="930732" y="724329"/>
          <a:ext cx="10427151" cy="65446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65369"/>
                <a:gridCol w="3505492"/>
                <a:gridCol w="2085430"/>
                <a:gridCol w="2085430"/>
                <a:gridCol w="2085430"/>
              </a:tblGrid>
              <a:tr h="654468">
                <a:tc>
                  <a:txBody>
                    <a:bodyPr/>
                    <a:lstStyle/>
                    <a:p>
                      <a:r>
                        <a:rPr lang="bn-BD" b="1" dirty="0" smtClean="0"/>
                        <a:t>ক্র/নং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b="1" dirty="0" smtClean="0"/>
                        <a:t>হিসাবের নাম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/>
                        <a:t>হিসাব</a:t>
                      </a:r>
                      <a:r>
                        <a:rPr lang="bn-BD" b="1" baseline="0" dirty="0" smtClean="0"/>
                        <a:t> খাত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/>
                        <a:t>বৃদ্ধি</a:t>
                      </a:r>
                      <a:r>
                        <a:rPr lang="bn-BD" b="1" baseline="0" dirty="0" smtClean="0"/>
                        <a:t> পেলে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/>
                        <a:t>হ্রাস পেলে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84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42663"/>
    </mc:Choice>
    <mc:Fallback>
      <p:transition advTm="14266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49040" y="289560"/>
            <a:ext cx="4739640" cy="8534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শ্রেণীর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44040" y="1889760"/>
            <a:ext cx="9220200" cy="3429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লেনদেন সমুহের জাবেদা নির্নয় কর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মুলধন আনায়ন ২০০০ টাকা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নগদে বিক্রি ২০০০০ টাকা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 ক্রয় ১০০০০ টাকা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বেতন প্রদান ৪০০০ টাকা</a:t>
            </a:r>
          </a:p>
          <a:p>
            <a:pPr marL="514350" indent="-514350" algn="ctr">
              <a:buFont typeface="+mj-lt"/>
              <a:buAutoNum type="arabicPeriod"/>
            </a:pP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ctr">
              <a:buFont typeface="+mj-lt"/>
              <a:buAutoNum type="arabicPeriod"/>
            </a:pP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232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4847"/>
    </mc:Choice>
    <mc:Fallback>
      <p:transition advTm="34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50920" y="228600"/>
            <a:ext cx="4663440" cy="13106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31520" y="1676400"/>
            <a:ext cx="10652760" cy="48463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প্রশ্নসমুহের উত্তর লিখ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জাবেদা কি?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গুরত্ব লিখ।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জাবেদা দাখিলার নিয়ম গুলো লিখ।</a:t>
            </a:r>
          </a:p>
          <a:p>
            <a:pPr marL="914400" indent="-914400" algn="ctr">
              <a:buFont typeface="+mj-lt"/>
              <a:buAutoNum type="arabicPeriod"/>
            </a:pPr>
            <a:endParaRPr lang="bn-BD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ctr">
              <a:buFont typeface="+mj-lt"/>
              <a:buAutoNum type="arabicPeriod"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01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7907"/>
    </mc:Choice>
    <mc:Fallback>
      <p:transition advTm="17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42360" y="213360"/>
            <a:ext cx="6126480" cy="1066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7800" y="1722120"/>
            <a:ext cx="10165080" cy="4587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লেনদেন সমুহের জাবেদা নির্নয় কর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কর্মচারীর বেতন প্রদান-৫০০০ টাকা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 ফেরত-৩০০০ টাকা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 জমা-২০০০ টাকা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6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7098"/>
    </mc:Choice>
    <mc:Fallback>
      <p:transition advTm="17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" y="1981200"/>
            <a:ext cx="11379200" cy="20928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bn-BD" sz="1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nSenHandwriting" pitchFamily="2" charset="0"/>
                <a:cs typeface="BenSenHandwriting" pitchFamily="2" charset="0"/>
              </a:rPr>
              <a:t>সবাইকে ধন্যবাদ</a:t>
            </a:r>
            <a:endParaRPr lang="en-US" sz="1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nSenHandwriting" pitchFamily="2" charset="0"/>
              <a:cs typeface="BenSenHandwrit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191225_202916.jpg"/>
          <p:cNvPicPr>
            <a:picLocks noChangeAspect="1"/>
          </p:cNvPicPr>
          <p:nvPr/>
        </p:nvPicPr>
        <p:blipFill>
          <a:blip r:embed="rId2" cstate="print"/>
          <a:srcRect l="7332" t="12762" r="20621" b="10476"/>
          <a:stretch>
            <a:fillRect/>
          </a:stretch>
        </p:blipFill>
        <p:spPr>
          <a:xfrm>
            <a:off x="1117600" y="2443928"/>
            <a:ext cx="3149600" cy="3017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63040" y="279401"/>
            <a:ext cx="8534400" cy="13542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BD" sz="8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itchFamily="2" charset="0"/>
                <a:cs typeface="BenSenHandwriting" pitchFamily="2" charset="0"/>
              </a:rPr>
              <a:t>শিক্ষক পরিচিতি</a:t>
            </a:r>
            <a:endParaRPr lang="en-US" sz="8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itchFamily="2" charset="0"/>
              <a:cs typeface="BenSenHandwriting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20" y="2406730"/>
            <a:ext cx="6990080" cy="274947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BD" sz="4300" dirty="0">
                <a:latin typeface="BenSenHandwriting" pitchFamily="2" charset="0"/>
                <a:cs typeface="BenSenHandwriting" pitchFamily="2" charset="0"/>
              </a:rPr>
              <a:t>রহিম সৈকত</a:t>
            </a:r>
          </a:p>
          <a:p>
            <a:r>
              <a:rPr lang="bn-BD" sz="4300" dirty="0">
                <a:latin typeface="BenSenHandwriting" pitchFamily="2" charset="0"/>
                <a:cs typeface="BenSenHandwriting" pitchFamily="2" charset="0"/>
              </a:rPr>
              <a:t>সহকারী শিক্ষক </a:t>
            </a:r>
          </a:p>
          <a:p>
            <a:r>
              <a:rPr lang="bn-BD" sz="4300" dirty="0">
                <a:latin typeface="BenSenHandwriting" pitchFamily="2" charset="0"/>
                <a:cs typeface="BenSenHandwriting" pitchFamily="2" charset="0"/>
              </a:rPr>
              <a:t>পরৈকোড়া নয়নতারা উচ্চ বিদ্যালয়</a:t>
            </a:r>
          </a:p>
          <a:p>
            <a:r>
              <a:rPr lang="bn-BD" sz="4300" dirty="0">
                <a:latin typeface="BenSenHandwriting" pitchFamily="2" charset="0"/>
                <a:cs typeface="BenSenHandwriting" pitchFamily="2" charset="0"/>
              </a:rPr>
              <a:t>আনোয়ারা, চট্টগ্রাম।</a:t>
            </a:r>
          </a:p>
        </p:txBody>
      </p:sp>
    </p:spTree>
    <p:extLst>
      <p:ext uri="{BB962C8B-B14F-4D97-AF65-F5344CB8AC3E}">
        <p14:creationId xmlns:p14="http://schemas.microsoft.com/office/powerpoint/2010/main" val="1339161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71" y="2261670"/>
            <a:ext cx="2955471" cy="3186167"/>
          </a:xfrm>
          <a:prstGeom prst="ellipse">
            <a:avLst/>
          </a:prstGeom>
          <a:ln w="76200" cap="rnd">
            <a:solidFill>
              <a:srgbClr val="37F41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4938552" y="2837192"/>
            <a:ext cx="6092144" cy="2308325"/>
            <a:chOff x="5627017" y="3273545"/>
            <a:chExt cx="4988832" cy="1543855"/>
          </a:xfrm>
        </p:grpSpPr>
        <p:sp>
          <p:nvSpPr>
            <p:cNvPr id="5" name="TextBox 4"/>
            <p:cNvSpPr txBox="1"/>
            <p:nvPr/>
          </p:nvSpPr>
          <p:spPr>
            <a:xfrm>
              <a:off x="5627017" y="3273545"/>
              <a:ext cx="4988832" cy="154385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381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  হিসাব বিজ্ঞান-(৯ম শ্রেণী</a:t>
              </a:r>
              <a:r>
                <a:rPr lang="bn-BD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অধ্যায়ঃ ষষ্ঠ-জাবেদা</a:t>
              </a:r>
              <a:endPara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	 	সময়-৪৫ মিনিট</a:t>
              </a:r>
            </a:p>
            <a:p>
              <a:r>
                <a:rPr lang="bn-BD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	পৃষ্ঠা-৫৫-৭৩</a:t>
              </a:r>
              <a:endPara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5906522" y="4408250"/>
              <a:ext cx="371812" cy="362778"/>
            </a:xfrm>
            <a:prstGeom prst="star5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5886596" y="4045472"/>
              <a:ext cx="371812" cy="362778"/>
            </a:xfrm>
            <a:prstGeom prst="star5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5857233" y="3682694"/>
              <a:ext cx="371812" cy="362778"/>
            </a:xfrm>
            <a:prstGeom prst="star5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693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9160"/>
    </mc:Choice>
    <mc:Fallback>
      <p:transition advTm="39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57501" y="228584"/>
            <a:ext cx="3902528" cy="1110352"/>
          </a:xfrm>
          <a:prstGeom prst="ellipse">
            <a:avLst/>
          </a:prstGeom>
          <a:solidFill>
            <a:srgbClr val="C00000"/>
          </a:solidFill>
          <a:ln w="76200">
            <a:solidFill>
              <a:srgbClr val="155C0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94138" y="1502214"/>
            <a:ext cx="5543550" cy="800100"/>
          </a:xfrm>
          <a:prstGeom prst="roundRect">
            <a:avLst/>
          </a:prstGeom>
          <a:solidFill>
            <a:srgbClr val="155C04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বলতে পারবে---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02617135"/>
              </p:ext>
            </p:extLst>
          </p:nvPr>
        </p:nvGraphicFramePr>
        <p:xfrm>
          <a:off x="1741716" y="2409371"/>
          <a:ext cx="6291942" cy="419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7360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9315"/>
    </mc:Choice>
    <mc:Fallback>
      <p:transition advTm="39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2473779"/>
            <a:ext cx="437605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হিসাবের শ্রেনীবিভাগ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1485892"/>
            <a:ext cx="4376057" cy="58782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জাবেদা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3445337"/>
            <a:ext cx="4376057" cy="58782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4490378"/>
            <a:ext cx="4376057" cy="58782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শ্রেনীবিভাগ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Help 6">
            <a:hlinkClick r:id="" action="ppaction://noaction" highlightClick="1">
              <a:snd r:embed="rId3" name="suction.wav"/>
            </a:hlinkClick>
          </p:cNvPr>
          <p:cNvSpPr/>
          <p:nvPr/>
        </p:nvSpPr>
        <p:spPr>
          <a:xfrm>
            <a:off x="6270171" y="1583871"/>
            <a:ext cx="2645229" cy="4408718"/>
          </a:xfrm>
          <a:prstGeom prst="actionButtonHelp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59429" y="146955"/>
            <a:ext cx="4800600" cy="1110343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জাবেদা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5404760"/>
            <a:ext cx="4376057" cy="58782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জাবেদা দাখিলা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37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838"/>
    </mc:Choice>
    <mc:Fallback>
      <p:transition advTm="50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4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7517" y="587628"/>
            <a:ext cx="7886700" cy="5976658"/>
          </a:xfrm>
          <a:prstGeom prst="roundRect">
            <a:avLst/>
          </a:prstGeom>
          <a:solidFill>
            <a:srgbClr val="155C04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6771" y="889617"/>
            <a:ext cx="6768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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 সংগঠিত হওয়ার সাথে সাথে লেনদেনের তারিখ, শিরোনাম, সংক্ষিপ্ত ব্যাখ্যা সহকারে হিসাবের যে বইতে লিপিবদ্ধ হয় তাকে জাবেদা বলে।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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লেনদেনের প্রকৃতি অনুযায়ি প্রথমত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জাবেদাকে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দুই ভাগে ভাগ করা </a:t>
            </a:r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হয়-</a:t>
            </a:r>
            <a:endParaRPr lang="bn-BD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29005" y="2489695"/>
            <a:ext cx="3380004" cy="70213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সাধারন জাবেদা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9624" y="3592279"/>
            <a:ext cx="3249385" cy="81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559624" y="3327094"/>
            <a:ext cx="3249385" cy="416231"/>
            <a:chOff x="3559624" y="3327094"/>
            <a:chExt cx="3249385" cy="41623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119007" y="3327094"/>
              <a:ext cx="0" cy="24886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559624" y="3600450"/>
              <a:ext cx="0" cy="1428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809009" y="3600450"/>
              <a:ext cx="0" cy="1428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/>
          <p:nvPr/>
        </p:nvSpPr>
        <p:spPr>
          <a:xfrm>
            <a:off x="3102429" y="3776030"/>
            <a:ext cx="2016578" cy="473529"/>
          </a:xfrm>
          <a:prstGeom prst="roundRect">
            <a:avLst/>
          </a:prstGeom>
          <a:solidFill>
            <a:srgbClr val="0000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প্রকৃত জাবেদা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12891" y="3784201"/>
            <a:ext cx="2016578" cy="473529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বিশেষ জাবেদা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939143" y="4054016"/>
            <a:ext cx="0" cy="19757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229469" y="3987914"/>
            <a:ext cx="169551" cy="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939143" y="4056862"/>
            <a:ext cx="163286" cy="81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399020" y="4031982"/>
            <a:ext cx="0" cy="22266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187331" y="4393676"/>
            <a:ext cx="1210235" cy="251011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সংশোধনী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918564" y="4347337"/>
            <a:ext cx="1210235" cy="25101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 জাবেদা</a:t>
            </a:r>
            <a:endParaRPr lang="en-US" sz="1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918563" y="4679001"/>
            <a:ext cx="1210235" cy="251011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 জাবেদা</a:t>
            </a:r>
            <a:endParaRPr lang="en-US" sz="105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918563" y="5014164"/>
            <a:ext cx="1210235" cy="251011"/>
          </a:xfrm>
          <a:prstGeom prst="round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ক্রয় ফেরত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918562" y="5357220"/>
            <a:ext cx="1210235" cy="251011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 ফেরত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918562" y="5684701"/>
            <a:ext cx="1210235" cy="251011"/>
          </a:xfrm>
          <a:prstGeom prst="roundRect">
            <a:avLst/>
          </a:prstGeom>
          <a:solidFill>
            <a:srgbClr val="00206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00" b="1" dirty="0" smtClean="0">
                <a:latin typeface="NikoshBAN" pitchFamily="2" charset="0"/>
                <a:cs typeface="NikoshBAN" pitchFamily="2" charset="0"/>
              </a:rPr>
              <a:t>নগদ প্রাপ্তি</a:t>
            </a:r>
            <a:endParaRPr lang="en-US" sz="1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918562" y="6007579"/>
            <a:ext cx="1210235" cy="251011"/>
          </a:xfrm>
          <a:prstGeom prst="roundRect">
            <a:avLst/>
          </a:prstGeom>
          <a:solidFill>
            <a:srgbClr val="FF0066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00" b="1" dirty="0" smtClean="0">
                <a:latin typeface="NikoshBAN" pitchFamily="2" charset="0"/>
                <a:cs typeface="NikoshBAN" pitchFamily="2" charset="0"/>
              </a:rPr>
              <a:t>নগদ প্রদান</a:t>
            </a:r>
            <a:endParaRPr lang="en-US" sz="1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187330" y="4867776"/>
            <a:ext cx="1210235" cy="25101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সমন্বয়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187329" y="5347132"/>
            <a:ext cx="1210235" cy="2510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সমাপনি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187328" y="5753587"/>
            <a:ext cx="1210235" cy="2510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প্রারম্ভিক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939143" y="4472842"/>
            <a:ext cx="24818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6" idx="1"/>
          </p:cNvCxnSpPr>
          <p:nvPr/>
        </p:nvCxnSpPr>
        <p:spPr>
          <a:xfrm>
            <a:off x="2939143" y="4993281"/>
            <a:ext cx="248187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928124" y="5482725"/>
            <a:ext cx="248187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939139" y="5901551"/>
            <a:ext cx="248187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28797" y="4519181"/>
            <a:ext cx="2702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7128796" y="4804506"/>
            <a:ext cx="2702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7128796" y="5118787"/>
            <a:ext cx="2702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128795" y="5482725"/>
            <a:ext cx="2702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49873" y="5771946"/>
            <a:ext cx="2702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7149873" y="6133084"/>
            <a:ext cx="2702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2913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1005"/>
    </mc:Choice>
    <mc:Fallback>
      <p:transition advTm="101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988129" y="653143"/>
            <a:ext cx="5192485" cy="9797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শ্রেণীবিভাগ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5564" y="2220686"/>
            <a:ext cx="7037614" cy="11266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চরিত্র অনুযায়ী এদের দুই ভাগে ভাগ করা যায়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12864" y="3886199"/>
            <a:ext cx="1600200" cy="6694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স্বত্ত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01984" y="4767943"/>
            <a:ext cx="1600200" cy="71845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07421" y="5823852"/>
            <a:ext cx="1600200" cy="6259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479403" y="4555671"/>
            <a:ext cx="522581" cy="3056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02184" y="4555671"/>
            <a:ext cx="585694" cy="2122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79403" y="5486400"/>
            <a:ext cx="533461" cy="3374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602184" y="5486400"/>
            <a:ext cx="585694" cy="3374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13064" y="5150734"/>
            <a:ext cx="574814" cy="115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79403" y="5150734"/>
            <a:ext cx="5225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849880" y="3886199"/>
            <a:ext cx="1188720" cy="66947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Up Arrow 17"/>
          <p:cNvSpPr/>
          <p:nvPr/>
        </p:nvSpPr>
        <p:spPr>
          <a:xfrm rot="5400000">
            <a:off x="7860414" y="3947938"/>
            <a:ext cx="1290528" cy="2365704"/>
          </a:xfrm>
          <a:prstGeom prst="upArrow">
            <a:avLst>
              <a:gd name="adj1" fmla="val 50000"/>
              <a:gd name="adj2" fmla="val 35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Up Arrow 4"/>
          <p:cNvSpPr/>
          <p:nvPr/>
        </p:nvSpPr>
        <p:spPr>
          <a:xfrm>
            <a:off x="7322826" y="4808158"/>
            <a:ext cx="2137398" cy="645264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3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 পেলে-ক্রেডিট</a:t>
            </a:r>
            <a:endParaRPr lang="en-US" sz="23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Up Arrow 21"/>
          <p:cNvSpPr/>
          <p:nvPr/>
        </p:nvSpPr>
        <p:spPr>
          <a:xfrm rot="16200000">
            <a:off x="2342865" y="3962579"/>
            <a:ext cx="1290528" cy="2365704"/>
          </a:xfrm>
          <a:prstGeom prst="upArrow">
            <a:avLst>
              <a:gd name="adj1" fmla="val 50000"/>
              <a:gd name="adj2" fmla="val 35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Up Arrow 4"/>
          <p:cNvSpPr/>
          <p:nvPr/>
        </p:nvSpPr>
        <p:spPr>
          <a:xfrm rot="10800000">
            <a:off x="2065564" y="4841136"/>
            <a:ext cx="2137398" cy="645264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6961" y="4932935"/>
            <a:ext cx="1771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হ্রাস পেলে-ডেবিট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55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2508"/>
    </mc:Choice>
    <mc:Fallback>
      <p:transition advTm="72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6" grpId="0" animBg="1"/>
      <p:bldP spid="13" grpId="0" animBg="1"/>
      <p:bldP spid="14" grpId="0" animBg="1"/>
      <p:bldP spid="20" grpId="0" animBg="1"/>
      <p:bldP spid="21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262295" y="2959132"/>
            <a:ext cx="2370665" cy="1229691"/>
          </a:xfrm>
          <a:custGeom>
            <a:avLst/>
            <a:gdLst>
              <a:gd name="connsiteX0" fmla="*/ 0 w 1229691"/>
              <a:gd name="connsiteY0" fmla="*/ 430392 h 2370665"/>
              <a:gd name="connsiteX1" fmla="*/ 614846 w 1229691"/>
              <a:gd name="connsiteY1" fmla="*/ 0 h 2370665"/>
              <a:gd name="connsiteX2" fmla="*/ 1229691 w 1229691"/>
              <a:gd name="connsiteY2" fmla="*/ 430392 h 2370665"/>
              <a:gd name="connsiteX3" fmla="*/ 922268 w 1229691"/>
              <a:gd name="connsiteY3" fmla="*/ 430392 h 2370665"/>
              <a:gd name="connsiteX4" fmla="*/ 922268 w 1229691"/>
              <a:gd name="connsiteY4" fmla="*/ 2370665 h 2370665"/>
              <a:gd name="connsiteX5" fmla="*/ 307423 w 1229691"/>
              <a:gd name="connsiteY5" fmla="*/ 2370665 h 2370665"/>
              <a:gd name="connsiteX6" fmla="*/ 307423 w 1229691"/>
              <a:gd name="connsiteY6" fmla="*/ 430392 h 2370665"/>
              <a:gd name="connsiteX7" fmla="*/ 0 w 1229691"/>
              <a:gd name="connsiteY7" fmla="*/ 430392 h 237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691" h="2370665">
                <a:moveTo>
                  <a:pt x="223249" y="2370664"/>
                </a:moveTo>
                <a:lnTo>
                  <a:pt x="0" y="1185332"/>
                </a:lnTo>
                <a:lnTo>
                  <a:pt x="223249" y="1"/>
                </a:lnTo>
                <a:lnTo>
                  <a:pt x="223249" y="592667"/>
                </a:lnTo>
                <a:lnTo>
                  <a:pt x="1229691" y="592667"/>
                </a:lnTo>
                <a:lnTo>
                  <a:pt x="1229691" y="1777998"/>
                </a:lnTo>
                <a:lnTo>
                  <a:pt x="223249" y="1777998"/>
                </a:lnTo>
                <a:lnTo>
                  <a:pt x="223249" y="2370664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884" tIns="478111" rIns="170688" bIns="47811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 পেলে-ডেবিট</a:t>
            </a:r>
            <a:endPara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315200" y="2983576"/>
            <a:ext cx="2340172" cy="1290528"/>
          </a:xfrm>
          <a:custGeom>
            <a:avLst/>
            <a:gdLst>
              <a:gd name="connsiteX0" fmla="*/ 0 w 1290528"/>
              <a:gd name="connsiteY0" fmla="*/ 451685 h 2340172"/>
              <a:gd name="connsiteX1" fmla="*/ 645264 w 1290528"/>
              <a:gd name="connsiteY1" fmla="*/ 0 h 2340172"/>
              <a:gd name="connsiteX2" fmla="*/ 1290528 w 1290528"/>
              <a:gd name="connsiteY2" fmla="*/ 451685 h 2340172"/>
              <a:gd name="connsiteX3" fmla="*/ 967896 w 1290528"/>
              <a:gd name="connsiteY3" fmla="*/ 451685 h 2340172"/>
              <a:gd name="connsiteX4" fmla="*/ 967896 w 1290528"/>
              <a:gd name="connsiteY4" fmla="*/ 2340172 h 2340172"/>
              <a:gd name="connsiteX5" fmla="*/ 322632 w 1290528"/>
              <a:gd name="connsiteY5" fmla="*/ 2340172 h 2340172"/>
              <a:gd name="connsiteX6" fmla="*/ 322632 w 1290528"/>
              <a:gd name="connsiteY6" fmla="*/ 451685 h 2340172"/>
              <a:gd name="connsiteX7" fmla="*/ 0 w 1290528"/>
              <a:gd name="connsiteY7" fmla="*/ 451685 h 234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528" h="2340172">
                <a:moveTo>
                  <a:pt x="1041439" y="1"/>
                </a:moveTo>
                <a:lnTo>
                  <a:pt x="1290528" y="1170086"/>
                </a:lnTo>
                <a:lnTo>
                  <a:pt x="1041439" y="2340171"/>
                </a:lnTo>
                <a:lnTo>
                  <a:pt x="1041439" y="1755129"/>
                </a:lnTo>
                <a:lnTo>
                  <a:pt x="0" y="1755129"/>
                </a:lnTo>
                <a:lnTo>
                  <a:pt x="0" y="585043"/>
                </a:lnTo>
                <a:lnTo>
                  <a:pt x="1041439" y="585043"/>
                </a:lnTo>
                <a:lnTo>
                  <a:pt x="1041439" y="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76" tIns="486208" rIns="389418" bIns="486208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3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 পেলে-ক্রেডিট</a:t>
            </a:r>
            <a:endParaRPr lang="en-US" sz="23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00104" y="4188823"/>
            <a:ext cx="1600200" cy="7184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00104" y="2368731"/>
            <a:ext cx="1645920" cy="77941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632960" y="3200400"/>
            <a:ext cx="521424" cy="1219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00304" y="3200400"/>
            <a:ext cx="514896" cy="1219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32960" y="3901440"/>
            <a:ext cx="567144" cy="2873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800304" y="3901440"/>
            <a:ext cx="514896" cy="2873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048000" y="2268583"/>
            <a:ext cx="1051560" cy="489857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44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3264"/>
    </mc:Choice>
    <mc:Fallback>
      <p:transition advTm="43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" grpId="0" animBg="1"/>
      <p:bldP spid="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04457" y="391885"/>
            <a:ext cx="5812972" cy="109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হিসাবের গতিবিধি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342127"/>
              </p:ext>
            </p:extLst>
          </p:nvPr>
        </p:nvGraphicFramePr>
        <p:xfrm>
          <a:off x="1174523" y="1960636"/>
          <a:ext cx="10377715" cy="475858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62214"/>
                <a:gridCol w="3488872"/>
                <a:gridCol w="2075543"/>
                <a:gridCol w="2075543"/>
                <a:gridCol w="2075543"/>
              </a:tblGrid>
              <a:tr h="544815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ক্র/নং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bn-BD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খাত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বৃদ্ধি</a:t>
                      </a:r>
                      <a:r>
                        <a:rPr lang="bn-BD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পেলে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হ্রাস পেলে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4815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মুলধন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4815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4815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4815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যন্ত্রপাতি</a:t>
                      </a:r>
                      <a:r>
                        <a:rPr lang="bn-BD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কলকব্জা হিসাব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4815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০৫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4815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০৬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ফেরত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 হ্রাস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4815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০৭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0125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9828"/>
    </mc:Choice>
    <mc:Fallback>
      <p:transition advTm="89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8.2|1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8|5.6|2.4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7.8|2.8|5.4|3.1|5.3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0|15.6|2.4|10.3|8.7|3.7|2.7|3.3|2.6|2.2|6.2|6|2.6|2.8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7.6|10.3|5.8|8.8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7.2|4.5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</TotalTime>
  <Words>292</Words>
  <Application>Microsoft Office PowerPoint</Application>
  <PresentationFormat>Custom</PresentationFormat>
  <Paragraphs>161</Paragraphs>
  <Slides>14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 Light</vt:lpstr>
      <vt:lpstr>Calibri</vt:lpstr>
      <vt:lpstr>BenSenHandwriting</vt:lpstr>
      <vt:lpstr>Vrinda</vt:lpstr>
      <vt:lpstr>Wingdings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ওয়েল কাম টু্ আইসিটি ওরিয়েন্টেশন</dc:title>
  <dc:creator>DOEL</dc:creator>
  <cp:lastModifiedBy>Banshkhali Express</cp:lastModifiedBy>
  <cp:revision>122</cp:revision>
  <dcterms:created xsi:type="dcterms:W3CDTF">2015-03-05T07:02:25Z</dcterms:created>
  <dcterms:modified xsi:type="dcterms:W3CDTF">2020-08-09T01:25:59Z</dcterms:modified>
</cp:coreProperties>
</file>