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23"/>
  </p:notesMasterIdLst>
  <p:sldIdLst>
    <p:sldId id="333" r:id="rId2"/>
    <p:sldId id="338" r:id="rId3"/>
    <p:sldId id="328" r:id="rId4"/>
    <p:sldId id="337" r:id="rId5"/>
    <p:sldId id="316" r:id="rId6"/>
    <p:sldId id="312" r:id="rId7"/>
    <p:sldId id="327" r:id="rId8"/>
    <p:sldId id="318" r:id="rId9"/>
    <p:sldId id="339" r:id="rId10"/>
    <p:sldId id="313" r:id="rId11"/>
    <p:sldId id="340" r:id="rId12"/>
    <p:sldId id="314" r:id="rId13"/>
    <p:sldId id="341" r:id="rId14"/>
    <p:sldId id="332" r:id="rId15"/>
    <p:sldId id="336" r:id="rId16"/>
    <p:sldId id="335" r:id="rId17"/>
    <p:sldId id="343" r:id="rId18"/>
    <p:sldId id="296" r:id="rId19"/>
    <p:sldId id="297" r:id="rId20"/>
    <p:sldId id="342" r:id="rId21"/>
    <p:sldId id="299" r:id="rId22"/>
  </p:sldIdLst>
  <p:sldSz cx="11522075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62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265" autoAdjust="0"/>
  </p:normalViewPr>
  <p:slideViewPr>
    <p:cSldViewPr>
      <p:cViewPr varScale="1">
        <p:scale>
          <a:sx n="69" d="100"/>
          <a:sy n="69" d="100"/>
        </p:scale>
        <p:origin x="894" y="24"/>
      </p:cViewPr>
      <p:guideLst>
        <p:guide orient="horz" pos="2160"/>
        <p:guide pos="362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307F0EE-1871-4620-9EF9-B22D87C6FD25}" type="datetimeFigureOut">
              <a:rPr lang="en-US"/>
              <a:pPr>
                <a:defRPr/>
              </a:pPr>
              <a:t>8/8/2020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49275" y="685800"/>
            <a:ext cx="57594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8F2EC34-1831-4DE3-8FFA-7199DD5BAD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549275" y="685800"/>
            <a:ext cx="575945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277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20AAF93-4390-450E-B89C-1E65E55785E3}" type="slidenum">
              <a:rPr lang="en-US" sz="1200">
                <a:latin typeface="Calibri" pitchFamily="34" charset="0"/>
              </a:rPr>
              <a:pPr algn="r"/>
              <a:t>17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549275" y="685800"/>
            <a:ext cx="575945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24BA90-E7A2-4ADC-AB95-09761407E23B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549275" y="685800"/>
            <a:ext cx="575945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789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A54A4F3-91B2-44B5-9188-70C7327DEB35}" type="slidenum">
              <a:rPr lang="en-US" sz="1200">
                <a:latin typeface="Calibri" pitchFamily="34" charset="0"/>
              </a:rPr>
              <a:pPr algn="r"/>
              <a:t>20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/>
          <p:nvPr/>
        </p:nvSpPr>
        <p:spPr>
          <a:xfrm>
            <a:off x="0" y="0"/>
            <a:ext cx="11522075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Rounded Rectangle 12"/>
          <p:cNvSpPr/>
          <p:nvPr/>
        </p:nvSpPr>
        <p:spPr>
          <a:xfrm>
            <a:off x="82017" y="69852"/>
            <a:ext cx="1135804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6"/>
          <p:cNvSpPr/>
          <p:nvPr/>
        </p:nvSpPr>
        <p:spPr>
          <a:xfrm>
            <a:off x="80016" y="1449390"/>
            <a:ext cx="11366047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9"/>
          <p:cNvSpPr/>
          <p:nvPr/>
        </p:nvSpPr>
        <p:spPr>
          <a:xfrm>
            <a:off x="80016" y="1397000"/>
            <a:ext cx="11366047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10"/>
          <p:cNvSpPr/>
          <p:nvPr/>
        </p:nvSpPr>
        <p:spPr>
          <a:xfrm>
            <a:off x="80016" y="2976565"/>
            <a:ext cx="11366047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632294" y="3200400"/>
            <a:ext cx="8065453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76104" y="1505932"/>
            <a:ext cx="10369868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443CC-07EE-4517-A313-0DD98B9F10EF}" type="datetimeFigureOut">
              <a:rPr lang="en-US"/>
              <a:pPr>
                <a:defRPr/>
              </a:pPr>
              <a:t>8/8/2020</a:t>
            </a:fld>
            <a:endParaRPr lang="en-US"/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85BE67E-DB5A-4B26-AE2E-C168DC7440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37F2B-4CC9-4E64-B58A-5E4D43EDAA39}" type="datetimeFigureOut">
              <a:rPr lang="en-US"/>
              <a:pPr>
                <a:defRPr/>
              </a:pPr>
              <a:t>8/8/2020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FE3F7-1381-48E3-9056-20F3C6F348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53504" y="274643"/>
            <a:ext cx="2534857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2208" y="274642"/>
            <a:ext cx="7009262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C9A88-7F4E-41E9-A914-10C0B2596266}" type="datetimeFigureOut">
              <a:rPr lang="en-US"/>
              <a:pPr>
                <a:defRPr/>
              </a:pPr>
              <a:t>8/8/2020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864FF-559C-45AA-A736-FB6D79F581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152207" y="1447800"/>
            <a:ext cx="9793764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25E48-E0CE-42A3-B14C-B6F2278EABF2}" type="datetimeFigureOut">
              <a:rPr lang="en-US"/>
              <a:pPr>
                <a:defRPr/>
              </a:pPr>
              <a:t>8/8/2020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EAB66-DE29-4B2E-906B-85D05B41F0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0"/>
            <a:ext cx="11522075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Rounded Rectangle 9"/>
          <p:cNvSpPr/>
          <p:nvPr/>
        </p:nvSpPr>
        <p:spPr>
          <a:xfrm>
            <a:off x="82299" y="69757"/>
            <a:ext cx="11357475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6"/>
          <p:cNvSpPr/>
          <p:nvPr/>
        </p:nvSpPr>
        <p:spPr>
          <a:xfrm flipV="1">
            <a:off x="88017" y="2376490"/>
            <a:ext cx="1135804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7"/>
          <p:cNvSpPr/>
          <p:nvPr/>
        </p:nvSpPr>
        <p:spPr>
          <a:xfrm>
            <a:off x="88017" y="2341565"/>
            <a:ext cx="1135804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8"/>
          <p:cNvSpPr/>
          <p:nvPr/>
        </p:nvSpPr>
        <p:spPr>
          <a:xfrm>
            <a:off x="86017" y="2468565"/>
            <a:ext cx="11360045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0164" y="952502"/>
            <a:ext cx="9793764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0164" y="2547938"/>
            <a:ext cx="9793764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3FACF-D945-4EB2-87BD-88AB1C94795C}" type="datetimeFigureOut">
              <a:rPr lang="en-US"/>
              <a:pPr>
                <a:defRPr/>
              </a:pPr>
              <a:t>8/8/2020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08182" y="6172200"/>
            <a:ext cx="504090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84034" y="6208713"/>
            <a:ext cx="576104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9C743-9776-4094-BFF4-C90FA4EC20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152207" y="1447800"/>
            <a:ext cx="4724051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217120" y="1447800"/>
            <a:ext cx="4724051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4A048-FA58-4C3F-8D41-83F260BC12B4}" type="datetimeFigureOut">
              <a:rPr lang="en-US"/>
              <a:pPr>
                <a:defRPr/>
              </a:pPr>
              <a:t>8/8/2020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55CAE-3AA3-4C3A-996A-4349713D76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207" y="273050"/>
            <a:ext cx="979376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2208" y="1447800"/>
            <a:ext cx="4704847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41124" y="1447800"/>
            <a:ext cx="4704847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1152208" y="2247900"/>
            <a:ext cx="4704847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6241124" y="2247900"/>
            <a:ext cx="4704847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77A1E-4F3B-4456-AE00-0C7370448E4A}" type="datetimeFigureOut">
              <a:rPr lang="en-US"/>
              <a:pPr>
                <a:defRPr/>
              </a:pPr>
              <a:t>8/8/2020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854B3-C37B-4971-B7D7-10500D5260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8757B-4068-4F90-931E-44AB4A98A5C2}" type="datetimeFigureOut">
              <a:rPr lang="en-US"/>
              <a:pPr>
                <a:defRPr/>
              </a:pPr>
              <a:t>8/8/2020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B7F04-7DB4-448E-9CDC-6A79661E48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6DA73-5774-4FEE-A365-F5F2C05E8927}" type="datetimeFigureOut">
              <a:rPr lang="en-US"/>
              <a:pPr>
                <a:defRPr/>
              </a:pPr>
              <a:t>8/8/2020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61AA8-0A73-4128-B7C2-C1BF6D00E3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11522075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6" name="Rounded Rectangle 8"/>
          <p:cNvSpPr/>
          <p:nvPr/>
        </p:nvSpPr>
        <p:spPr>
          <a:xfrm>
            <a:off x="80016" y="69850"/>
            <a:ext cx="1135804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207" y="273050"/>
            <a:ext cx="9793764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52208" y="1600200"/>
            <a:ext cx="2400432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3744674" y="1600200"/>
            <a:ext cx="7201297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BF721-AC43-40EE-8FEC-D2E14AEC4E25}" type="datetimeFigureOut">
              <a:rPr lang="en-US"/>
              <a:pPr>
                <a:defRPr/>
              </a:pPr>
              <a:t>8/8/2020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DB4E8-170F-4CD6-96D1-B05AFE95F4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/>
        </p:nvSpPr>
        <p:spPr>
          <a:xfrm flipV="1">
            <a:off x="86017" y="4683127"/>
            <a:ext cx="11350044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11"/>
          <p:cNvSpPr/>
          <p:nvPr/>
        </p:nvSpPr>
        <p:spPr>
          <a:xfrm>
            <a:off x="86017" y="4649790"/>
            <a:ext cx="11350044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12"/>
          <p:cNvSpPr/>
          <p:nvPr/>
        </p:nvSpPr>
        <p:spPr>
          <a:xfrm>
            <a:off x="86017" y="4773615"/>
            <a:ext cx="11350044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208" y="4900550"/>
            <a:ext cx="921766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208" y="5445825"/>
            <a:ext cx="921766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74" y="66677"/>
            <a:ext cx="11342985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8B8B7-82B8-4A1E-BCF2-ADA1FB2FCBA4}" type="datetimeFigureOut">
              <a:rPr lang="en-US"/>
              <a:pPr>
                <a:defRPr/>
              </a:pPr>
              <a:t>8/8/2020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52207" y="6172200"/>
            <a:ext cx="489688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4034" y="6208713"/>
            <a:ext cx="576104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AD5B96-AB08-40D1-850C-1F49813F58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1522075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80016" y="69850"/>
            <a:ext cx="1135804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1152207" y="274638"/>
            <a:ext cx="979376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1152207" y="1447800"/>
            <a:ext cx="9793764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777401" y="6191250"/>
            <a:ext cx="3120562" cy="476250"/>
          </a:xfrm>
          <a:prstGeom prst="rect">
            <a:avLst/>
          </a:prstGeom>
        </p:spPr>
        <p:txBody>
          <a:bodyPr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9F419F3-5778-47A3-B743-8A8AF293F366}" type="datetimeFigureOut">
              <a:rPr lang="en-US"/>
              <a:pPr>
                <a:defRPr/>
              </a:pPr>
              <a:t>8/8/2020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152208" y="6172200"/>
            <a:ext cx="4992899" cy="457200"/>
          </a:xfrm>
          <a:prstGeom prst="rect">
            <a:avLst/>
          </a:prstGeom>
        </p:spPr>
        <p:txBody>
          <a:bodyPr anchor="ctr" anchorCtr="0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84034" y="6210300"/>
            <a:ext cx="576104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9622E860-8180-44D2-8365-087200319F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45" r:id="rId2"/>
    <p:sldLayoutId id="2147483853" r:id="rId3"/>
    <p:sldLayoutId id="2147483846" r:id="rId4"/>
    <p:sldLayoutId id="2147483847" r:id="rId5"/>
    <p:sldLayoutId id="2147483848" r:id="rId6"/>
    <p:sldLayoutId id="2147483849" r:id="rId7"/>
    <p:sldLayoutId id="2147483854" r:id="rId8"/>
    <p:sldLayoutId id="2147483855" r:id="rId9"/>
    <p:sldLayoutId id="2147483850" r:id="rId10"/>
    <p:sldLayoutId id="214748385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1522075" cy="6858000"/>
          </a:xfrm>
          <a:prstGeom prst="rect">
            <a:avLst/>
          </a:prstGeom>
          <a:noFill/>
          <a:ln w="76200">
            <a:solidFill>
              <a:srgbClr val="00206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52400" y="152402"/>
            <a:ext cx="11247437" cy="6543675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7" descr="Picture1k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437" y="228602"/>
            <a:ext cx="11095037" cy="64769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ounded Rectangle 7" descr="Pink tissue paper"/>
          <p:cNvSpPr>
            <a:spLocks noChangeArrowheads="1"/>
          </p:cNvSpPr>
          <p:nvPr/>
        </p:nvSpPr>
        <p:spPr bwMode="auto">
          <a:xfrm>
            <a:off x="2408237" y="85725"/>
            <a:ext cx="6934200" cy="838200"/>
          </a:xfrm>
          <a:prstGeom prst="roundRect">
            <a:avLst>
              <a:gd name="adj" fmla="val 28491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57150" algn="ctr">
            <a:solidFill>
              <a:schemeClr val="bg1"/>
            </a:solidFill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perspectiveRelaxed"/>
            <a:lightRig rig="threePt" dir="t"/>
          </a:scene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b="1" dirty="0">
                <a:latin typeface="NikoshBAN" pitchFamily="2" charset="0"/>
                <a:cs typeface="NikoshBAN" pitchFamily="2" charset="0"/>
              </a:rPr>
              <a:t>আজকের পাঠে তোমাদের স্বাগতম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117" y="0"/>
            <a:ext cx="11476924" cy="6851176"/>
          </a:xfrm>
          <a:prstGeom prst="rect">
            <a:avLst/>
          </a:prstGeom>
          <a:noFill/>
          <a:ln w="76200"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74637" y="183676"/>
            <a:ext cx="11049000" cy="6477000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2408237" y="533400"/>
            <a:ext cx="6477000" cy="646986"/>
          </a:xfrm>
          <a:prstGeom prst="roundRect">
            <a:avLst/>
          </a:prstGeom>
          <a:ln>
            <a:solidFill>
              <a:srgbClr val="C0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“</a:t>
            </a:r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কী-বোর্ড 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(Keyboard</a:t>
            </a:r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’’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2274889" y="2390775"/>
            <a:ext cx="7446963" cy="1569660"/>
            <a:chOff x="933962" y="1006205"/>
            <a:chExt cx="7445796" cy="1569282"/>
          </a:xfrm>
        </p:grpSpPr>
        <p:sp>
          <p:nvSpPr>
            <p:cNvPr id="24589" name="Rounded Rectangle 2"/>
            <p:cNvSpPr>
              <a:spLocks noChangeArrowheads="1"/>
            </p:cNvSpPr>
            <p:nvPr/>
          </p:nvSpPr>
          <p:spPr bwMode="auto">
            <a:xfrm>
              <a:off x="933962" y="1012963"/>
              <a:ext cx="1593272" cy="600684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10795" algn="ctr">
              <a:solidFill>
                <a:srgbClr val="FF660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4000">
                  <a:latin typeface="Perpetua" pitchFamily="18" charset="0"/>
                </a:rPr>
                <a:t>Shift</a:t>
              </a:r>
            </a:p>
          </p:txBody>
        </p:sp>
        <p:sp>
          <p:nvSpPr>
            <p:cNvPr id="24590" name="TextBox 3"/>
            <p:cNvSpPr txBox="1">
              <a:spLocks noChangeArrowheads="1"/>
            </p:cNvSpPr>
            <p:nvPr/>
          </p:nvSpPr>
          <p:spPr bwMode="auto">
            <a:xfrm>
              <a:off x="2232334" y="1006205"/>
              <a:ext cx="6147424" cy="1569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bn-BD" sz="3200" b="1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>
                  <a:latin typeface="NikoshBAN" pitchFamily="2" charset="0"/>
                  <a:cs typeface="NikoshBAN" pitchFamily="2" charset="0"/>
                </a:rPr>
                <a:t>Caps Lock </a:t>
              </a:r>
              <a:r>
                <a:rPr lang="bn-BD" sz="3200" b="1">
                  <a:latin typeface="NikoshBAN" pitchFamily="2" charset="0"/>
                  <a:cs typeface="NikoshBAN" pitchFamily="2" charset="0"/>
                </a:rPr>
                <a:t>বন্ধ অবস্থায় যদি লেখা বড় হাতের অক্ষর করতে হয় তবে </a:t>
              </a:r>
              <a:r>
                <a:rPr lang="en-US" sz="3200" b="1">
                  <a:latin typeface="NikoshBAN" pitchFamily="2" charset="0"/>
                  <a:cs typeface="NikoshBAN" pitchFamily="2" charset="0"/>
                </a:rPr>
                <a:t>Shift </a:t>
              </a:r>
              <a:r>
                <a:rPr lang="bn-BD" sz="3200" b="1">
                  <a:latin typeface="NikoshBAN" pitchFamily="2" charset="0"/>
                  <a:cs typeface="NikoshBAN" pitchFamily="2" charset="0"/>
                </a:rPr>
                <a:t>কী প্রেস </a:t>
              </a:r>
              <a:r>
                <a:rPr lang="en-US" sz="3200" b="1">
                  <a:latin typeface="NikoshBAN" pitchFamily="2" charset="0"/>
                  <a:cs typeface="NikoshBAN" pitchFamily="2" charset="0"/>
                </a:rPr>
                <a:t>     		                     </a:t>
              </a:r>
              <a:r>
                <a:rPr lang="bn-BD" sz="3200" b="1">
                  <a:latin typeface="NikoshBAN" pitchFamily="2" charset="0"/>
                  <a:cs typeface="NikoshBAN" pitchFamily="2" charset="0"/>
                </a:rPr>
                <a:t>করতে হয়।</a:t>
              </a:r>
              <a:endParaRPr lang="en-US" sz="3200" b="1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3264" y="4191000"/>
            <a:ext cx="653097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8" name="Rounded Rectangle 22"/>
          <p:cNvSpPr>
            <a:spLocks noChangeArrowheads="1"/>
          </p:cNvSpPr>
          <p:nvPr/>
        </p:nvSpPr>
        <p:spPr bwMode="auto">
          <a:xfrm>
            <a:off x="1973264" y="5449888"/>
            <a:ext cx="765175" cy="417512"/>
          </a:xfrm>
          <a:prstGeom prst="roundRect">
            <a:avLst>
              <a:gd name="adj" fmla="val 16667"/>
            </a:avLst>
          </a:prstGeom>
          <a:noFill/>
          <a:ln w="50800" algn="ctr">
            <a:solidFill>
              <a:srgbClr val="FF00FF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Perpet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117" y="0"/>
            <a:ext cx="11476924" cy="6851176"/>
          </a:xfrm>
          <a:prstGeom prst="rect">
            <a:avLst/>
          </a:prstGeom>
          <a:noFill/>
          <a:ln w="76200"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74637" y="183676"/>
            <a:ext cx="11049000" cy="6477000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408237" y="572214"/>
            <a:ext cx="6477000" cy="646986"/>
          </a:xfrm>
          <a:prstGeom prst="roundRect">
            <a:avLst/>
          </a:prstGeom>
          <a:ln>
            <a:solidFill>
              <a:srgbClr val="C0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“</a:t>
            </a:r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কী-বোর্ড 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(Keyboard</a:t>
            </a:r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’’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6237" y="4038600"/>
            <a:ext cx="5741988" cy="220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7437437" y="3962400"/>
            <a:ext cx="1981200" cy="1066800"/>
            <a:chOff x="685800" y="1066800"/>
            <a:chExt cx="3124200" cy="914400"/>
          </a:xfrm>
        </p:grpSpPr>
        <p:sp>
          <p:nvSpPr>
            <p:cNvPr id="25613" name="Rounded Rectangle 5"/>
            <p:cNvSpPr>
              <a:spLocks noChangeArrowheads="1"/>
            </p:cNvSpPr>
            <p:nvPr/>
          </p:nvSpPr>
          <p:spPr bwMode="auto">
            <a:xfrm>
              <a:off x="685800" y="1066800"/>
              <a:ext cx="3124200" cy="914400"/>
            </a:xfrm>
            <a:prstGeom prst="roundRect">
              <a:avLst>
                <a:gd name="adj" fmla="val 16667"/>
              </a:avLst>
            </a:prstGeom>
            <a:solidFill>
              <a:srgbClr val="CC99FF"/>
            </a:solidFill>
            <a:ln w="1079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r"/>
              <a:r>
                <a:rPr lang="en-US" sz="4000">
                  <a:solidFill>
                    <a:srgbClr val="FFFFFF"/>
                  </a:solidFill>
                  <a:latin typeface="Perpetua" pitchFamily="18" charset="0"/>
                </a:rPr>
                <a:t>    </a:t>
              </a:r>
              <a:r>
                <a:rPr lang="en-US" sz="2400">
                  <a:latin typeface="Perpetua" pitchFamily="18" charset="0"/>
                </a:rPr>
                <a:t>Back Space</a:t>
              </a:r>
              <a:r>
                <a:rPr lang="en-US" sz="4000">
                  <a:solidFill>
                    <a:srgbClr val="FFFFFF"/>
                  </a:solidFill>
                  <a:latin typeface="Perpetua" pitchFamily="18" charset="0"/>
                </a:rPr>
                <a:t> </a:t>
              </a:r>
            </a:p>
          </p:txBody>
        </p:sp>
        <p:cxnSp>
          <p:nvCxnSpPr>
            <p:cNvPr id="25614" name="Straight Arrow Connector 6"/>
            <p:cNvCxnSpPr>
              <a:cxnSpLocks noChangeShapeType="1"/>
            </p:cNvCxnSpPr>
            <p:nvPr/>
          </p:nvCxnSpPr>
          <p:spPr bwMode="auto">
            <a:xfrm flipH="1">
              <a:off x="685800" y="1556407"/>
              <a:ext cx="609600" cy="0"/>
            </a:xfrm>
            <a:prstGeom prst="straightConnector1">
              <a:avLst/>
            </a:prstGeom>
            <a:noFill/>
            <a:ln w="666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493837" y="1981200"/>
            <a:ext cx="8458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BD" sz="3200" b="1">
                <a:latin typeface="NikoshBAN" pitchFamily="2" charset="0"/>
                <a:cs typeface="NikoshBAN" pitchFamily="2" charset="0"/>
              </a:rPr>
              <a:t>লেখা মোছার জন্য এই কী ব্যবহার করা হয়, </a:t>
            </a:r>
            <a:r>
              <a:rPr lang="en-US" sz="3200" b="1">
                <a:latin typeface="NikoshBAN" pitchFamily="2" charset="0"/>
                <a:cs typeface="NikoshBAN" pitchFamily="2" charset="0"/>
              </a:rPr>
              <a:t>Cursor </a:t>
            </a:r>
            <a:r>
              <a:rPr lang="bn-BD" sz="3200" b="1">
                <a:latin typeface="NikoshBAN" pitchFamily="2" charset="0"/>
                <a:cs typeface="NikoshBAN" pitchFamily="2" charset="0"/>
              </a:rPr>
              <a:t>যেখানে থাকে তার বাম পাশের লেখা অক্ষর একটা একটা করে মুছতে হলে </a:t>
            </a:r>
            <a:r>
              <a:rPr lang="en-US" sz="3200" b="1">
                <a:latin typeface="NikoshBAN" pitchFamily="2" charset="0"/>
                <a:cs typeface="NikoshBAN" pitchFamily="2" charset="0"/>
              </a:rPr>
              <a:t>Backspace</a:t>
            </a:r>
            <a:r>
              <a:rPr lang="bn-BD" sz="3200" b="1">
                <a:latin typeface="NikoshBAN" pitchFamily="2" charset="0"/>
                <a:cs typeface="NikoshBAN" pitchFamily="2" charset="0"/>
              </a:rPr>
              <a:t> কী ব্যবহার করতে হয়।</a:t>
            </a:r>
            <a:endParaRPr lang="en-US" sz="3200" b="1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117" y="0"/>
            <a:ext cx="11478958" cy="6851176"/>
          </a:xfrm>
          <a:prstGeom prst="rect">
            <a:avLst/>
          </a:prstGeom>
          <a:noFill/>
          <a:ln w="76200"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74637" y="183676"/>
            <a:ext cx="11050958" cy="6477000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408237" y="572214"/>
            <a:ext cx="6477000" cy="646986"/>
          </a:xfrm>
          <a:prstGeom prst="roundRect">
            <a:avLst/>
          </a:prstGeom>
          <a:ln>
            <a:solidFill>
              <a:srgbClr val="C0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“</a:t>
            </a:r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কী-বোর্ড 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(Keyboard</a:t>
            </a:r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’’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9989" y="4130677"/>
            <a:ext cx="6494463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ounded Rectangle 8"/>
          <p:cNvSpPr/>
          <p:nvPr/>
        </p:nvSpPr>
        <p:spPr>
          <a:xfrm>
            <a:off x="2560639" y="5121275"/>
            <a:ext cx="752475" cy="255588"/>
          </a:xfrm>
          <a:prstGeom prst="round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636" name="Rounded Rectangle 9"/>
          <p:cNvSpPr>
            <a:spLocks noChangeArrowheads="1"/>
          </p:cNvSpPr>
          <p:nvPr/>
        </p:nvSpPr>
        <p:spPr bwMode="auto">
          <a:xfrm>
            <a:off x="1646237" y="1676400"/>
            <a:ext cx="1849438" cy="774700"/>
          </a:xfrm>
          <a:prstGeom prst="roundRect">
            <a:avLst>
              <a:gd name="adj" fmla="val 16667"/>
            </a:avLst>
          </a:prstGeom>
          <a:solidFill>
            <a:srgbClr val="CC99FF"/>
          </a:solidFill>
          <a:ln w="38100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2800">
                <a:latin typeface="Perpetua" pitchFamily="18" charset="0"/>
              </a:rPr>
              <a:t>Caps Lock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017837" y="2209800"/>
            <a:ext cx="7010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BD" sz="3200" b="1">
                <a:latin typeface="NikoshBAN" pitchFamily="2" charset="0"/>
                <a:cs typeface="NikoshBAN" pitchFamily="2" charset="0"/>
              </a:rPr>
              <a:t>    সমস্ত লেখা বড় হাতের করতে হয় তাহলে </a:t>
            </a:r>
            <a:r>
              <a:rPr lang="en-US" sz="3200" b="1">
                <a:latin typeface="NikoshBAN" pitchFamily="2" charset="0"/>
                <a:cs typeface="NikoshBAN" pitchFamily="2" charset="0"/>
              </a:rPr>
              <a:t>Caps Lock </a:t>
            </a:r>
            <a:r>
              <a:rPr lang="bn-BD" sz="3200" b="1">
                <a:latin typeface="NikoshBAN" pitchFamily="2" charset="0"/>
                <a:cs typeface="NikoshBAN" pitchFamily="2" charset="0"/>
              </a:rPr>
              <a:t>কী একবার প্রেস করতে হয়। আবার ছোট হাতের করতে হলে আর একবার প্রেস করতে হয়।</a:t>
            </a:r>
            <a:endParaRPr lang="en-US" sz="3200" b="1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6035" y="0"/>
            <a:ext cx="11558110" cy="6851176"/>
          </a:xfrm>
          <a:prstGeom prst="rect">
            <a:avLst/>
          </a:prstGeom>
          <a:noFill/>
          <a:ln w="76200"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98437" y="183676"/>
            <a:ext cx="11127158" cy="6477000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408237" y="572214"/>
            <a:ext cx="6477000" cy="646986"/>
          </a:xfrm>
          <a:prstGeom prst="roundRect">
            <a:avLst/>
          </a:prstGeom>
          <a:ln>
            <a:solidFill>
              <a:srgbClr val="C0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“</a:t>
            </a:r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কী-বোর্ড 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(Keyboard</a:t>
            </a:r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’’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47877" y="3784600"/>
            <a:ext cx="6816725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>
          <a:xfrm>
            <a:off x="8323262" y="3910015"/>
            <a:ext cx="541338" cy="357187"/>
          </a:xfrm>
          <a:prstGeom prst="round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660" name="Rounded Rectangle 9"/>
          <p:cNvSpPr>
            <a:spLocks noChangeArrowheads="1"/>
          </p:cNvSpPr>
          <p:nvPr/>
        </p:nvSpPr>
        <p:spPr bwMode="auto">
          <a:xfrm>
            <a:off x="1646237" y="1828800"/>
            <a:ext cx="1905000" cy="838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 algn="ctr">
            <a:solidFill>
              <a:srgbClr val="FF00FF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4000">
                <a:latin typeface="Perpetua" pitchFamily="18" charset="0"/>
              </a:rPr>
              <a:t>Delete 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084639" y="1905000"/>
            <a:ext cx="552132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latin typeface="NikoshBAN" pitchFamily="2" charset="0"/>
                <a:cs typeface="NikoshBAN" pitchFamily="2" charset="0"/>
              </a:rPr>
              <a:t>Cursor </a:t>
            </a:r>
            <a:r>
              <a:rPr lang="bn-BD" sz="3200" b="1">
                <a:latin typeface="NikoshBAN" pitchFamily="2" charset="0"/>
                <a:cs typeface="NikoshBAN" pitchFamily="2" charset="0"/>
              </a:rPr>
              <a:t>যেখানে থাকে তার  ডান পাশের লেখা অক্ষর একটা একটা করে মুছতে হলে এই কী ব্যবহার করতে হয়।</a:t>
            </a:r>
            <a:endParaRPr lang="en-US" sz="3200" b="1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350837" y="0"/>
            <a:ext cx="11049000" cy="6858000"/>
          </a:xfrm>
          <a:prstGeom prst="frame">
            <a:avLst>
              <a:gd name="adj1" fmla="val 1918"/>
            </a:avLst>
          </a:prstGeom>
          <a:pattFill prst="pct90">
            <a:fgClr>
              <a:srgbClr val="00206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1" y="15510"/>
            <a:ext cx="11522074" cy="6842491"/>
          </a:xfrm>
          <a:prstGeom prst="frame">
            <a:avLst>
              <a:gd name="adj1" fmla="val 4322"/>
            </a:avLst>
          </a:prstGeom>
          <a:blipFill>
            <a:blip r:embed="rId2"/>
            <a:tile tx="0" ty="0" sx="100000" sy="100000" flip="none" algn="tl"/>
          </a:blipFill>
          <a:ln w="76200">
            <a:solidFill>
              <a:srgbClr val="00206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408237" y="724614"/>
            <a:ext cx="6477000" cy="646986"/>
          </a:xfrm>
          <a:prstGeom prst="roundRect">
            <a:avLst/>
          </a:prstGeom>
          <a:ln>
            <a:solidFill>
              <a:srgbClr val="C0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“</a:t>
            </a:r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কী-বোর্ড 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(Keyboard</a:t>
            </a:r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’’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60664" y="2654302"/>
            <a:ext cx="5326063" cy="215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ounded Rectangular Callout 17"/>
          <p:cNvSpPr/>
          <p:nvPr/>
        </p:nvSpPr>
        <p:spPr>
          <a:xfrm>
            <a:off x="1570037" y="2493965"/>
            <a:ext cx="1157288" cy="369887"/>
          </a:xfrm>
          <a:prstGeom prst="wedgeRoundRectCallout">
            <a:avLst>
              <a:gd name="adj1" fmla="val 67170"/>
              <a:gd name="adj2" fmla="val 228199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tab Key</a:t>
            </a:r>
          </a:p>
        </p:txBody>
      </p:sp>
      <p:sp>
        <p:nvSpPr>
          <p:cNvPr id="19" name="Rounded Rectangular Callout 18"/>
          <p:cNvSpPr/>
          <p:nvPr/>
        </p:nvSpPr>
        <p:spPr>
          <a:xfrm rot="5400000">
            <a:off x="1164431" y="3471069"/>
            <a:ext cx="1485900" cy="515938"/>
          </a:xfrm>
          <a:prstGeom prst="wedgeRoundRectCallout">
            <a:avLst>
              <a:gd name="adj1" fmla="val 7796"/>
              <a:gd name="adj2" fmla="val -200119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Caps Lock Key</a:t>
            </a:r>
          </a:p>
        </p:txBody>
      </p:sp>
      <p:sp>
        <p:nvSpPr>
          <p:cNvPr id="20" name="Rounded Rectangular Callout 19"/>
          <p:cNvSpPr/>
          <p:nvPr/>
        </p:nvSpPr>
        <p:spPr>
          <a:xfrm rot="5400000">
            <a:off x="1867695" y="4963319"/>
            <a:ext cx="1063625" cy="515938"/>
          </a:xfrm>
          <a:prstGeom prst="wedgeRoundRectCallout">
            <a:avLst>
              <a:gd name="adj1" fmla="val -69958"/>
              <a:gd name="adj2" fmla="val -121037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Ctrl Key</a:t>
            </a:r>
          </a:p>
        </p:txBody>
      </p:sp>
      <p:sp>
        <p:nvSpPr>
          <p:cNvPr id="21" name="Rounded Rectangular Callout 20"/>
          <p:cNvSpPr/>
          <p:nvPr/>
        </p:nvSpPr>
        <p:spPr>
          <a:xfrm>
            <a:off x="3190877" y="5451475"/>
            <a:ext cx="1157287" cy="369888"/>
          </a:xfrm>
          <a:prstGeom prst="wedgeRoundRectCallout">
            <a:avLst>
              <a:gd name="adj1" fmla="val 30713"/>
              <a:gd name="adj2" fmla="val -281032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Alt Key</a:t>
            </a:r>
          </a:p>
        </p:txBody>
      </p:sp>
      <p:sp>
        <p:nvSpPr>
          <p:cNvPr id="25" name="Rounded Rectangular Callout 24"/>
          <p:cNvSpPr>
            <a:spLocks noChangeArrowheads="1"/>
          </p:cNvSpPr>
          <p:nvPr/>
        </p:nvSpPr>
        <p:spPr bwMode="auto">
          <a:xfrm>
            <a:off x="3459162" y="1812927"/>
            <a:ext cx="1898650" cy="625475"/>
          </a:xfrm>
          <a:prstGeom prst="wedgeRoundRectCallout">
            <a:avLst>
              <a:gd name="adj1" fmla="val -24079"/>
              <a:gd name="adj2" fmla="val 115991"/>
              <a:gd name="adj3" fmla="val 16667"/>
            </a:avLst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b="1">
                <a:latin typeface="NikoshBAN" pitchFamily="2" charset="0"/>
                <a:cs typeface="NikoshBAN" pitchFamily="2" charset="0"/>
              </a:rPr>
              <a:t>Function  Key</a:t>
            </a:r>
          </a:p>
        </p:txBody>
      </p:sp>
      <p:sp>
        <p:nvSpPr>
          <p:cNvPr id="26" name="Rounded Rectangular Callout 25"/>
          <p:cNvSpPr>
            <a:spLocks noChangeArrowheads="1"/>
          </p:cNvSpPr>
          <p:nvPr/>
        </p:nvSpPr>
        <p:spPr bwMode="auto">
          <a:xfrm>
            <a:off x="5961062" y="1676400"/>
            <a:ext cx="1898650" cy="641350"/>
          </a:xfrm>
          <a:prstGeom prst="wedgeRoundRectCallout">
            <a:avLst>
              <a:gd name="adj1" fmla="val -73912"/>
              <a:gd name="adj2" fmla="val 181435"/>
              <a:gd name="adj3" fmla="val 16667"/>
            </a:avLst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b="1">
                <a:latin typeface="NikoshBAN" pitchFamily="2" charset="0"/>
                <a:cs typeface="NikoshBAN" pitchFamily="2" charset="0"/>
              </a:rPr>
              <a:t>Numeric Key</a:t>
            </a:r>
          </a:p>
        </p:txBody>
      </p:sp>
      <p:sp>
        <p:nvSpPr>
          <p:cNvPr id="27" name="Rounded Rectangular Callout 26"/>
          <p:cNvSpPr/>
          <p:nvPr/>
        </p:nvSpPr>
        <p:spPr>
          <a:xfrm rot="1161867">
            <a:off x="8518525" y="2605090"/>
            <a:ext cx="1516062" cy="471487"/>
          </a:xfrm>
          <a:prstGeom prst="wedgeRoundRectCallout">
            <a:avLst>
              <a:gd name="adj1" fmla="val -90867"/>
              <a:gd name="adj2" fmla="val 180243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Back Space Key</a:t>
            </a:r>
          </a:p>
        </p:txBody>
      </p:sp>
      <p:sp>
        <p:nvSpPr>
          <p:cNvPr id="28" name="Rounded Rectangular Callout 27"/>
          <p:cNvSpPr/>
          <p:nvPr/>
        </p:nvSpPr>
        <p:spPr>
          <a:xfrm rot="16200000">
            <a:off x="8805069" y="3840958"/>
            <a:ext cx="1460500" cy="515937"/>
          </a:xfrm>
          <a:prstGeom prst="wedgeRoundRectCallout">
            <a:avLst>
              <a:gd name="adj1" fmla="val 14820"/>
              <a:gd name="adj2" fmla="val -362815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Enter Key</a:t>
            </a:r>
          </a:p>
        </p:txBody>
      </p:sp>
      <p:sp>
        <p:nvSpPr>
          <p:cNvPr id="29" name="Rounded Rectangular Callout 28"/>
          <p:cNvSpPr>
            <a:spLocks noChangeArrowheads="1"/>
          </p:cNvSpPr>
          <p:nvPr/>
        </p:nvSpPr>
        <p:spPr bwMode="auto">
          <a:xfrm>
            <a:off x="7954964" y="1752600"/>
            <a:ext cx="1668463" cy="590550"/>
          </a:xfrm>
          <a:prstGeom prst="wedgeRoundRectCallout">
            <a:avLst>
              <a:gd name="adj1" fmla="val -54472"/>
              <a:gd name="adj2" fmla="val 141935"/>
              <a:gd name="adj3" fmla="val 16667"/>
            </a:avLst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b="1">
                <a:latin typeface="NikoshBAN" pitchFamily="2" charset="0"/>
                <a:cs typeface="NikoshBAN" pitchFamily="2" charset="0"/>
              </a:rPr>
              <a:t>Delete Key</a:t>
            </a:r>
          </a:p>
        </p:txBody>
      </p:sp>
      <p:sp>
        <p:nvSpPr>
          <p:cNvPr id="30" name="Rounded Rectangular Callout 29"/>
          <p:cNvSpPr/>
          <p:nvPr/>
        </p:nvSpPr>
        <p:spPr>
          <a:xfrm rot="20082757">
            <a:off x="6367462" y="5475290"/>
            <a:ext cx="1601788" cy="496887"/>
          </a:xfrm>
          <a:prstGeom prst="wedgeRoundRectCallout">
            <a:avLst>
              <a:gd name="adj1" fmla="val 44533"/>
              <a:gd name="adj2" fmla="val -168188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Arrows Key</a:t>
            </a:r>
          </a:p>
        </p:txBody>
      </p:sp>
      <p:sp>
        <p:nvSpPr>
          <p:cNvPr id="31" name="Rounded Rectangular Callout 30"/>
          <p:cNvSpPr/>
          <p:nvPr/>
        </p:nvSpPr>
        <p:spPr>
          <a:xfrm>
            <a:off x="4348164" y="5727700"/>
            <a:ext cx="1916113" cy="496888"/>
          </a:xfrm>
          <a:prstGeom prst="wedgeRoundRectCallout">
            <a:avLst>
              <a:gd name="adj1" fmla="val 13700"/>
              <a:gd name="adj2" fmla="val -250630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Spacebar Key</a:t>
            </a:r>
          </a:p>
        </p:txBody>
      </p:sp>
      <p:sp>
        <p:nvSpPr>
          <p:cNvPr id="33" name="Rounded Rectangular Callout 32"/>
          <p:cNvSpPr/>
          <p:nvPr/>
        </p:nvSpPr>
        <p:spPr>
          <a:xfrm rot="20082757">
            <a:off x="8054977" y="5140327"/>
            <a:ext cx="1500187" cy="498475"/>
          </a:xfrm>
          <a:prstGeom prst="wedgeRoundRectCallout">
            <a:avLst>
              <a:gd name="adj1" fmla="val -63651"/>
              <a:gd name="adj2" fmla="val -355455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Shift  Key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6035" y="0"/>
            <a:ext cx="11558110" cy="6851176"/>
          </a:xfrm>
          <a:prstGeom prst="rect">
            <a:avLst/>
          </a:prstGeom>
          <a:noFill/>
          <a:ln w="76200"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98437" y="183676"/>
            <a:ext cx="11127158" cy="6477000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408237" y="496014"/>
            <a:ext cx="6477000" cy="646986"/>
          </a:xfrm>
          <a:prstGeom prst="roundRect">
            <a:avLst/>
          </a:prstGeom>
          <a:ln>
            <a:solidFill>
              <a:srgbClr val="C0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“</a:t>
            </a:r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কী-বোর্ড 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(Keyboard</a:t>
            </a:r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’’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76502" y="1447800"/>
            <a:ext cx="5037137" cy="220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ounded Rectangle 8"/>
          <p:cNvSpPr/>
          <p:nvPr/>
        </p:nvSpPr>
        <p:spPr>
          <a:xfrm>
            <a:off x="3162300" y="2476502"/>
            <a:ext cx="2609850" cy="219075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503737" y="4273550"/>
            <a:ext cx="655638" cy="630238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/>
              <a:t>D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859087" y="4267200"/>
            <a:ext cx="655638" cy="630238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/>
              <a:t>B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681412" y="4273550"/>
            <a:ext cx="655638" cy="630238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/>
              <a:t>C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036762" y="4273550"/>
            <a:ext cx="655638" cy="630238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/>
              <a:t>A</a:t>
            </a:r>
          </a:p>
        </p:txBody>
      </p:sp>
      <p:sp>
        <p:nvSpPr>
          <p:cNvPr id="29713" name="TextBox 7"/>
          <p:cNvSpPr txBox="1">
            <a:spLocks noChangeArrowheads="1"/>
          </p:cNvSpPr>
          <p:nvPr/>
        </p:nvSpPr>
        <p:spPr bwMode="auto">
          <a:xfrm>
            <a:off x="5311775" y="4289425"/>
            <a:ext cx="34353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n-BD" sz="3200" b="1">
                <a:latin typeface="NikoshBAN" pitchFamily="2" charset="0"/>
                <a:cs typeface="NikoshBAN" pitchFamily="2" charset="0"/>
              </a:rPr>
              <a:t>................................</a:t>
            </a:r>
            <a:endParaRPr lang="en-US" sz="3200" b="1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8931277" y="4375150"/>
            <a:ext cx="655637" cy="630238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/>
              <a:t>z</a:t>
            </a:r>
          </a:p>
        </p:txBody>
      </p:sp>
      <p:sp>
        <p:nvSpPr>
          <p:cNvPr id="16" name="TextBox 9"/>
          <p:cNvSpPr txBox="1">
            <a:spLocks noChangeArrowheads="1"/>
          </p:cNvSpPr>
          <p:nvPr/>
        </p:nvSpPr>
        <p:spPr bwMode="auto">
          <a:xfrm>
            <a:off x="4591050" y="3657602"/>
            <a:ext cx="13890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n-BD" sz="2800" b="1" u="sng">
                <a:latin typeface="NikoshBAN" pitchFamily="2" charset="0"/>
                <a:cs typeface="NikoshBAN" pitchFamily="2" charset="0"/>
              </a:rPr>
              <a:t>বর্ণমালা কী</a:t>
            </a:r>
          </a:p>
        </p:txBody>
      </p:sp>
      <p:sp>
        <p:nvSpPr>
          <p:cNvPr id="17" name="Rounded Rectangle 3"/>
          <p:cNvSpPr/>
          <p:nvPr/>
        </p:nvSpPr>
        <p:spPr>
          <a:xfrm>
            <a:off x="4875212" y="5591175"/>
            <a:ext cx="655638" cy="630238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/>
              <a:t>4</a:t>
            </a:r>
          </a:p>
        </p:txBody>
      </p:sp>
      <p:sp>
        <p:nvSpPr>
          <p:cNvPr id="18" name="Rounded Rectangle 4"/>
          <p:cNvSpPr/>
          <p:nvPr/>
        </p:nvSpPr>
        <p:spPr>
          <a:xfrm>
            <a:off x="3230562" y="5584825"/>
            <a:ext cx="655638" cy="62865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/>
              <a:t>2</a:t>
            </a:r>
          </a:p>
        </p:txBody>
      </p:sp>
      <p:sp>
        <p:nvSpPr>
          <p:cNvPr id="19" name="Rounded Rectangle 5"/>
          <p:cNvSpPr/>
          <p:nvPr/>
        </p:nvSpPr>
        <p:spPr>
          <a:xfrm>
            <a:off x="4052887" y="5591175"/>
            <a:ext cx="655638" cy="630238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/>
              <a:t>3</a:t>
            </a:r>
          </a:p>
        </p:txBody>
      </p:sp>
      <p:sp>
        <p:nvSpPr>
          <p:cNvPr id="20" name="Rounded Rectangle 6"/>
          <p:cNvSpPr/>
          <p:nvPr/>
        </p:nvSpPr>
        <p:spPr>
          <a:xfrm>
            <a:off x="2408237" y="5591175"/>
            <a:ext cx="655638" cy="630238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/>
              <a:t>1</a:t>
            </a:r>
          </a:p>
        </p:txBody>
      </p:sp>
      <p:sp>
        <p:nvSpPr>
          <p:cNvPr id="29720" name="TextBox 7"/>
          <p:cNvSpPr txBox="1">
            <a:spLocks noChangeArrowheads="1"/>
          </p:cNvSpPr>
          <p:nvPr/>
        </p:nvSpPr>
        <p:spPr bwMode="auto">
          <a:xfrm>
            <a:off x="5722937" y="5562600"/>
            <a:ext cx="30289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n-BD" sz="3200" b="1">
                <a:latin typeface="NikoshBAN" pitchFamily="2" charset="0"/>
                <a:cs typeface="NikoshBAN" pitchFamily="2" charset="0"/>
              </a:rPr>
              <a:t>............................</a:t>
            </a:r>
            <a:endParaRPr lang="en-US" sz="3200" b="1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ounded Rectangle 8"/>
          <p:cNvSpPr/>
          <p:nvPr/>
        </p:nvSpPr>
        <p:spPr>
          <a:xfrm>
            <a:off x="8972552" y="5562600"/>
            <a:ext cx="655637" cy="62865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/>
              <a:t>0</a:t>
            </a:r>
          </a:p>
        </p:txBody>
      </p:sp>
      <p:sp>
        <p:nvSpPr>
          <p:cNvPr id="23" name="TextBox 9"/>
          <p:cNvSpPr txBox="1">
            <a:spLocks noChangeArrowheads="1"/>
          </p:cNvSpPr>
          <p:nvPr/>
        </p:nvSpPr>
        <p:spPr bwMode="auto">
          <a:xfrm>
            <a:off x="4770437" y="4891088"/>
            <a:ext cx="17605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n-BD" sz="2800" b="1" u="sng">
                <a:latin typeface="NikoshBAN" pitchFamily="2" charset="0"/>
                <a:cs typeface="NikoshBAN" pitchFamily="2" charset="0"/>
              </a:rPr>
              <a:t>সংখ্যাসূচক কী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98437" y="0"/>
            <a:ext cx="11323638" cy="6858000"/>
          </a:xfrm>
          <a:prstGeom prst="frame">
            <a:avLst>
              <a:gd name="adj1" fmla="val 1918"/>
            </a:avLst>
          </a:prstGeom>
          <a:pattFill prst="pct90">
            <a:fgClr>
              <a:srgbClr val="00206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1" y="15510"/>
            <a:ext cx="11399836" cy="6842491"/>
          </a:xfrm>
          <a:prstGeom prst="frame">
            <a:avLst>
              <a:gd name="adj1" fmla="val 4322"/>
            </a:avLst>
          </a:prstGeom>
          <a:blipFill>
            <a:blip r:embed="rId2"/>
            <a:tile tx="0" ty="0" sx="100000" sy="100000" flip="none" algn="tl"/>
          </a:blipFill>
          <a:ln w="76200">
            <a:solidFill>
              <a:srgbClr val="00206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408237" y="609600"/>
            <a:ext cx="6477000" cy="646986"/>
          </a:xfrm>
          <a:prstGeom prst="roundRect">
            <a:avLst/>
          </a:prstGeom>
          <a:ln>
            <a:solidFill>
              <a:srgbClr val="C0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“</a:t>
            </a:r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কী-বোর্ড 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(Keyboard</a:t>
            </a:r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’’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2674939" y="1295400"/>
            <a:ext cx="6411913" cy="2770188"/>
            <a:chOff x="1335443" y="2098592"/>
            <a:chExt cx="6411703" cy="2769245"/>
          </a:xfrm>
        </p:grpSpPr>
        <p:sp>
          <p:nvSpPr>
            <p:cNvPr id="10" name="Rounded Rectangle 9"/>
            <p:cNvSpPr/>
            <p:nvPr/>
          </p:nvSpPr>
          <p:spPr>
            <a:xfrm>
              <a:off x="3802337" y="2930159"/>
              <a:ext cx="655617" cy="888697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dirty="0"/>
                <a:t>F4</a:t>
              </a:r>
            </a:p>
          </p:txBody>
        </p:sp>
        <p:sp>
          <p:nvSpPr>
            <p:cNvPr id="11" name="Rounded Rectangle 5"/>
            <p:cNvSpPr/>
            <p:nvPr/>
          </p:nvSpPr>
          <p:spPr>
            <a:xfrm>
              <a:off x="2157741" y="2922225"/>
              <a:ext cx="655617" cy="896632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dirty="0"/>
                <a:t>F2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2980039" y="2930159"/>
              <a:ext cx="655617" cy="888697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dirty="0"/>
                <a:t>F3</a:t>
              </a: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1335443" y="2930159"/>
              <a:ext cx="655617" cy="888697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dirty="0"/>
                <a:t>F1</a:t>
              </a: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7091529" y="2934920"/>
              <a:ext cx="655617" cy="883936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dirty="0"/>
                <a:t>F8</a:t>
              </a:r>
            </a:p>
          </p:txBody>
        </p:sp>
        <p:sp>
          <p:nvSpPr>
            <p:cNvPr id="15" name="Rounded Rectangle 9"/>
            <p:cNvSpPr/>
            <p:nvPr/>
          </p:nvSpPr>
          <p:spPr>
            <a:xfrm>
              <a:off x="5446933" y="2928572"/>
              <a:ext cx="655617" cy="890284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dirty="0"/>
                <a:t>F6</a:t>
              </a: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6269231" y="2934920"/>
              <a:ext cx="655617" cy="883936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dirty="0"/>
                <a:t>F7</a:t>
              </a: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4624635" y="2934920"/>
              <a:ext cx="655617" cy="883936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dirty="0"/>
                <a:t>F5</a:t>
              </a: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3802337" y="4025161"/>
              <a:ext cx="655617" cy="842676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/>
                <a:t>F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/>
                <a:t>10</a:t>
              </a: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3064174" y="4025161"/>
              <a:ext cx="654029" cy="842676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dirty="0"/>
                <a:t>F9</a:t>
              </a: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4624635" y="4025161"/>
              <a:ext cx="655617" cy="842676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/>
                <a:t>F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/>
                <a:t>12</a:t>
              </a:r>
            </a:p>
          </p:txBody>
        </p:sp>
        <p:sp>
          <p:nvSpPr>
            <p:cNvPr id="30742" name="TextBox 16"/>
            <p:cNvSpPr txBox="1">
              <a:spLocks noChangeArrowheads="1"/>
            </p:cNvSpPr>
            <p:nvPr/>
          </p:nvSpPr>
          <p:spPr bwMode="auto">
            <a:xfrm>
              <a:off x="3494372" y="2098592"/>
              <a:ext cx="2158930" cy="823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bn-BD" sz="4800" b="1" u="sng">
                  <a:latin typeface="NikoshBAN" pitchFamily="2" charset="0"/>
                  <a:cs typeface="NikoshBAN" pitchFamily="2" charset="0"/>
                </a:rPr>
                <a:t>ফাংশন কী</a:t>
              </a: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79637" y="4267200"/>
            <a:ext cx="6624638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0" name="Rounded Rectangle 22"/>
          <p:cNvSpPr>
            <a:spLocks noChangeArrowheads="1"/>
          </p:cNvSpPr>
          <p:nvPr/>
        </p:nvSpPr>
        <p:spPr bwMode="auto">
          <a:xfrm>
            <a:off x="2713037" y="4389438"/>
            <a:ext cx="4483100" cy="334962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FF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Perpetua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637" y="152400"/>
            <a:ext cx="11067264" cy="6553200"/>
          </a:xfrm>
          <a:prstGeom prst="rect">
            <a:avLst/>
          </a:prstGeom>
          <a:noFill/>
          <a:ln w="76200">
            <a:solidFill>
              <a:srgbClr val="FFC0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1799" y="2"/>
            <a:ext cx="11470276" cy="6850743"/>
          </a:xfrm>
          <a:prstGeom prst="rect">
            <a:avLst/>
          </a:prstGeom>
          <a:noFill/>
          <a:ln w="76200">
            <a:solidFill>
              <a:srgbClr val="0070C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ounded Rectangle 3" descr="Wallpaper04935"/>
          <p:cNvSpPr>
            <a:spLocks noChangeArrowheads="1"/>
          </p:cNvSpPr>
          <p:nvPr/>
        </p:nvSpPr>
        <p:spPr bwMode="auto">
          <a:xfrm>
            <a:off x="1798637" y="4495800"/>
            <a:ext cx="7772400" cy="1066800"/>
          </a:xfrm>
          <a:prstGeom prst="roundRect">
            <a:avLst>
              <a:gd name="adj" fmla="val 28491"/>
            </a:avLst>
          </a:prstGeom>
          <a:blipFill dpi="0" rotWithShape="1">
            <a:blip r:embed="rId3"/>
            <a:srcRect/>
            <a:stretch>
              <a:fillRect/>
            </a:stretch>
          </a:blipFill>
          <a:ln w="25400" algn="ctr">
            <a:solidFill>
              <a:schemeClr val="tx1"/>
            </a:solidFill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</p:spPr>
        <p:txBody>
          <a:bodyPr anchor="ctr"/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800" b="1" dirty="0">
                <a:latin typeface="NikoshBAN" pitchFamily="2" charset="0"/>
                <a:cs typeface="NikoshBAN" pitchFamily="2" charset="0"/>
              </a:rPr>
              <a:t>Cursor Key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এর কাজ কি তা লিখ।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800" dirty="0">
                <a:latin typeface="NikoshBAN" pitchFamily="2" charset="0"/>
                <a:cs typeface="NikoshBAN" pitchFamily="2" charset="0"/>
              </a:rPr>
              <a:t>Back Space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এর কাজ কি কি লিখ।</a:t>
            </a:r>
            <a:endParaRPr lang="bn-BD" sz="1400" b="1" dirty="0">
              <a:latin typeface="+mn-lt"/>
              <a:cs typeface="Vrinda" pitchFamily="34" charset="0"/>
            </a:endParaRPr>
          </a:p>
        </p:txBody>
      </p:sp>
      <p:pic>
        <p:nvPicPr>
          <p:cNvPr id="5" name="Picture 7" descr="Untitled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03637" y="1828800"/>
            <a:ext cx="3581400" cy="2514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1" descr="Water droplets"/>
          <p:cNvSpPr>
            <a:spLocks noChangeArrowheads="1"/>
          </p:cNvSpPr>
          <p:nvPr/>
        </p:nvSpPr>
        <p:spPr bwMode="auto">
          <a:xfrm>
            <a:off x="4089399" y="793750"/>
            <a:ext cx="3043238" cy="806450"/>
          </a:xfrm>
          <a:prstGeom prst="roundRect">
            <a:avLst>
              <a:gd name="adj" fmla="val 16667"/>
            </a:avLst>
          </a:prstGeom>
          <a:blipFill dpi="0" rotWithShape="1">
            <a:blip r:embed="rId5"/>
            <a:srcRect/>
            <a:tile tx="0" ty="0" sx="100000" sy="100000" flip="none" algn="tl"/>
          </a:blipFill>
          <a:ln w="38100" algn="ctr">
            <a:solidFill>
              <a:srgbClr val="0000FF"/>
            </a:solidFill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20000" dir="5400000" rotWithShape="0">
              <a:srgbClr val="000000">
                <a:alpha val="37999"/>
              </a:srgbClr>
            </a:outerShdw>
          </a:effectLst>
          <a:scene3d>
            <a:camera prst="perspectiveRelaxedModerately"/>
            <a:lightRig rig="threePt" dir="t"/>
          </a:scene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 b="1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000" b="1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117" y="0"/>
            <a:ext cx="11478958" cy="6851176"/>
          </a:xfrm>
          <a:prstGeom prst="rect">
            <a:avLst/>
          </a:prstGeom>
          <a:noFill/>
          <a:ln w="76200"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74637" y="183676"/>
            <a:ext cx="11050958" cy="6477000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ounded Rectangle 3" descr="003"/>
          <p:cNvSpPr>
            <a:spLocks noChangeArrowheads="1"/>
          </p:cNvSpPr>
          <p:nvPr/>
        </p:nvSpPr>
        <p:spPr bwMode="auto">
          <a:xfrm>
            <a:off x="1874837" y="4724400"/>
            <a:ext cx="8001000" cy="838200"/>
          </a:xfrm>
          <a:prstGeom prst="roundRect">
            <a:avLst>
              <a:gd name="adj" fmla="val 28491"/>
            </a:avLst>
          </a:prstGeom>
          <a:blipFill>
            <a:blip r:embed="rId2"/>
            <a:tile tx="0" ty="0" sx="100000" sy="100000" flip="none" algn="tl"/>
          </a:blipFill>
          <a:ln w="25400" algn="ctr">
            <a:solidFill>
              <a:schemeClr val="tx1"/>
            </a:solidFill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</p:spPr>
        <p:txBody>
          <a:bodyPr anchor="ctr"/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bn-BD" sz="3200" b="1" dirty="0">
                <a:latin typeface="NikoshBAN" pitchFamily="2" charset="0"/>
                <a:cs typeface="NikoshBAN" pitchFamily="2" charset="0"/>
              </a:rPr>
              <a:t>ফাংশন কী কয়টি ও কি কি তা লিখ।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n-BD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Untitled-1589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3014" y="1727220"/>
            <a:ext cx="3268109" cy="26923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1" descr="Bouquet"/>
          <p:cNvSpPr>
            <a:spLocks noChangeArrowheads="1"/>
          </p:cNvSpPr>
          <p:nvPr/>
        </p:nvSpPr>
        <p:spPr bwMode="auto">
          <a:xfrm>
            <a:off x="4008437" y="609600"/>
            <a:ext cx="3043238" cy="806450"/>
          </a:xfrm>
          <a:prstGeom prst="roundRect">
            <a:avLst>
              <a:gd name="adj" fmla="val 16667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38100" algn="ctr">
            <a:solidFill>
              <a:srgbClr val="FF00FF"/>
            </a:solidFill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20000" dir="5400000" rotWithShape="0">
              <a:srgbClr val="000000">
                <a:alpha val="37999"/>
              </a:srgbClr>
            </a:outerShdw>
          </a:effectLst>
          <a:scene3d>
            <a:camera prst="perspectiveRelaxedModerately"/>
            <a:lightRig rig="threePt" dir="t"/>
          </a:scene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 b="1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000" b="1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637" y="152400"/>
            <a:ext cx="11067264" cy="6553200"/>
          </a:xfrm>
          <a:prstGeom prst="rect">
            <a:avLst/>
          </a:prstGeom>
          <a:noFill/>
          <a:ln w="76200">
            <a:solidFill>
              <a:srgbClr val="FFC0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1799" y="2"/>
            <a:ext cx="11470276" cy="6850743"/>
          </a:xfrm>
          <a:prstGeom prst="rect">
            <a:avLst/>
          </a:prstGeom>
          <a:noFill/>
          <a:ln w="76200">
            <a:solidFill>
              <a:srgbClr val="0070C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7" descr="Picture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54693" y="1759790"/>
            <a:ext cx="3729789" cy="212641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1" descr="Purple mesh"/>
          <p:cNvSpPr>
            <a:spLocks noChangeArrowheads="1"/>
          </p:cNvSpPr>
          <p:nvPr/>
        </p:nvSpPr>
        <p:spPr bwMode="auto">
          <a:xfrm>
            <a:off x="3932237" y="609602"/>
            <a:ext cx="3060700" cy="78319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57150" algn="ctr">
            <a:solidFill>
              <a:schemeClr val="bg1"/>
            </a:solidFill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20000" dir="5400000" rotWithShape="0">
              <a:srgbClr val="000000">
                <a:alpha val="37999"/>
              </a:srgbClr>
            </a:outerShdw>
          </a:effectLst>
          <a:scene3d>
            <a:camera prst="perspectiveRelaxedModerately"/>
            <a:lightRig rig="threePt" dir="t"/>
          </a:scene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 b="1">
                <a:latin typeface="NikoshBAN" pitchFamily="2" charset="0"/>
                <a:cs typeface="NikoshBAN" pitchFamily="2" charset="0"/>
              </a:rPr>
              <a:t>মুল্যায়ন</a:t>
            </a:r>
            <a:endParaRPr lang="en-US" sz="4000" b="1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51037" y="4191000"/>
            <a:ext cx="7924800" cy="1532334"/>
          </a:xfrm>
          <a:prstGeom prst="roundRect">
            <a:avLst/>
          </a:prstGeom>
          <a:noFill/>
          <a:ln w="3810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RelaxedModerately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বর্ণমালা কী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Shift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কখন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 একটি লেখা মুছতে কি চাপতে হয়? 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117" y="0"/>
            <a:ext cx="11476924" cy="6851176"/>
          </a:xfrm>
          <a:prstGeom prst="rect">
            <a:avLst/>
          </a:prstGeom>
          <a:noFill/>
          <a:ln w="76200"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74637" y="183676"/>
            <a:ext cx="11049000" cy="6477000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Title 1" descr="Sunset"/>
          <p:cNvSpPr>
            <a:spLocks noGrp="1"/>
          </p:cNvSpPr>
          <p:nvPr/>
        </p:nvSpPr>
        <p:spPr bwMode="auto">
          <a:xfrm>
            <a:off x="7029660" y="198100"/>
            <a:ext cx="2971800" cy="990600"/>
          </a:xfrm>
          <a:prstGeom prst="horizontalScroll">
            <a:avLst>
              <a:gd name="adj" fmla="val 12500"/>
            </a:avLst>
          </a:prstGeom>
          <a:solidFill>
            <a:srgbClr val="0070C0"/>
          </a:solidFill>
          <a:ln w="38100" algn="ctr">
            <a:solidFill>
              <a:srgbClr val="FFC000"/>
            </a:solidFill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20000" dir="5400000" rotWithShape="0">
              <a:srgbClr val="000000">
                <a:alpha val="37999"/>
              </a:srgbClr>
            </a:outerShdw>
          </a:effectLst>
          <a:scene3d>
            <a:camera prst="perspectiveRelaxedModerately"/>
            <a:lightRig rig="threePt" dir="t"/>
          </a:scene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3200" b="1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itle 1" descr="21"/>
          <p:cNvSpPr>
            <a:spLocks noGrp="1"/>
          </p:cNvSpPr>
          <p:nvPr/>
        </p:nvSpPr>
        <p:spPr bwMode="auto">
          <a:xfrm>
            <a:off x="1548605" y="214291"/>
            <a:ext cx="2971800" cy="990600"/>
          </a:xfrm>
          <a:prstGeom prst="horizontalScroll">
            <a:avLst>
              <a:gd name="adj" fmla="val 125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38100" algn="ctr">
            <a:solidFill>
              <a:srgbClr val="FF6600"/>
            </a:solidFill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20000" dir="5400000" rotWithShape="0">
              <a:srgbClr val="000000">
                <a:alpha val="37999"/>
              </a:srgbClr>
            </a:outerShdw>
          </a:effectLst>
          <a:scene3d>
            <a:camera prst="perspectiveRelaxedModerately"/>
            <a:lightRig rig="threePt" dir="t"/>
          </a:scene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3200" b="1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 descr="Sunset"/>
          <p:cNvSpPr>
            <a:spLocks noChangeArrowheads="1"/>
          </p:cNvSpPr>
          <p:nvPr/>
        </p:nvSpPr>
        <p:spPr bwMode="auto">
          <a:xfrm>
            <a:off x="6657285" y="4035576"/>
            <a:ext cx="3904351" cy="2230583"/>
          </a:xfrm>
          <a:prstGeom prst="roundRect">
            <a:avLst>
              <a:gd name="adj" fmla="val 28491"/>
            </a:avLst>
          </a:prstGeom>
          <a:solidFill>
            <a:srgbClr val="CCFFCC"/>
          </a:solidFill>
          <a:ln w="57150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bn-BD" sz="2400" b="1" dirty="0">
                <a:latin typeface="NikoshBAN" pitchFamily="2" charset="0"/>
                <a:cs typeface="NikoshBAN" pitchFamily="2" charset="0"/>
              </a:rPr>
              <a:t>বিষয়ঃ তথ্য ও যোগাযোগ প্রযুক্তি</a:t>
            </a:r>
          </a:p>
          <a:p>
            <a:pPr algn="ctr"/>
            <a:r>
              <a:rPr lang="bn-BD" sz="2400" b="1" dirty="0">
                <a:latin typeface="NikoshBAN" pitchFamily="2" charset="0"/>
                <a:cs typeface="NikoshBAN" pitchFamily="2" charset="0"/>
              </a:rPr>
              <a:t>শ্রেণিঃ অষ্টম</a:t>
            </a:r>
          </a:p>
          <a:p>
            <a:pPr algn="ctr"/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শিরোনামঃ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কী-বোর্ড পরিচিতি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b="1" dirty="0">
                <a:latin typeface="NikoshBAN" pitchFamily="2" charset="0"/>
                <a:cs typeface="NikoshBAN" pitchFamily="2" charset="0"/>
              </a:rPr>
              <a:t>সময়ঃ ৫০মি</a:t>
            </a:r>
          </a:p>
          <a:p>
            <a:pPr algn="ctr"/>
            <a:r>
              <a:rPr lang="bn-BD" sz="2400" b="1" dirty="0">
                <a:latin typeface="NikoshBAN" pitchFamily="2" charset="0"/>
                <a:cs typeface="NikoshBAN" pitchFamily="2" charset="0"/>
              </a:rPr>
              <a:t>তারিখঃ 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08.08.2020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104276" y="4035577"/>
            <a:ext cx="3894761" cy="2230582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214313" indent="-214313" algn="l" defTabSz="857250" rtl="0" eaLnBrk="1" latinLnBrk="0" hangingPunct="1">
              <a:lnSpc>
                <a:spcPct val="90000"/>
              </a:lnSpc>
              <a:spcBef>
                <a:spcPts val="938"/>
              </a:spcBef>
              <a:buFont typeface="Arial" panose="020B0604020202020204" pitchFamily="34" charset="0"/>
              <a:buChar char="•"/>
              <a:defRPr sz="262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2938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22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071563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87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500188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928813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357438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86063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14688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43313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মোজাম্মেল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pPr marL="0" indent="0" algn="ctr">
              <a:buNone/>
            </a:pP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ধনপুর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ইটনা,কিশোরগঞ্জ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indent="0" algn="ctr">
              <a:buNone/>
            </a:pP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মোবাইলঃ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০১৭১৭৭৬১৭৯২</a:t>
            </a:r>
          </a:p>
          <a:p>
            <a:pPr marL="0" indent="0" algn="ctr">
              <a:buNone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Email:hosen09@gmail.com</a:t>
            </a:r>
          </a:p>
          <a:p>
            <a:pPr marL="0" indent="0" algn="ctr">
              <a:buNone/>
            </a:pP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Flowchart: Process 19"/>
          <p:cNvSpPr/>
          <p:nvPr/>
        </p:nvSpPr>
        <p:spPr>
          <a:xfrm>
            <a:off x="1822654" y="1353010"/>
            <a:ext cx="2423702" cy="2386328"/>
          </a:xfrm>
          <a:prstGeom prst="flowChartProcess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822" y="1316821"/>
            <a:ext cx="1819275" cy="2458705"/>
          </a:xfrm>
          <a:prstGeom prst="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cxnSp>
        <p:nvCxnSpPr>
          <p:cNvPr id="6" name="Straight Arrow Connector 5"/>
          <p:cNvCxnSpPr/>
          <p:nvPr/>
        </p:nvCxnSpPr>
        <p:spPr>
          <a:xfrm>
            <a:off x="5684837" y="609600"/>
            <a:ext cx="76200" cy="565655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5913437" y="609600"/>
            <a:ext cx="76200" cy="565655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2237" y="152400"/>
            <a:ext cx="11219663" cy="6553200"/>
          </a:xfrm>
          <a:prstGeom prst="rect">
            <a:avLst/>
          </a:prstGeom>
          <a:noFill/>
          <a:ln w="76200">
            <a:solidFill>
              <a:srgbClr val="FFC0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2"/>
            <a:ext cx="11522075" cy="6850743"/>
          </a:xfrm>
          <a:prstGeom prst="rect">
            <a:avLst/>
          </a:prstGeom>
          <a:noFill/>
          <a:ln w="76200">
            <a:solidFill>
              <a:srgbClr val="0070C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" name="Picture 7" descr="images ncc-0017   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22637" y="1752600"/>
            <a:ext cx="4191000" cy="27876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1"/>
          <p:cNvSpPr>
            <a:spLocks noChangeArrowheads="1"/>
          </p:cNvSpPr>
          <p:nvPr/>
        </p:nvSpPr>
        <p:spPr bwMode="auto">
          <a:xfrm>
            <a:off x="3856037" y="685802"/>
            <a:ext cx="3046412" cy="783193"/>
          </a:xfrm>
          <a:prstGeom prst="roundRect">
            <a:avLst>
              <a:gd name="adj" fmla="val 16667"/>
            </a:avLst>
          </a:prstGeom>
          <a:solidFill>
            <a:srgbClr val="33CCCC"/>
          </a:solidFill>
          <a:ln w="57150" algn="ctr">
            <a:solidFill>
              <a:schemeClr val="bg1"/>
            </a:solidFill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20000" dir="5400000" rotWithShape="0">
              <a:srgbClr val="000000">
                <a:alpha val="37999"/>
              </a:srgbClr>
            </a:outerShdw>
          </a:effectLst>
          <a:scene3d>
            <a:camera prst="perspectiveRelaxedModerately"/>
            <a:lightRig rig="threePt" dir="t"/>
          </a:scene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 b="1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4000" b="1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 descr="diving_1024x768"/>
          <p:cNvSpPr>
            <a:spLocks noChangeArrowheads="1"/>
          </p:cNvSpPr>
          <p:nvPr/>
        </p:nvSpPr>
        <p:spPr bwMode="auto">
          <a:xfrm>
            <a:off x="1798637" y="4724400"/>
            <a:ext cx="7924800" cy="1295400"/>
          </a:xfrm>
          <a:prstGeom prst="roundRect">
            <a:avLst>
              <a:gd name="adj" fmla="val 28491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25400" algn="ctr">
            <a:solidFill>
              <a:schemeClr val="tx1"/>
            </a:solidFill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800" b="1" dirty="0">
                <a:latin typeface="NikoshBAN" pitchFamily="2" charset="0"/>
                <a:cs typeface="NikoshBAN" pitchFamily="2" charset="0"/>
              </a:rPr>
              <a:t>কী – বোর্ডের চিত্র অংকন করে বিভিন্ন অংশ চিহ্নিত কর 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98437" y="0"/>
            <a:ext cx="10972800" cy="6858000"/>
          </a:xfrm>
          <a:prstGeom prst="frame">
            <a:avLst>
              <a:gd name="adj1" fmla="val 1918"/>
            </a:avLst>
          </a:prstGeom>
          <a:pattFill prst="pct90">
            <a:fgClr>
              <a:srgbClr val="00206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1" y="15510"/>
            <a:ext cx="11522074" cy="6842491"/>
          </a:xfrm>
          <a:prstGeom prst="frame">
            <a:avLst>
              <a:gd name="adj1" fmla="val 4322"/>
            </a:avLst>
          </a:prstGeom>
          <a:blipFill>
            <a:blip r:embed="rId2"/>
            <a:tile tx="0" ty="0" sx="100000" sy="100000" flip="none" algn="tl"/>
          </a:blipFill>
          <a:ln w="76200">
            <a:solidFill>
              <a:srgbClr val="00206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Title 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22437" y="5486400"/>
            <a:ext cx="81724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Picture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22437" y="457200"/>
            <a:ext cx="8153400" cy="5181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117" y="0"/>
            <a:ext cx="11478958" cy="6851176"/>
          </a:xfrm>
          <a:prstGeom prst="rect">
            <a:avLst/>
          </a:prstGeom>
          <a:noFill/>
          <a:ln w="76200"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74637" y="183676"/>
            <a:ext cx="11050958" cy="6477000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lowchart: Alternate Process 4"/>
          <p:cNvSpPr/>
          <p:nvPr/>
        </p:nvSpPr>
        <p:spPr>
          <a:xfrm>
            <a:off x="2484437" y="533400"/>
            <a:ext cx="5943600" cy="457200"/>
          </a:xfrm>
          <a:prstGeom prst="flowChartAlternateProcess">
            <a:avLst/>
          </a:prstGeom>
          <a:blipFill>
            <a:blip r:embed="rId2"/>
            <a:tile tx="0" ty="0" sx="100000" sy="100000" flip="none" algn="tl"/>
          </a:blipFill>
          <a:ln w="38100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RelaxedModerately"/>
            <a:lightRig rig="balanced" dir="t">
              <a:rot lat="0" lon="0" rev="8700000"/>
            </a:lightRig>
          </a:scene3d>
          <a:sp3d>
            <a:bevelT w="190500" h="38100" prst="softRound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11" name="Picture 5" descr="imagesnc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27237" y="1219202"/>
            <a:ext cx="7315200" cy="4557713"/>
          </a:xfrm>
          <a:prstGeom prst="rect">
            <a:avLst/>
          </a:prstGeom>
          <a:solidFill>
            <a:srgbClr val="DFF12F"/>
          </a:solidFill>
          <a:ln w="9525">
            <a:noFill/>
            <a:miter lim="800000"/>
            <a:headEnd/>
            <a:tailEnd/>
          </a:ln>
        </p:spPr>
      </p:pic>
      <p:sp>
        <p:nvSpPr>
          <p:cNvPr id="18" name="AutoShape 7" descr="Blue hills"/>
          <p:cNvSpPr>
            <a:spLocks noChangeArrowheads="1"/>
          </p:cNvSpPr>
          <p:nvPr/>
        </p:nvSpPr>
        <p:spPr bwMode="auto">
          <a:xfrm>
            <a:off x="2408237" y="5867400"/>
            <a:ext cx="6400800" cy="609600"/>
          </a:xfrm>
          <a:prstGeom prst="roundRect">
            <a:avLst>
              <a:gd name="adj" fmla="val 16667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57150">
            <a:solidFill>
              <a:srgbClr val="0000FF"/>
            </a:solidFill>
            <a:round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perspectiveRelaxed"/>
            <a:lightRig rig="threePt" dir="t"/>
          </a:scene3d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b="1" dirty="0">
                <a:latin typeface="NikoshBAN" pitchFamily="2" charset="0"/>
                <a:cs typeface="NikoshBAN" pitchFamily="2" charset="0"/>
              </a:rPr>
              <a:t>চিত্রে কী দেখতে  পাচ্ছি ?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1522075" cy="6851176"/>
          </a:xfrm>
          <a:prstGeom prst="rect">
            <a:avLst/>
          </a:prstGeom>
          <a:noFill/>
          <a:ln w="76200"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98438" y="183676"/>
            <a:ext cx="11127158" cy="6477000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Notched Right Arrow 19"/>
          <p:cNvSpPr/>
          <p:nvPr/>
        </p:nvSpPr>
        <p:spPr>
          <a:xfrm rot="20187070">
            <a:off x="2081159" y="3663883"/>
            <a:ext cx="3930035" cy="2233458"/>
          </a:xfrm>
          <a:prstGeom prst="notchedRightArrow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-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বোর্ড</a:t>
            </a:r>
            <a:r>
              <a:rPr lang="bn-BD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        </a:t>
            </a:r>
            <a:r>
              <a:rPr lang="en-US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  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ight Arrow 20"/>
          <p:cNvSpPr/>
          <p:nvPr/>
        </p:nvSpPr>
        <p:spPr>
          <a:xfrm rot="1824774">
            <a:off x="2289053" y="1243035"/>
            <a:ext cx="3498411" cy="1448617"/>
          </a:xfrm>
          <a:prstGeom prst="rightArrow">
            <a:avLst/>
          </a:prstGeom>
          <a:solidFill>
            <a:srgbClr val="00B0F0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Below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6" descr="index7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13437" y="1447800"/>
            <a:ext cx="3962400" cy="3505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6035" y="0"/>
            <a:ext cx="11556076" cy="6851176"/>
          </a:xfrm>
          <a:prstGeom prst="rect">
            <a:avLst/>
          </a:prstGeom>
          <a:noFill/>
          <a:ln w="76200"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98437" y="183676"/>
            <a:ext cx="11125200" cy="6477000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lowchart: Alternate Process 6"/>
          <p:cNvSpPr/>
          <p:nvPr/>
        </p:nvSpPr>
        <p:spPr>
          <a:xfrm>
            <a:off x="3856037" y="685800"/>
            <a:ext cx="3505200" cy="762000"/>
          </a:xfrm>
          <a:prstGeom prst="flowChartAlternateProcess">
            <a:avLst/>
          </a:prstGeom>
          <a:solidFill>
            <a:srgbClr val="00B0F0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RelaxedModerately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951039" y="1638300"/>
            <a:ext cx="5964365" cy="5715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RelaxedModerately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----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337103" y="2352798"/>
            <a:ext cx="7028622" cy="5715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RelaxedModerately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কী-বোর্ড কি বলতে পারবে।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Sun 9"/>
          <p:cNvSpPr/>
          <p:nvPr/>
        </p:nvSpPr>
        <p:spPr>
          <a:xfrm>
            <a:off x="1713143" y="2305299"/>
            <a:ext cx="688242" cy="666503"/>
          </a:xfrm>
          <a:prstGeom prst="sun">
            <a:avLst/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371283" y="3229548"/>
            <a:ext cx="7213138" cy="5715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RelaxedModerately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কী-বোর্ড 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Sun 11"/>
          <p:cNvSpPr/>
          <p:nvPr/>
        </p:nvSpPr>
        <p:spPr>
          <a:xfrm>
            <a:off x="1707227" y="3167725"/>
            <a:ext cx="682732" cy="642277"/>
          </a:xfrm>
          <a:prstGeom prst="sun">
            <a:avLst/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Sun 14"/>
          <p:cNvSpPr/>
          <p:nvPr/>
        </p:nvSpPr>
        <p:spPr>
          <a:xfrm>
            <a:off x="1688550" y="4116986"/>
            <a:ext cx="682732" cy="607414"/>
          </a:xfrm>
          <a:prstGeom prst="sun">
            <a:avLst/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179637" y="4038600"/>
            <a:ext cx="7140678" cy="6096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RelaxedModerately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5" indent="-282575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কী-বোর্ডের বিশেষ কী সমুহ সম্পর্কে ব্যাখ্যা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 পারবে ।</a:t>
            </a:r>
          </a:p>
        </p:txBody>
      </p:sp>
      <p:sp>
        <p:nvSpPr>
          <p:cNvPr id="20" name="Sun 19"/>
          <p:cNvSpPr/>
          <p:nvPr/>
        </p:nvSpPr>
        <p:spPr>
          <a:xfrm>
            <a:off x="1801705" y="5031386"/>
            <a:ext cx="682732" cy="607414"/>
          </a:xfrm>
          <a:prstGeom prst="sun">
            <a:avLst/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332037" y="5181600"/>
            <a:ext cx="7140678" cy="6096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RelaxedModerately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5" indent="-282575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ব্যবহারে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কী-বোর্ড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অত্যাবশ্যকীয়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365125" indent="-282575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 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1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117" y="0"/>
            <a:ext cx="11478958" cy="6851176"/>
          </a:xfrm>
          <a:prstGeom prst="rect">
            <a:avLst/>
          </a:prstGeom>
          <a:noFill/>
          <a:ln w="76200"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74637" y="183676"/>
            <a:ext cx="11050958" cy="6477000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2408237" y="496014"/>
            <a:ext cx="6477000" cy="646986"/>
          </a:xfrm>
          <a:prstGeom prst="roundRect">
            <a:avLst/>
          </a:prstGeom>
          <a:ln>
            <a:solidFill>
              <a:srgbClr val="C0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“</a:t>
            </a:r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কী-বোর্ড 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(Keyboard</a:t>
            </a:r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’’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2103437" y="1676400"/>
            <a:ext cx="71628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3600" b="1">
                <a:latin typeface="NikoshBAN" pitchFamily="2" charset="0"/>
                <a:cs typeface="NikoshBAN" pitchFamily="2" charset="0"/>
              </a:rPr>
              <a:t>ক</a:t>
            </a:r>
            <a:r>
              <a:rPr lang="en-US" sz="3600" b="1">
                <a:latin typeface="NikoshBAN" pitchFamily="2" charset="0"/>
                <a:cs typeface="NikoshBAN" pitchFamily="2" charset="0"/>
              </a:rPr>
              <a:t>ম্পিউটারের</a:t>
            </a:r>
            <a:r>
              <a:rPr lang="bn-BD" sz="3600" b="1">
                <a:latin typeface="NikoshBAN" pitchFamily="2" charset="0"/>
                <a:cs typeface="NikoshBAN" pitchFamily="2" charset="0"/>
              </a:rPr>
              <a:t> ইনপুট কার্যক্রম নিয়ন্ত্রন করার জন্য</a:t>
            </a:r>
          </a:p>
          <a:p>
            <a:r>
              <a:rPr lang="bn-BD" sz="3600" b="1">
                <a:latin typeface="NikoshBAN" pitchFamily="2" charset="0"/>
                <a:cs typeface="NikoshBAN" pitchFamily="2" charset="0"/>
              </a:rPr>
              <a:t>যে  </a:t>
            </a:r>
            <a:r>
              <a:rPr lang="en-US" sz="3600" b="1">
                <a:latin typeface="NikoshBAN" pitchFamily="2" charset="0"/>
                <a:cs typeface="NikoshBAN" pitchFamily="2" charset="0"/>
              </a:rPr>
              <a:t>Device</a:t>
            </a:r>
            <a:r>
              <a:rPr lang="bn-BD" sz="3600" b="1">
                <a:latin typeface="NikoshBAN" pitchFamily="2" charset="0"/>
                <a:cs typeface="NikoshBAN" pitchFamily="2" charset="0"/>
              </a:rPr>
              <a:t>  দ্বারা নির্দেশনা দেয়া হয় তাকে</a:t>
            </a:r>
          </a:p>
          <a:p>
            <a:r>
              <a:rPr lang="bn-BD" sz="3600" b="1">
                <a:latin typeface="NikoshBAN" pitchFamily="2" charset="0"/>
                <a:cs typeface="NikoshBAN" pitchFamily="2" charset="0"/>
              </a:rPr>
              <a:t>কী- বোর্ড বলে ।</a:t>
            </a:r>
            <a:endParaRPr lang="en-US" sz="3600" b="1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6" descr="index7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22437" y="4038602"/>
            <a:ext cx="365760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7" descr="index7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94437" y="4038600"/>
            <a:ext cx="3581400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1522075" cy="6851176"/>
          </a:xfrm>
          <a:prstGeom prst="rect">
            <a:avLst/>
          </a:prstGeom>
          <a:noFill/>
          <a:ln w="76200"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33128" y="183676"/>
            <a:ext cx="11092467" cy="6477000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2408237" y="496014"/>
            <a:ext cx="6477000" cy="646986"/>
          </a:xfrm>
          <a:prstGeom prst="roundRect">
            <a:avLst/>
          </a:prstGeom>
          <a:ln>
            <a:solidFill>
              <a:srgbClr val="C0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“</a:t>
            </a:r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কী-বোর্ড 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(Keyboard</a:t>
            </a:r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’’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1722437" y="1524002"/>
            <a:ext cx="81534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3200" b="1">
                <a:latin typeface="NikoshBAN" pitchFamily="2" charset="0"/>
                <a:cs typeface="NikoshBAN" pitchFamily="2" charset="0"/>
              </a:rPr>
              <a:t>কম্পিউটারে নির্দেশ দেয়ার জন্য সবচেয়ে বেশি ব্যবহৃত ইনপুট  </a:t>
            </a:r>
            <a:r>
              <a:rPr lang="en-US" sz="3200" b="1">
                <a:latin typeface="NikoshBAN" pitchFamily="2" charset="0"/>
                <a:cs typeface="NikoshBAN" pitchFamily="2" charset="0"/>
              </a:rPr>
              <a:t>Device</a:t>
            </a:r>
            <a:r>
              <a:rPr lang="bn-BD" sz="3200" b="1">
                <a:latin typeface="NikoshBAN" pitchFamily="2" charset="0"/>
                <a:cs typeface="NikoshBAN" pitchFamily="2" charset="0"/>
              </a:rPr>
              <a:t>  হচ্ছে কী – বোর্ড ।তাছাড়া কী-বোর্ড </a:t>
            </a:r>
            <a:r>
              <a:rPr lang="en-US" sz="3200" b="1">
                <a:latin typeface="NikoshBAN" pitchFamily="2" charset="0"/>
                <a:cs typeface="NikoshBAN" pitchFamily="2" charset="0"/>
              </a:rPr>
              <a:t>Word Procesing </a:t>
            </a:r>
            <a:r>
              <a:rPr lang="bn-BD" sz="3200" b="1">
                <a:latin typeface="NikoshBAN" pitchFamily="2" charset="0"/>
                <a:cs typeface="NikoshBAN" pitchFamily="2" charset="0"/>
              </a:rPr>
              <a:t>কাজে ব্যবহৃত প্রধান যন্ত্র । অপারেটিং সিস্টেম থেকে শুরু করে এ্যাপ্লিকেশন সফটওয়্যারের প্রতিটি ক্ষেত্রে কী- বোর্ড অত্যাবশ্যকীয় ভুমিকা পালন করে ।</a:t>
            </a:r>
            <a:endParaRPr lang="en-US" sz="3200" b="1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6" descr="images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1037" y="4267200"/>
            <a:ext cx="3429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7" descr="index23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0637" y="4038600"/>
            <a:ext cx="3200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117" y="0"/>
            <a:ext cx="11478958" cy="6851176"/>
          </a:xfrm>
          <a:prstGeom prst="rect">
            <a:avLst/>
          </a:prstGeom>
          <a:noFill/>
          <a:ln w="76200"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74637" y="183676"/>
            <a:ext cx="11050958" cy="6477000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2408237" y="496014"/>
            <a:ext cx="6477000" cy="646986"/>
          </a:xfrm>
          <a:prstGeom prst="roundRect">
            <a:avLst/>
          </a:prstGeom>
          <a:ln>
            <a:solidFill>
              <a:srgbClr val="C0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“</a:t>
            </a:r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কী-বোর্ড 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(Keyboard</a:t>
            </a:r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’’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55839" y="1828800"/>
            <a:ext cx="6270625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860552" y="4887915"/>
            <a:ext cx="7800975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BD" sz="2800" b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                    </a:t>
            </a:r>
            <a:r>
              <a:rPr lang="en-US" sz="2800" b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2800" b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কীবোর্ডের নিচের সারির সবচেয়ে বড় কী টির নাম </a:t>
            </a:r>
            <a:r>
              <a:rPr lang="en-US" sz="2800" b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Spaceber Key</a:t>
            </a:r>
            <a:r>
              <a:rPr lang="bn-BD" sz="2800" b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দুইটি </a:t>
            </a:r>
            <a:r>
              <a:rPr lang="en-US" sz="2800" b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word </a:t>
            </a:r>
            <a:r>
              <a:rPr lang="bn-BD" sz="2800" b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এর মাঝে এক ঘর ফাঁকা জায়গা রাখার জন্য এই কী ব্যবহার করা হয়।</a:t>
            </a:r>
            <a:endParaRPr lang="en-US" sz="2800" b="1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540" name="Rounded Rectangle 15"/>
          <p:cNvSpPr>
            <a:spLocks noChangeArrowheads="1"/>
          </p:cNvSpPr>
          <p:nvPr/>
        </p:nvSpPr>
        <p:spPr bwMode="auto">
          <a:xfrm>
            <a:off x="2044700" y="4613275"/>
            <a:ext cx="3003550" cy="609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079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4000">
                <a:latin typeface="NikoshBAN" pitchFamily="2" charset="0"/>
                <a:cs typeface="NikoshBAN" pitchFamily="2" charset="0"/>
              </a:rPr>
              <a:t>Spaceber</a:t>
            </a:r>
            <a:r>
              <a:rPr lang="en-US" sz="400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>
              <a:solidFill>
                <a:srgbClr val="FFFFFF"/>
              </a:solidFill>
              <a:latin typeface="Perpetua" pitchFamily="18" charset="0"/>
            </a:endParaRPr>
          </a:p>
        </p:txBody>
      </p:sp>
      <p:sp>
        <p:nvSpPr>
          <p:cNvPr id="22541" name="Rounded Rectangle 16"/>
          <p:cNvSpPr>
            <a:spLocks noChangeArrowheads="1"/>
          </p:cNvSpPr>
          <p:nvPr/>
        </p:nvSpPr>
        <p:spPr bwMode="auto">
          <a:xfrm>
            <a:off x="4084637" y="3721100"/>
            <a:ext cx="1976438" cy="393700"/>
          </a:xfrm>
          <a:prstGeom prst="roundRect">
            <a:avLst>
              <a:gd name="adj" fmla="val 16667"/>
            </a:avLst>
          </a:prstGeom>
          <a:noFill/>
          <a:ln w="50800" algn="ctr">
            <a:solidFill>
              <a:srgbClr val="FF00FF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Perpet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117" y="0"/>
            <a:ext cx="11478958" cy="6851176"/>
          </a:xfrm>
          <a:prstGeom prst="rect">
            <a:avLst/>
          </a:prstGeom>
          <a:noFill/>
          <a:ln w="76200"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74637" y="183676"/>
            <a:ext cx="11050958" cy="6477000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2408237" y="496014"/>
            <a:ext cx="6477000" cy="646986"/>
          </a:xfrm>
          <a:prstGeom prst="roundRect">
            <a:avLst/>
          </a:prstGeom>
          <a:ln>
            <a:solidFill>
              <a:srgbClr val="C0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“</a:t>
            </a:r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কী-বোর্ড 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(Keyboard</a:t>
            </a:r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’’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1951039" y="1981201"/>
            <a:ext cx="8061325" cy="1569660"/>
            <a:chOff x="639144" y="3293202"/>
            <a:chExt cx="8061307" cy="1569282"/>
          </a:xfrm>
        </p:grpSpPr>
        <p:sp>
          <p:nvSpPr>
            <p:cNvPr id="23565" name="Rounded Rectangle 6"/>
            <p:cNvSpPr>
              <a:spLocks noChangeArrowheads="1"/>
            </p:cNvSpPr>
            <p:nvPr/>
          </p:nvSpPr>
          <p:spPr bwMode="auto">
            <a:xfrm>
              <a:off x="639144" y="3392232"/>
              <a:ext cx="1593272" cy="685800"/>
            </a:xfrm>
            <a:prstGeom prst="roundRect">
              <a:avLst>
                <a:gd name="adj" fmla="val 16667"/>
              </a:avLst>
            </a:prstGeom>
            <a:solidFill>
              <a:srgbClr val="CC99FF"/>
            </a:solidFill>
            <a:ln w="10795" algn="ctr">
              <a:solidFill>
                <a:srgbClr val="99CCFF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4000">
                  <a:latin typeface="Perpetua" pitchFamily="18" charset="0"/>
                </a:rPr>
                <a:t>Enter </a:t>
              </a:r>
            </a:p>
          </p:txBody>
        </p:sp>
        <p:sp>
          <p:nvSpPr>
            <p:cNvPr id="23566" name="TextBox 7"/>
            <p:cNvSpPr txBox="1">
              <a:spLocks noChangeArrowheads="1"/>
            </p:cNvSpPr>
            <p:nvPr/>
          </p:nvSpPr>
          <p:spPr bwMode="auto">
            <a:xfrm>
              <a:off x="2232990" y="3293202"/>
              <a:ext cx="6467461" cy="1569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bn-BD" sz="3200">
                  <a:latin typeface="NikoshBAN" pitchFamily="2" charset="0"/>
                  <a:cs typeface="NikoshBAN" pitchFamily="2" charset="0"/>
                </a:rPr>
                <a:t> এক লাইন থেকে আর এক লাইন সৃষ্টি অথবা এক প্যারা থেকে আর এক প্যারার সৃষ্টি করতে হলে </a:t>
              </a:r>
              <a:r>
                <a:rPr lang="en-US" sz="3200">
                  <a:latin typeface="NikoshBAN" pitchFamily="2" charset="0"/>
                  <a:cs typeface="NikoshBAN" pitchFamily="2" charset="0"/>
                </a:rPr>
                <a:t>	               Enter</a:t>
              </a:r>
              <a:r>
                <a:rPr lang="bn-BD" sz="3200">
                  <a:latin typeface="NikoshBAN" pitchFamily="2" charset="0"/>
                  <a:cs typeface="NikoshBAN" pitchFamily="2" charset="0"/>
                </a:rPr>
                <a:t> কী প্রেস করতে হয়।</a:t>
              </a:r>
              <a:endParaRPr lang="en-US" sz="320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7714" y="3757615"/>
            <a:ext cx="5521325" cy="217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4" name="Rounded Rectangle 17"/>
          <p:cNvSpPr>
            <a:spLocks noChangeArrowheads="1"/>
          </p:cNvSpPr>
          <p:nvPr/>
        </p:nvSpPr>
        <p:spPr bwMode="auto">
          <a:xfrm>
            <a:off x="8037514" y="4724400"/>
            <a:ext cx="695325" cy="376238"/>
          </a:xfrm>
          <a:prstGeom prst="roundRect">
            <a:avLst>
              <a:gd name="adj" fmla="val 16667"/>
            </a:avLst>
          </a:prstGeom>
          <a:noFill/>
          <a:ln w="50800" algn="ctr">
            <a:solidFill>
              <a:srgbClr val="FF00FF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Perpet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1217</TotalTime>
  <Words>470</Words>
  <Application>Microsoft Office PowerPoint</Application>
  <PresentationFormat>Custom</PresentationFormat>
  <Paragraphs>106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Franklin Gothic Book</vt:lpstr>
      <vt:lpstr>NikoshBAN</vt:lpstr>
      <vt:lpstr>Perpetua</vt:lpstr>
      <vt:lpstr>Vrinda</vt:lpstr>
      <vt:lpstr>Wingdings 2</vt:lpstr>
      <vt:lpstr>Equity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Nayem</dc:creator>
  <cp:lastModifiedBy>DHS</cp:lastModifiedBy>
  <cp:revision>177</cp:revision>
  <dcterms:created xsi:type="dcterms:W3CDTF">2015-12-19T16:33:49Z</dcterms:created>
  <dcterms:modified xsi:type="dcterms:W3CDTF">2020-08-08T02:08:23Z</dcterms:modified>
</cp:coreProperties>
</file>