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3" r:id="rId9"/>
    <p:sldId id="275" r:id="rId10"/>
    <p:sldId id="267" r:id="rId11"/>
    <p:sldId id="276" r:id="rId12"/>
    <p:sldId id="277" r:id="rId13"/>
    <p:sldId id="278" r:id="rId14"/>
    <p:sldId id="287" r:id="rId15"/>
    <p:sldId id="286" r:id="rId16"/>
    <p:sldId id="285" r:id="rId17"/>
    <p:sldId id="279" r:id="rId18"/>
    <p:sldId id="284" r:id="rId19"/>
    <p:sldId id="281" r:id="rId20"/>
    <p:sldId id="282" r:id="rId21"/>
    <p:sldId id="283" r:id="rId22"/>
    <p:sldId id="288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0" y="96"/>
      </p:cViewPr>
      <p:guideLst>
        <p:guide orient="horz" pos="220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7C65-DC8B-4906-8CAF-13E6B1CEBC4F}" type="datetimeFigureOut">
              <a:rPr lang="en-GB" smtClean="0"/>
              <a:t>08/08/2020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31D6-1D26-4D6A-A5F5-ED9F470DD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4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7C65-DC8B-4906-8CAF-13E6B1CEBC4F}" type="datetimeFigureOut">
              <a:rPr lang="en-GB" smtClean="0"/>
              <a:t>08/08/2020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31D6-1D26-4D6A-A5F5-ED9F470DD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37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7C65-DC8B-4906-8CAF-13E6B1CEBC4F}" type="datetimeFigureOut">
              <a:rPr lang="en-GB" smtClean="0"/>
              <a:t>08/08/2020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31D6-1D26-4D6A-A5F5-ED9F470DD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92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7C65-DC8B-4906-8CAF-13E6B1CEBC4F}" type="datetimeFigureOut">
              <a:rPr lang="en-GB" smtClean="0"/>
              <a:t>08/08/2020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31D6-1D26-4D6A-A5F5-ED9F470DD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89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7C65-DC8B-4906-8CAF-13E6B1CEBC4F}" type="datetimeFigureOut">
              <a:rPr lang="en-GB" smtClean="0"/>
              <a:t>08/08/2020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31D6-1D26-4D6A-A5F5-ED9F470DD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53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7C65-DC8B-4906-8CAF-13E6B1CEBC4F}" type="datetimeFigureOut">
              <a:rPr lang="en-GB" smtClean="0"/>
              <a:t>08/08/2020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31D6-1D26-4D6A-A5F5-ED9F470DD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65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7C65-DC8B-4906-8CAF-13E6B1CEBC4F}" type="datetimeFigureOut">
              <a:rPr lang="en-GB" smtClean="0"/>
              <a:t>08/08/2020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31D6-1D26-4D6A-A5F5-ED9F470DD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94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7C65-DC8B-4906-8CAF-13E6B1CEBC4F}" type="datetimeFigureOut">
              <a:rPr lang="en-GB" smtClean="0"/>
              <a:t>08/08/2020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31D6-1D26-4D6A-A5F5-ED9F470DD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77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7C65-DC8B-4906-8CAF-13E6B1CEBC4F}" type="datetimeFigureOut">
              <a:rPr lang="en-GB" smtClean="0"/>
              <a:t>08/08/2020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31D6-1D26-4D6A-A5F5-ED9F470DD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13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7C65-DC8B-4906-8CAF-13E6B1CEBC4F}" type="datetimeFigureOut">
              <a:rPr lang="en-GB" smtClean="0"/>
              <a:t>08/08/2020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31D6-1D26-4D6A-A5F5-ED9F470DD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74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7C65-DC8B-4906-8CAF-13E6B1CEBC4F}" type="datetimeFigureOut">
              <a:rPr lang="en-GB" smtClean="0"/>
              <a:t>08/08/2020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31D6-1D26-4D6A-A5F5-ED9F470DD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0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F7C65-DC8B-4906-8CAF-13E6B1CEBC4F}" type="datetimeFigureOut">
              <a:rPr lang="en-GB" smtClean="0"/>
              <a:t>08/08/2020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431D6-1D26-4D6A-A5F5-ED9F470DD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96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audio" Target="../media/audio3.wav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46.png"/><Relationship Id="rId10" Type="http://schemas.openxmlformats.org/officeDocument/2006/relationships/image" Target="../media/image33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8.png"/><Relationship Id="rId3" Type="http://schemas.openxmlformats.org/officeDocument/2006/relationships/audio" Target="../media/audio3.wav"/><Relationship Id="rId7" Type="http://schemas.openxmlformats.org/officeDocument/2006/relationships/image" Target="../media/image41.png"/><Relationship Id="rId12" Type="http://schemas.openxmlformats.org/officeDocument/2006/relationships/image" Target="../media/image4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50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31" y="90152"/>
            <a:ext cx="11977352" cy="66583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731" y="1648496"/>
            <a:ext cx="4637316" cy="4739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02" y="2582302"/>
            <a:ext cx="4279774" cy="3632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512" y="2582302"/>
            <a:ext cx="4065857" cy="36321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3156" y="990621"/>
            <a:ext cx="104326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সাহিত্য ক্লাসে সবাইকে স্বাগত </a:t>
            </a:r>
            <a:endParaRPr lang="en-GB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3944" y="6436718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71" t="-1704" r="31152" b="9101"/>
          <a:stretch/>
        </p:blipFill>
        <p:spPr>
          <a:xfrm>
            <a:off x="843156" y="-445909"/>
            <a:ext cx="1423851" cy="180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3078 L 0.05443 0.11435 L 0.10391 0.03078 L 0.15691 0.11435 L 0.21003 0.03078 L 0.25977 0.11435 L 0.31289 0.03078 L 0.36224 0.11435 L 0.41576 0.03078 L 0.46888 0.11435 L 0.51823 0.03078 L 0.57136 0.11435 L 0.6211 0.03078 L 0.67422 0.11435 L 0.72722 0.03078 L 0.7767 0.11435 L 0.83034 0.03078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31" y="90152"/>
            <a:ext cx="11977352" cy="66583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968559" y="373487"/>
            <a:ext cx="3689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288" y="2257457"/>
            <a:ext cx="4872399" cy="29529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665602" y="656822"/>
            <a:ext cx="303509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সরব পাঠ </a:t>
            </a:r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13944" y="6436718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48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31" y="90152"/>
            <a:ext cx="11977352" cy="66583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823739" y="330251"/>
            <a:ext cx="6855838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এস কয়েকটি অজানা শব্দের অর্থ জেনে নেই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567" y="1138950"/>
            <a:ext cx="3526973" cy="54472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ight Arrow 6"/>
          <p:cNvSpPr/>
          <p:nvPr/>
        </p:nvSpPr>
        <p:spPr>
          <a:xfrm>
            <a:off x="208458" y="1589711"/>
            <a:ext cx="2163682" cy="2781656"/>
          </a:xfrm>
          <a:custGeom>
            <a:avLst/>
            <a:gdLst>
              <a:gd name="connsiteX0" fmla="*/ 0 w 2163682"/>
              <a:gd name="connsiteY0" fmla="*/ 1149394 h 3773330"/>
              <a:gd name="connsiteX1" fmla="*/ 1133380 w 2163682"/>
              <a:gd name="connsiteY1" fmla="*/ 1149394 h 3773330"/>
              <a:gd name="connsiteX2" fmla="*/ 1133380 w 2163682"/>
              <a:gd name="connsiteY2" fmla="*/ 0 h 3773330"/>
              <a:gd name="connsiteX3" fmla="*/ 2163682 w 2163682"/>
              <a:gd name="connsiteY3" fmla="*/ 1886665 h 3773330"/>
              <a:gd name="connsiteX4" fmla="*/ 1133380 w 2163682"/>
              <a:gd name="connsiteY4" fmla="*/ 3773330 h 3773330"/>
              <a:gd name="connsiteX5" fmla="*/ 1133380 w 2163682"/>
              <a:gd name="connsiteY5" fmla="*/ 2623936 h 3773330"/>
              <a:gd name="connsiteX6" fmla="*/ 0 w 2163682"/>
              <a:gd name="connsiteY6" fmla="*/ 2623936 h 3773330"/>
              <a:gd name="connsiteX7" fmla="*/ 0 w 2163682"/>
              <a:gd name="connsiteY7" fmla="*/ 1149394 h 3773330"/>
              <a:gd name="connsiteX0" fmla="*/ 0 w 2163682"/>
              <a:gd name="connsiteY0" fmla="*/ 698633 h 3322569"/>
              <a:gd name="connsiteX1" fmla="*/ 1133380 w 2163682"/>
              <a:gd name="connsiteY1" fmla="*/ 698633 h 3322569"/>
              <a:gd name="connsiteX2" fmla="*/ 1133380 w 2163682"/>
              <a:gd name="connsiteY2" fmla="*/ 0 h 3322569"/>
              <a:gd name="connsiteX3" fmla="*/ 2163682 w 2163682"/>
              <a:gd name="connsiteY3" fmla="*/ 1435904 h 3322569"/>
              <a:gd name="connsiteX4" fmla="*/ 1133380 w 2163682"/>
              <a:gd name="connsiteY4" fmla="*/ 3322569 h 3322569"/>
              <a:gd name="connsiteX5" fmla="*/ 1133380 w 2163682"/>
              <a:gd name="connsiteY5" fmla="*/ 2173175 h 3322569"/>
              <a:gd name="connsiteX6" fmla="*/ 0 w 2163682"/>
              <a:gd name="connsiteY6" fmla="*/ 2173175 h 3322569"/>
              <a:gd name="connsiteX7" fmla="*/ 0 w 2163682"/>
              <a:gd name="connsiteY7" fmla="*/ 698633 h 3322569"/>
              <a:gd name="connsiteX0" fmla="*/ 0 w 2163682"/>
              <a:gd name="connsiteY0" fmla="*/ 698633 h 2781656"/>
              <a:gd name="connsiteX1" fmla="*/ 1133380 w 2163682"/>
              <a:gd name="connsiteY1" fmla="*/ 698633 h 2781656"/>
              <a:gd name="connsiteX2" fmla="*/ 1133380 w 2163682"/>
              <a:gd name="connsiteY2" fmla="*/ 0 h 2781656"/>
              <a:gd name="connsiteX3" fmla="*/ 2163682 w 2163682"/>
              <a:gd name="connsiteY3" fmla="*/ 1435904 h 2781656"/>
              <a:gd name="connsiteX4" fmla="*/ 1107622 w 2163682"/>
              <a:gd name="connsiteY4" fmla="*/ 2781656 h 2781656"/>
              <a:gd name="connsiteX5" fmla="*/ 1133380 w 2163682"/>
              <a:gd name="connsiteY5" fmla="*/ 2173175 h 2781656"/>
              <a:gd name="connsiteX6" fmla="*/ 0 w 2163682"/>
              <a:gd name="connsiteY6" fmla="*/ 2173175 h 2781656"/>
              <a:gd name="connsiteX7" fmla="*/ 0 w 2163682"/>
              <a:gd name="connsiteY7" fmla="*/ 698633 h 278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3682" h="2781656">
                <a:moveTo>
                  <a:pt x="0" y="698633"/>
                </a:moveTo>
                <a:lnTo>
                  <a:pt x="1133380" y="698633"/>
                </a:lnTo>
                <a:lnTo>
                  <a:pt x="1133380" y="0"/>
                </a:lnTo>
                <a:lnTo>
                  <a:pt x="2163682" y="1435904"/>
                </a:lnTo>
                <a:lnTo>
                  <a:pt x="1107622" y="2781656"/>
                </a:lnTo>
                <a:lnTo>
                  <a:pt x="1133380" y="2173175"/>
                </a:lnTo>
                <a:lnTo>
                  <a:pt x="0" y="2173175"/>
                </a:lnTo>
                <a:lnTo>
                  <a:pt x="0" y="6986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চতুর্দশপদী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1658" y="1216681"/>
            <a:ext cx="5710971" cy="28623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চৌদ্দ চরণ বিশিষ্ট কবিতা যাকে ইংরেজিতে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সনেট (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Sonnet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বলে এবং যার প্রথম আট লাইনকে অষ্টক (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Octave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ও শেষের ছয় লাইনকে ষষ্টক (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Sestet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বলে 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5837" y="4701807"/>
            <a:ext cx="572679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অষ্টকে মূলত ভাবের প্রর্বতনা এবং ষষ্টকে ভাবের পরিণতি থাকে 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4540" y="6415909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03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31" y="90152"/>
            <a:ext cx="11977352" cy="66583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20385" y="204412"/>
            <a:ext cx="11542643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চতুর্দশপদী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অন্তমিল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প্রথম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কখখক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কখখক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শেষ ছয় চরণে </a:t>
            </a:r>
            <a:r>
              <a:rPr lang="bn-IN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ঘঙ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bn-IN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ঘঙচ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অথবা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কখখ</a:t>
            </a:r>
            <a:r>
              <a:rPr lang="bn-IN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কখখ</a:t>
            </a:r>
            <a:r>
              <a:rPr lang="bn-IN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শেষ ছয় চরণে </a:t>
            </a:r>
            <a:r>
              <a:rPr lang="bn-IN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ঘঙঘঙ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চচ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কপোতাক্ষ নদ একটি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চতুর্দশপদী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কবিতা যার ছন্দ মিল হলো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</a:t>
            </a:r>
            <a:r>
              <a:rPr lang="bn-IN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খক</a:t>
            </a:r>
            <a:r>
              <a:rPr lang="bn-IN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খখক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গঘগঘগঘ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8329" y="2585448"/>
            <a:ext cx="4151243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 নজরে সনেট কবিতা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992332" y="3304491"/>
            <a:ext cx="9505382" cy="3133596"/>
            <a:chOff x="2331965" y="3069156"/>
            <a:chExt cx="9505382" cy="3133596"/>
          </a:xfrm>
        </p:grpSpPr>
        <p:sp>
          <p:nvSpPr>
            <p:cNvPr id="6" name="TextBox 5"/>
            <p:cNvSpPr txBox="1"/>
            <p:nvPr/>
          </p:nvSpPr>
          <p:spPr>
            <a:xfrm>
              <a:off x="5734879" y="3069156"/>
              <a:ext cx="1371600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সনেট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12219" y="4262623"/>
              <a:ext cx="2189341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স্তবক বিন্যাস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121010" y="3936650"/>
              <a:ext cx="4876800" cy="1588"/>
            </a:xfrm>
            <a:prstGeom prst="line">
              <a:avLst/>
            </a:prstGeom>
            <a:ln w="38100">
              <a:solidFill>
                <a:srgbClr val="3502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090194" y="4188004"/>
              <a:ext cx="1676400" cy="64633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বিষয়বস্তু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Arrow Connector 9"/>
            <p:cNvCxnSpPr>
              <a:stCxn id="6" idx="2"/>
            </p:cNvCxnSpPr>
            <p:nvPr/>
          </p:nvCxnSpPr>
          <p:spPr>
            <a:xfrm>
              <a:off x="6420679" y="3715487"/>
              <a:ext cx="0" cy="226826"/>
            </a:xfrm>
            <a:prstGeom prst="straightConnector1">
              <a:avLst/>
            </a:prstGeom>
            <a:ln w="38100">
              <a:solidFill>
                <a:srgbClr val="3502C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4133016" y="3937916"/>
              <a:ext cx="3600" cy="324707"/>
            </a:xfrm>
            <a:prstGeom prst="straightConnector1">
              <a:avLst/>
            </a:prstGeom>
            <a:ln w="38100">
              <a:solidFill>
                <a:srgbClr val="3502C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8974586" y="3942313"/>
              <a:ext cx="9939" cy="295936"/>
            </a:xfrm>
            <a:prstGeom prst="straightConnector1">
              <a:avLst/>
            </a:prstGeom>
            <a:ln w="38100">
              <a:solidFill>
                <a:srgbClr val="3502C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331965" y="5556421"/>
              <a:ext cx="1371600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অষ্টক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67962" y="5546091"/>
              <a:ext cx="1371600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ষষ্টক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8631" y="5546090"/>
              <a:ext cx="2198313" cy="64633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ভাবের প্রবর্তনা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080861" y="5504202"/>
              <a:ext cx="2756486" cy="64633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ভাবের পরিণতি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975052" y="5241262"/>
              <a:ext cx="2514600" cy="1588"/>
            </a:xfrm>
            <a:prstGeom prst="line">
              <a:avLst/>
            </a:prstGeom>
            <a:ln w="38100">
              <a:solidFill>
                <a:srgbClr val="3502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7478032" y="5199907"/>
              <a:ext cx="3259637" cy="28272"/>
            </a:xfrm>
            <a:prstGeom prst="line">
              <a:avLst/>
            </a:prstGeom>
            <a:ln w="38100">
              <a:solidFill>
                <a:srgbClr val="3502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2994073" y="5254460"/>
              <a:ext cx="2486" cy="301961"/>
            </a:xfrm>
            <a:prstGeom prst="straightConnector1">
              <a:avLst/>
            </a:prstGeom>
            <a:ln w="38100">
              <a:solidFill>
                <a:srgbClr val="3502C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480327" y="5239712"/>
              <a:ext cx="4119" cy="306379"/>
            </a:xfrm>
            <a:prstGeom prst="straightConnector1">
              <a:avLst/>
            </a:prstGeom>
            <a:ln w="38100">
              <a:solidFill>
                <a:srgbClr val="3502C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113075" y="4890380"/>
              <a:ext cx="6396" cy="342959"/>
            </a:xfrm>
            <a:prstGeom prst="straightConnector1">
              <a:avLst/>
            </a:prstGeom>
            <a:ln w="38100">
              <a:solidFill>
                <a:srgbClr val="3502C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7487627" y="5241214"/>
              <a:ext cx="9904" cy="311324"/>
            </a:xfrm>
            <a:prstGeom prst="straightConnector1">
              <a:avLst/>
            </a:prstGeom>
            <a:ln w="38100">
              <a:solidFill>
                <a:srgbClr val="3502C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0717964" y="5214042"/>
              <a:ext cx="6642" cy="289561"/>
            </a:xfrm>
            <a:prstGeom prst="straightConnector1">
              <a:avLst/>
            </a:prstGeom>
            <a:ln w="38100">
              <a:solidFill>
                <a:srgbClr val="3502C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8928394" y="4809748"/>
              <a:ext cx="1714" cy="390159"/>
            </a:xfrm>
            <a:prstGeom prst="straightConnector1">
              <a:avLst/>
            </a:prstGeom>
            <a:ln w="38100">
              <a:solidFill>
                <a:srgbClr val="3502C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3013944" y="6436718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9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31" y="90152"/>
            <a:ext cx="11977352" cy="66583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201" y="382745"/>
            <a:ext cx="4381500" cy="2714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70457" y="927278"/>
            <a:ext cx="2472744" cy="6439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বারি-রূপ কর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36982" y="300842"/>
            <a:ext cx="4134119" cy="22878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 যেমন রাজাকে কর দেয় তেমনি কপোতাক্ষ নদও সাগরকে জলরূপ কর বা রাজস্ব দিত।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587" y="3683358"/>
            <a:ext cx="2922901" cy="2629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73457" y="4468968"/>
            <a:ext cx="1618982" cy="6439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বিরলে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89531" y="5319879"/>
            <a:ext cx="5615725" cy="6439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 পাড়ে মেয়েটি বিরলে বসে আছে।   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01490" y="4409097"/>
            <a:ext cx="1618982" cy="6439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একাকী 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13944" y="6436718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11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31" y="90152"/>
            <a:ext cx="11977352" cy="66583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Pair work for language and liter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3180" y="1923893"/>
            <a:ext cx="2362200" cy="19335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D4E8B2E-4F62-406A-BCB8-2561B52A8595}"/>
              </a:ext>
            </a:extLst>
          </p:cNvPr>
          <p:cNvSpPr/>
          <p:nvPr/>
        </p:nvSpPr>
        <p:spPr>
          <a:xfrm>
            <a:off x="2653048" y="368939"/>
            <a:ext cx="731233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৫ মিনিট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6975" y="4852238"/>
            <a:ext cx="9699312" cy="6439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চতুর্দশপদী কবিতার অন্তমিল এর যে প্রচলন আছে তা বর্ণনা কর। 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3944" y="6436718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56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31" y="90152"/>
            <a:ext cx="11977352" cy="66583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26" y="726797"/>
            <a:ext cx="5421017" cy="38794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74718" y="4788033"/>
            <a:ext cx="5324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/>
                <a:cs typeface="NikoshBAN" panose="02000000000000000000" pitchFamily="2" charset="0"/>
              </a:rPr>
              <a:t>সতত, হে নদ, তুমি পড় মোর মনে!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031" y="5557474"/>
            <a:ext cx="5261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সতত তোমারই কথা ভাবি এ বিরলে;</a:t>
            </a:r>
            <a:endParaRPr lang="en-GB" sz="3600" dirty="0"/>
          </a:p>
        </p:txBody>
      </p:sp>
      <p:sp>
        <p:nvSpPr>
          <p:cNvPr id="7" name="Rectangle 6"/>
          <p:cNvSpPr/>
          <p:nvPr/>
        </p:nvSpPr>
        <p:spPr>
          <a:xfrm>
            <a:off x="6305940" y="4692656"/>
            <a:ext cx="4988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সতত ( যেমতি লোক নিশার স্বপনে</a:t>
            </a:r>
          </a:p>
        </p:txBody>
      </p:sp>
      <p:sp>
        <p:nvSpPr>
          <p:cNvPr id="8" name="Rectangle 7"/>
          <p:cNvSpPr/>
          <p:nvPr/>
        </p:nvSpPr>
        <p:spPr>
          <a:xfrm>
            <a:off x="6438188" y="5442237"/>
            <a:ext cx="4945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মায়া-মন্ত্রধ্বনি) তব কলকলে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577" y="534272"/>
            <a:ext cx="5167157" cy="38794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3013944" y="6436718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5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31" y="90152"/>
            <a:ext cx="11977352" cy="66583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59" y="870220"/>
            <a:ext cx="5504436" cy="3257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56613" y="4517028"/>
            <a:ext cx="4902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জুড়াই এ কান আমি ভ্রান্তির ছলনে!</a:t>
            </a:r>
          </a:p>
        </p:txBody>
      </p:sp>
      <p:sp>
        <p:nvSpPr>
          <p:cNvPr id="5" name="Rectangle 4"/>
          <p:cNvSpPr/>
          <p:nvPr/>
        </p:nvSpPr>
        <p:spPr>
          <a:xfrm>
            <a:off x="356613" y="5180823"/>
            <a:ext cx="4706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দেশে দেখিয়াছি বহু নদ-দলে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565" y="870220"/>
            <a:ext cx="5264987" cy="3257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6298648" y="4584672"/>
            <a:ext cx="5652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কিন্তু এ স্নেহের তৃষ্ণা মিটে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6308565" y="5348817"/>
            <a:ext cx="4839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দুগ্ধ-স্রোতরূপী তুমি জন্মভূমি-স্তনে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13944" y="6436718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9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31" y="90152"/>
            <a:ext cx="11977352" cy="66583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502" y="4677480"/>
            <a:ext cx="5439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 কি হে হবে দেখা?-যত দিন যাবে,</a:t>
            </a:r>
          </a:p>
        </p:txBody>
      </p:sp>
      <p:sp>
        <p:nvSpPr>
          <p:cNvPr id="3" name="Rectangle 2"/>
          <p:cNvSpPr/>
          <p:nvPr/>
        </p:nvSpPr>
        <p:spPr>
          <a:xfrm>
            <a:off x="372502" y="5266565"/>
            <a:ext cx="4681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প্রজারূপে রাজরূপ সাগরেরে দিতে</a:t>
            </a:r>
          </a:p>
        </p:txBody>
      </p:sp>
      <p:pic>
        <p:nvPicPr>
          <p:cNvPr id="5" name="Picture 4" descr="River-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02" y="897847"/>
            <a:ext cx="4876800" cy="3533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58263" y="5855650"/>
            <a:ext cx="5187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বারি-রূপ কর তুমি; এ মিনতি, গাবে </a:t>
            </a:r>
          </a:p>
        </p:txBody>
      </p:sp>
      <p:pic>
        <p:nvPicPr>
          <p:cNvPr id="7" name="Picture 10" descr="k-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250" y="1059635"/>
            <a:ext cx="5450457" cy="26483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6687856" y="4327253"/>
            <a:ext cx="5173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বঙ্গজ জনের কানে, সখে, সখা-রীতে</a:t>
            </a:r>
          </a:p>
        </p:txBody>
      </p:sp>
      <p:pic>
        <p:nvPicPr>
          <p:cNvPr id="1028" name="Picture 4" descr="দুষ্টু মিষ্টি ভালবাসা - Publicações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064" y="475945"/>
            <a:ext cx="3686580" cy="29433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13944" y="6436718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3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31" y="90152"/>
            <a:ext cx="11977352" cy="66583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62430" y="4502027"/>
            <a:ext cx="5136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নাম তার, এ প্রবাসে মজি প্রেম-ভাবে</a:t>
            </a:r>
          </a:p>
        </p:txBody>
      </p:sp>
      <p:sp>
        <p:nvSpPr>
          <p:cNvPr id="3" name="Rectangle 2"/>
          <p:cNvSpPr/>
          <p:nvPr/>
        </p:nvSpPr>
        <p:spPr>
          <a:xfrm>
            <a:off x="6699585" y="4434441"/>
            <a:ext cx="51411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লইছে যে তব নাম বঙ্গের সংগীতে।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4879" y="424600"/>
            <a:ext cx="5291443" cy="3343275"/>
            <a:chOff x="366283" y="169129"/>
            <a:chExt cx="4457700" cy="33432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283" y="169129"/>
              <a:ext cx="4457700" cy="334327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27707" y="866951"/>
              <a:ext cx="1458254" cy="165375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9" name="Picture 8" descr="fira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792" y="332800"/>
            <a:ext cx="5332277" cy="323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3013944" y="6436718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4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31" y="90152"/>
            <a:ext cx="11977352" cy="66583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449" y="1507811"/>
            <a:ext cx="3872516" cy="30890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D4E8B2E-4F62-406A-BCB8-2561B52A8595}"/>
              </a:ext>
            </a:extLst>
          </p:cNvPr>
          <p:cNvSpPr/>
          <p:nvPr/>
        </p:nvSpPr>
        <p:spPr>
          <a:xfrm>
            <a:off x="2043314" y="414261"/>
            <a:ext cx="7179542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১২ মিনিট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2437" y="5026342"/>
            <a:ext cx="9092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কিন্তু এ স্নেহের তৃষ্ণা মিটে কার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উক্তিটি ব্যাখ্যা কর।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013944" y="6436718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95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31" y="90152"/>
            <a:ext cx="11977352" cy="66583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605479" y="379232"/>
            <a:ext cx="6609807" cy="5956662"/>
            <a:chOff x="339633" y="326572"/>
            <a:chExt cx="6609807" cy="59566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4780" y="1162594"/>
              <a:ext cx="1463040" cy="173736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grpSp>
          <p:nvGrpSpPr>
            <p:cNvPr id="6" name="Group 5"/>
            <p:cNvGrpSpPr/>
            <p:nvPr/>
          </p:nvGrpSpPr>
          <p:grpSpPr>
            <a:xfrm>
              <a:off x="339633" y="326572"/>
              <a:ext cx="6609807" cy="5956662"/>
              <a:chOff x="940526" y="1280160"/>
              <a:chExt cx="4606834" cy="468956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940526" y="1280160"/>
                <a:ext cx="4606834" cy="468956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119051" y="1471749"/>
                <a:ext cx="4232366" cy="4306388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 </a:t>
                </a:r>
                <a:endParaRPr lang="en-GB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738999" y="1835331"/>
              <a:ext cx="6069874" cy="4031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আব্দুর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রাজ্জাক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ধলহরা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পশ্চিমপাড়া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বালিকা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E-mail: abdurrazzakmt@gmail.com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Phone number: 01721588402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45778" y="708924"/>
            <a:ext cx="4023883" cy="5297277"/>
            <a:chOff x="7745778" y="708924"/>
            <a:chExt cx="4023883" cy="5297277"/>
          </a:xfrm>
        </p:grpSpPr>
        <p:grpSp>
          <p:nvGrpSpPr>
            <p:cNvPr id="11" name="Group 10"/>
            <p:cNvGrpSpPr/>
            <p:nvPr/>
          </p:nvGrpSpPr>
          <p:grpSpPr>
            <a:xfrm>
              <a:off x="7745778" y="708924"/>
              <a:ext cx="4023883" cy="5297277"/>
              <a:chOff x="7097014" y="742601"/>
              <a:chExt cx="4863737" cy="5297277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7097014" y="742601"/>
                <a:ext cx="4863737" cy="5297277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236116" y="876397"/>
                <a:ext cx="4585534" cy="5029684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  <a:p>
                <a:pPr algn="ctr"/>
                <a:endParaRPr lang="en-GB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  <a:p>
                <a:pPr algn="ctr"/>
                <a:endParaRPr lang="en-GB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  <a:p>
                <a:pPr algn="ctr"/>
                <a:endParaRPr lang="bn-IN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বাংলা</a:t>
                </a:r>
                <a:r>
                  <a:rPr lang="en-GB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সাহিত্য</a:t>
                </a:r>
                <a:r>
                  <a:rPr lang="en-GB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নবম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</a:t>
                </a:r>
                <a:endPara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কবিতাঃ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কপোতাক্ষ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নদ</a:t>
                </a:r>
                <a:endPara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সময়ঃ ৫০ মিনিট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2101" y="1011691"/>
              <a:ext cx="1711235" cy="1752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6" name="Rectangle 15"/>
          <p:cNvSpPr/>
          <p:nvPr/>
        </p:nvSpPr>
        <p:spPr>
          <a:xfrm>
            <a:off x="3013944" y="6436718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57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6539" y="165117"/>
            <a:ext cx="3696236" cy="6697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816922" y="920150"/>
            <a:ext cx="3584542" cy="987820"/>
            <a:chOff x="1545463" y="2430428"/>
            <a:chExt cx="2253804" cy="24635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Down Arrow 14"/>
                <p:cNvSpPr/>
                <p:nvPr/>
              </p:nvSpPr>
              <p:spPr>
                <a:xfrm>
                  <a:off x="1648495" y="2472744"/>
                  <a:ext cx="2047741" cy="2331076"/>
                </a:xfrm>
                <a:prstGeom prst="downArrow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bn-IN" sz="2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r>
                    <a:rPr lang="bn-IN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সঠিক উত্তরে </a:t>
                  </a:r>
                  <a14:m>
                    <m:oMath xmlns:m="http://schemas.openxmlformats.org/officeDocument/2006/math"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√</m:t>
                      </m:r>
                    </m:oMath>
                  </a14:m>
                  <a:r>
                    <a:rPr lang="bn-IN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চিহ্ন দাও </a:t>
                  </a:r>
                  <a:endParaRPr lang="en-GB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0" name="Down Arrow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8495" y="2472744"/>
                  <a:ext cx="2047741" cy="2331076"/>
                </a:xfrm>
                <a:prstGeom prst="downArrow">
                  <a:avLst/>
                </a:prstGeom>
                <a:blipFill rotWithShape="0">
                  <a:blip r:embed="rId5"/>
                  <a:stretch>
                    <a:fillRect b="-9756"/>
                  </a:stretch>
                </a:blipFill>
                <a:ln w="57150">
                  <a:solidFill>
                    <a:schemeClr val="bg2">
                      <a:lumMod val="25000"/>
                      <a:lumOff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Down Arrow 15"/>
            <p:cNvSpPr/>
            <p:nvPr/>
          </p:nvSpPr>
          <p:spPr>
            <a:xfrm>
              <a:off x="1545463" y="2430428"/>
              <a:ext cx="2253804" cy="2463544"/>
            </a:xfrm>
            <a:prstGeom prst="downArrow">
              <a:avLst>
                <a:gd name="adj1" fmla="val 50000"/>
                <a:gd name="adj2" fmla="val 51714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6337600" y="2435822"/>
            <a:ext cx="3425377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১৮২৪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1673" y="1568535"/>
            <a:ext cx="5408366" cy="5394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কত সালে জন্ম গ্রহন করেন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496672" y="2522533"/>
                <a:ext cx="2886105" cy="68447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(</a:t>
                </a:r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r>
                      <a:rPr lang="bn-I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১৮২০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672" y="2522533"/>
                <a:ext cx="2886105" cy="684472"/>
              </a:xfrm>
              <a:prstGeom prst="rect">
                <a:avLst/>
              </a:prstGeom>
              <a:blipFill rotWithShape="0">
                <a:blip r:embed="rId6"/>
                <a:stretch>
                  <a:fillRect r="-2720" b="-2222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6337600" y="3258893"/>
            <a:ext cx="3425377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১৯২৪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4503" y="3395437"/>
            <a:ext cx="2938274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(গ) ১৯২০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/>
              <p:cNvSpPr/>
              <p:nvPr/>
            </p:nvSpPr>
            <p:spPr>
              <a:xfrm>
                <a:off x="1496672" y="3423119"/>
                <a:ext cx="743914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0" name="Rounded 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672" y="3423119"/>
                <a:ext cx="743914" cy="56270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/>
              <p:cNvSpPr/>
              <p:nvPr/>
            </p:nvSpPr>
            <p:spPr>
              <a:xfrm>
                <a:off x="6425955" y="2502296"/>
                <a:ext cx="1275274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     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955" y="2502296"/>
                <a:ext cx="1275274" cy="562708"/>
              </a:xfrm>
              <a:prstGeom prst="roundRect">
                <a:avLst/>
              </a:prstGeom>
              <a:blipFill rotWithShape="0">
                <a:blip r:embed="rId8"/>
                <a:stretch>
                  <a:fillRect t="-46465" r="-37674" b="-26263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>
              <a:xfrm>
                <a:off x="6543470" y="3292005"/>
                <a:ext cx="73250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470" y="3292005"/>
                <a:ext cx="732501" cy="562708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/>
              <p:cNvSpPr/>
              <p:nvPr/>
            </p:nvSpPr>
            <p:spPr>
              <a:xfrm>
                <a:off x="1589433" y="2565937"/>
                <a:ext cx="745536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3" name="Rounded 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433" y="2565937"/>
                <a:ext cx="745536" cy="56270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616887" y="4272185"/>
            <a:ext cx="3314499" cy="5666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কোনটি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প্রহসন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333949" y="4966323"/>
            <a:ext cx="3556390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(খ) পদ্মাবতী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62182" y="4965993"/>
            <a:ext cx="3963368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(ক) শর্মিষ্ঠা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55079" y="5834185"/>
            <a:ext cx="3535260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(ঘ) মেঘনাদ বধ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15155" y="5834185"/>
            <a:ext cx="5181298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(গ) বুড়ো শালিকের ঘাড়ে রোঁ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>
              <a:xfrm>
                <a:off x="6492629" y="5014593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629" y="5014593"/>
                <a:ext cx="569220" cy="56270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/>
              <p:cNvSpPr/>
              <p:nvPr/>
            </p:nvSpPr>
            <p:spPr>
              <a:xfrm>
                <a:off x="6492629" y="5859773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3" name="Rounded 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629" y="5859773"/>
                <a:ext cx="569220" cy="562708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/>
              <p:cNvSpPr/>
              <p:nvPr/>
            </p:nvSpPr>
            <p:spPr>
              <a:xfrm>
                <a:off x="1991075" y="5014593"/>
                <a:ext cx="56612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4" name="Rounded 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075" y="5014593"/>
                <a:ext cx="566125" cy="562708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/>
              <p:cNvSpPr/>
              <p:nvPr/>
            </p:nvSpPr>
            <p:spPr>
              <a:xfrm>
                <a:off x="513941" y="5896476"/>
                <a:ext cx="124824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১০০%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55" name="Rounded 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41" y="5896476"/>
                <a:ext cx="1248241" cy="562708"/>
              </a:xfrm>
              <a:prstGeom prst="roundRect">
                <a:avLst/>
              </a:prstGeom>
              <a:blipFill rotWithShape="0">
                <a:blip r:embed="rId14"/>
                <a:stretch>
                  <a:fillRect t="-46465" r="-5213" b="-25253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2939724" y="6584319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82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vinond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vinond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31" y="64026"/>
            <a:ext cx="11977352" cy="66583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926645" y="925497"/>
            <a:ext cx="3411538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(খ) ঝিঙেফুল 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2130" y="938988"/>
            <a:ext cx="4210202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(ক) তিলোত্তমা সম্ভব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71567" y="1770061"/>
            <a:ext cx="3421833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(ঘ) বলাকা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2131" y="1810867"/>
            <a:ext cx="4210202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(গ) মেঘনাদ বধ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495440" y="993631"/>
                <a:ext cx="79388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40" y="993631"/>
                <a:ext cx="793885" cy="56270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6943760" y="969466"/>
                <a:ext cx="736739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760" y="969466"/>
                <a:ext cx="736739" cy="56270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6920280" y="1786086"/>
                <a:ext cx="745017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280" y="1786086"/>
                <a:ext cx="745017" cy="562708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78741" y="220927"/>
            <a:ext cx="3583220" cy="5297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কোনটি মহাকাব্য?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1476703" y="1864770"/>
                <a:ext cx="124074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১০০%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03" y="1864770"/>
                <a:ext cx="1240740" cy="562708"/>
              </a:xfrm>
              <a:prstGeom prst="roundRect">
                <a:avLst/>
              </a:prstGeom>
              <a:blipFill rotWithShape="0">
                <a:blip r:embed="rId7"/>
                <a:stretch>
                  <a:fillRect t="-47959" r="-5238" b="-26531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78741" y="2680012"/>
            <a:ext cx="9627483" cy="4588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সতত হে নদ তুমি পড় মোর মনে- এখানে কোন নদের কথা বলা হয়েছে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95440" y="3285375"/>
            <a:ext cx="3456388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(ক</a:t>
            </a:r>
            <a:r>
              <a:rPr lang="en-GB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নাগর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1759276" y="3352179"/>
                <a:ext cx="79388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276" y="3352179"/>
                <a:ext cx="793885" cy="56270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7251096" y="3300084"/>
            <a:ext cx="3438369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কপোতাক্ষ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6703" y="4117997"/>
            <a:ext cx="3475126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(গ)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আড়িয়াল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30668" y="4117997"/>
            <a:ext cx="3458797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(ঘ)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ভৈরব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7384173" y="3337559"/>
                <a:ext cx="124824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১০০%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173" y="3337559"/>
                <a:ext cx="1248241" cy="562708"/>
              </a:xfrm>
              <a:prstGeom prst="roundRect">
                <a:avLst/>
              </a:prstGeom>
              <a:blipFill rotWithShape="0">
                <a:blip r:embed="rId9"/>
                <a:stretch>
                  <a:fillRect t="-46465" r="-5213" b="-26263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703404" y="4159052"/>
                <a:ext cx="90563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404" y="4159052"/>
                <a:ext cx="905630" cy="56270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7429660" y="4144313"/>
                <a:ext cx="77180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660" y="4144313"/>
                <a:ext cx="771805" cy="56270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53769" y="4943052"/>
            <a:ext cx="11011437" cy="5254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“প্রজারূপে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রাজরূপ সাগরেরে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দিতে?”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bn-IN" sz="32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রাজরূপ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কী বোঝানো হয়েছে?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3768" y="5857351"/>
            <a:ext cx="2554211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(ক</a:t>
            </a:r>
            <a:r>
              <a:rPr lang="en-GB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রাজা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734074" y="5891063"/>
                <a:ext cx="519319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74" y="5891063"/>
                <a:ext cx="519319" cy="562708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3498888" y="5824589"/>
            <a:ext cx="2692539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অর্থ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28690" y="5826692"/>
            <a:ext cx="2153793" cy="6739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(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প্রজা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819746" y="5813314"/>
            <a:ext cx="2745460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(ঘ) ভাতা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3532530" y="5887223"/>
                <a:ext cx="124824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১০০%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530" y="5887223"/>
                <a:ext cx="1248241" cy="562708"/>
              </a:xfrm>
              <a:prstGeom prst="roundRect">
                <a:avLst/>
              </a:prstGeom>
              <a:blipFill rotWithShape="0">
                <a:blip r:embed="rId13"/>
                <a:stretch>
                  <a:fillRect t="-47959" r="-5687" b="-26531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6539623" y="5923237"/>
                <a:ext cx="745017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623" y="5923237"/>
                <a:ext cx="745017" cy="562708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>
              <a:xfrm>
                <a:off x="8913025" y="5857351"/>
                <a:ext cx="745017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025" y="5857351"/>
                <a:ext cx="745017" cy="562708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3049156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78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vinond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vinond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vinond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31" y="90152"/>
            <a:ext cx="11977352" cy="66583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623517" y="384725"/>
            <a:ext cx="3484491" cy="498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4623517" y="1122609"/>
            <a:ext cx="3966693" cy="2614411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584101" y="4272288"/>
            <a:ext cx="9203781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কপোতাক্ষ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যায়-তা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4187" y="6482475"/>
            <a:ext cx="6499967" cy="2083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রাজ্জাক,প্রধান শিক্ষক, ধলহরা পশ্চিমপাড়া মাধ্যমিক বালিকা বিদ্যালয়, মাগুরা।</a:t>
            </a:r>
            <a:endParaRPr lang="en-GB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58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31" y="90152"/>
            <a:ext cx="11977352" cy="66583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77" y="693347"/>
            <a:ext cx="5718219" cy="5619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rot="18889440">
            <a:off x="4386106" y="3135206"/>
            <a:ext cx="7392473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ধন্যবাদ-পরবর্তী ক্লাসে দেখা হবে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7" l="4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139" y="804689"/>
            <a:ext cx="3342725" cy="353817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6090215" y="-43363"/>
            <a:ext cx="6206498" cy="6758848"/>
            <a:chOff x="1126053" y="152400"/>
            <a:chExt cx="6206498" cy="675884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1" t="8522" r="52708"/>
            <a:stretch/>
          </p:blipFill>
          <p:spPr>
            <a:xfrm>
              <a:off x="3216588" y="152400"/>
              <a:ext cx="1432864" cy="675884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2" r="52708"/>
            <a:stretch/>
          </p:blipFill>
          <p:spPr>
            <a:xfrm>
              <a:off x="1126053" y="152400"/>
              <a:ext cx="2099122" cy="67588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1" t="8522" r="52708"/>
            <a:stretch/>
          </p:blipFill>
          <p:spPr>
            <a:xfrm>
              <a:off x="4649452" y="152400"/>
              <a:ext cx="1432864" cy="675884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1" t="8522" r="52708"/>
            <a:stretch/>
          </p:blipFill>
          <p:spPr>
            <a:xfrm>
              <a:off x="5899687" y="152400"/>
              <a:ext cx="1432864" cy="675884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1974365" y="-57463"/>
            <a:ext cx="6543071" cy="6767848"/>
            <a:chOff x="5648929" y="0"/>
            <a:chExt cx="6543071" cy="676784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84" t="8400"/>
            <a:stretch/>
          </p:blipFill>
          <p:spPr>
            <a:xfrm>
              <a:off x="9994140" y="0"/>
              <a:ext cx="2197860" cy="67678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83" t="8400" r="16684"/>
            <a:stretch/>
          </p:blipFill>
          <p:spPr>
            <a:xfrm>
              <a:off x="8549694" y="0"/>
              <a:ext cx="1457325" cy="67678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83" t="8400" r="16684"/>
            <a:stretch/>
          </p:blipFill>
          <p:spPr>
            <a:xfrm>
              <a:off x="5648929" y="0"/>
              <a:ext cx="1457325" cy="676784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83" t="8400" r="16684"/>
            <a:stretch/>
          </p:blipFill>
          <p:spPr>
            <a:xfrm>
              <a:off x="7098809" y="0"/>
              <a:ext cx="1457325" cy="6767848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2974187" y="6482475"/>
            <a:ext cx="6499967" cy="2083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রাজ্জাক,প্রধান শিক্ষক, ধলহরা পশ্চিমপাড়া মাধ্যমিক বালিকা বিদ্যালয়, মাগুরা।</a:t>
            </a:r>
            <a:endParaRPr lang="en-GB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8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99 -0.01736 L -0.50052 -0.00185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26" y="7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1 -0.0037 L 0.47747 -0.00879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1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31" y="90152"/>
            <a:ext cx="11977352" cy="66583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1880315" y="334851"/>
            <a:ext cx="7173533" cy="6439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দেখ এবং একটু চিন্তা করে বলো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639" y="978794"/>
            <a:ext cx="4189457" cy="52159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3812" y="1159098"/>
            <a:ext cx="3863663" cy="4636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দেশের মানচিত্র?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37148" y="1667813"/>
            <a:ext cx="6606864" cy="4636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 চিহ্ন দিয়ে কোন জেলা বো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 হচ্ছে?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485" y="5379631"/>
            <a:ext cx="1506830" cy="4636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Left-Right Arrow 11"/>
          <p:cNvSpPr/>
          <p:nvPr/>
        </p:nvSpPr>
        <p:spPr>
          <a:xfrm rot="18377476">
            <a:off x="1146219" y="4603420"/>
            <a:ext cx="1468192" cy="23182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314264" y="3786388"/>
            <a:ext cx="557724" cy="55379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912" y="1146564"/>
            <a:ext cx="4621169" cy="47613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5656335" y="2279559"/>
            <a:ext cx="5170600" cy="4636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যাকে দেখছো তিনি কে?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12" y="1035293"/>
            <a:ext cx="6654000" cy="4619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ounded Rectangle 16"/>
          <p:cNvSpPr/>
          <p:nvPr/>
        </p:nvSpPr>
        <p:spPr>
          <a:xfrm>
            <a:off x="7470066" y="3141000"/>
            <a:ext cx="4393601" cy="168469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কয়েকটি নদের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 এটি কোন নদ?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13944" y="6436718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664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5" grpId="0" animBg="1"/>
      <p:bldP spid="15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31" y="90152"/>
            <a:ext cx="11977352" cy="66583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159787" y="548641"/>
            <a:ext cx="7863840" cy="21684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পার আজ আমরা কোন পাঠটি শিখতে যাচ্ছি?  </a:t>
            </a:r>
            <a:endParaRPr lang="en-GB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21983" y="3291284"/>
            <a:ext cx="8762787" cy="2883036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কপোতাক্ষ নদ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মাইকেল মধুসূদন দত্ত </a:t>
            </a:r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3944" y="6436718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46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439020" y="535341"/>
            <a:ext cx="4393601" cy="76129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910" y="103031"/>
            <a:ext cx="11977352" cy="66583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8" name="Group 87"/>
          <p:cNvGrpSpPr/>
          <p:nvPr/>
        </p:nvGrpSpPr>
        <p:grpSpPr>
          <a:xfrm>
            <a:off x="1169519" y="1786261"/>
            <a:ext cx="9009873" cy="4149179"/>
            <a:chOff x="1007221" y="1786261"/>
            <a:chExt cx="9009873" cy="4149179"/>
          </a:xfrm>
        </p:grpSpPr>
        <p:grpSp>
          <p:nvGrpSpPr>
            <p:cNvPr id="86" name="Group 85"/>
            <p:cNvGrpSpPr/>
            <p:nvPr/>
          </p:nvGrpSpPr>
          <p:grpSpPr>
            <a:xfrm>
              <a:off x="1007221" y="1786261"/>
              <a:ext cx="9009873" cy="4149179"/>
              <a:chOff x="1599649" y="1731270"/>
              <a:chExt cx="9009873" cy="4149179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1634388" y="1731270"/>
                <a:ext cx="8972986" cy="946598"/>
                <a:chOff x="1788936" y="2606031"/>
                <a:chExt cx="8972986" cy="946598"/>
              </a:xfrm>
            </p:grpSpPr>
            <p:sp>
              <p:nvSpPr>
                <p:cNvPr id="79" name="Down Arrow Callout 78"/>
                <p:cNvSpPr/>
                <p:nvPr/>
              </p:nvSpPr>
              <p:spPr>
                <a:xfrm>
                  <a:off x="1788936" y="2609694"/>
                  <a:ext cx="1339403" cy="942935"/>
                </a:xfrm>
                <a:prstGeom prst="downArrowCallout">
                  <a:avLst>
                    <a:gd name="adj1" fmla="val 32017"/>
                    <a:gd name="adj2" fmla="val 25000"/>
                    <a:gd name="adj3" fmla="val 39035"/>
                    <a:gd name="adj4" fmla="val 64977"/>
                  </a:avLst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71500" indent="-571500" algn="ctr">
                    <a:buFont typeface="Wingdings" panose="05000000000000000000" pitchFamily="2" charset="2"/>
                    <a:buChar char="v"/>
                  </a:pPr>
                  <a:r>
                    <a:rPr lang="bn-IN" sz="36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GB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80" name="Isosceles Triangle 79"/>
                <p:cNvSpPr/>
                <p:nvPr/>
              </p:nvSpPr>
              <p:spPr>
                <a:xfrm>
                  <a:off x="1803184" y="2609694"/>
                  <a:ext cx="584209" cy="562452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Isosceles Triangle 80"/>
                <p:cNvSpPr/>
                <p:nvPr/>
              </p:nvSpPr>
              <p:spPr>
                <a:xfrm>
                  <a:off x="2529882" y="2606031"/>
                  <a:ext cx="584209" cy="562452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Isosceles Triangle 81"/>
                <p:cNvSpPr/>
                <p:nvPr/>
              </p:nvSpPr>
              <p:spPr>
                <a:xfrm rot="10800000">
                  <a:off x="1803185" y="2626237"/>
                  <a:ext cx="455967" cy="413567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Isosceles Triangle 82"/>
                <p:cNvSpPr/>
                <p:nvPr/>
              </p:nvSpPr>
              <p:spPr>
                <a:xfrm rot="10800000">
                  <a:off x="2643873" y="2626237"/>
                  <a:ext cx="455967" cy="413567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>
                <a:xfrm>
                  <a:off x="3119155" y="2626756"/>
                  <a:ext cx="7642767" cy="542246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IN" sz="36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GB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1599649" y="2453631"/>
                <a:ext cx="9009873" cy="3426818"/>
                <a:chOff x="378826" y="2137893"/>
                <a:chExt cx="9009873" cy="3426818"/>
              </a:xfrm>
            </p:grpSpPr>
            <p:grpSp>
              <p:nvGrpSpPr>
                <p:cNvPr id="71" name="Group 70"/>
                <p:cNvGrpSpPr/>
                <p:nvPr/>
              </p:nvGrpSpPr>
              <p:grpSpPr>
                <a:xfrm>
                  <a:off x="378826" y="2137893"/>
                  <a:ext cx="9009873" cy="3426818"/>
                  <a:chOff x="504018" y="2395471"/>
                  <a:chExt cx="9009873" cy="3426818"/>
                </a:xfrm>
              </p:grpSpPr>
              <p:grpSp>
                <p:nvGrpSpPr>
                  <p:cNvPr id="66" name="Group 65"/>
                  <p:cNvGrpSpPr/>
                  <p:nvPr/>
                </p:nvGrpSpPr>
                <p:grpSpPr>
                  <a:xfrm>
                    <a:off x="504018" y="2395471"/>
                    <a:ext cx="1434638" cy="3426818"/>
                    <a:chOff x="594170" y="2408350"/>
                    <a:chExt cx="1434638" cy="3426818"/>
                  </a:xfrm>
                </p:grpSpPr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631057" y="2408350"/>
                      <a:ext cx="1339403" cy="946598"/>
                      <a:chOff x="759853" y="1851705"/>
                      <a:chExt cx="1210614" cy="736949"/>
                    </a:xfrm>
                  </p:grpSpPr>
                  <p:sp>
                    <p:nvSpPr>
                      <p:cNvPr id="2" name="Down Arrow Callout 1"/>
                      <p:cNvSpPr/>
                      <p:nvPr/>
                    </p:nvSpPr>
                    <p:spPr>
                      <a:xfrm>
                        <a:off x="759853" y="1854557"/>
                        <a:ext cx="1210614" cy="734097"/>
                      </a:xfrm>
                      <a:prstGeom prst="downArrowCallout">
                        <a:avLst>
                          <a:gd name="adj1" fmla="val 32017"/>
                          <a:gd name="adj2" fmla="val 25000"/>
                          <a:gd name="adj3" fmla="val 39035"/>
                          <a:gd name="adj4" fmla="val 64977"/>
                        </a:avLst>
                      </a:prstGeom>
                      <a:solidFill>
                        <a:schemeClr val="bg1">
                          <a:lumMod val="95000"/>
                        </a:schemeClr>
                      </a:solidFill>
                      <a:ln w="28575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bn-IN" sz="3600" dirty="0" smtClean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১।</a:t>
                        </a:r>
                        <a:endParaRPr lang="en-GB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  <p:sp>
                    <p:nvSpPr>
                      <p:cNvPr id="8" name="Isosceles Triangle 7"/>
                      <p:cNvSpPr/>
                      <p:nvPr/>
                    </p:nvSpPr>
                    <p:spPr>
                      <a:xfrm>
                        <a:off x="772731" y="1854557"/>
                        <a:ext cx="528035" cy="437882"/>
                      </a:xfrm>
                      <a:prstGeom prst="triangle">
                        <a:avLst>
                          <a:gd name="adj" fmla="val 0"/>
                        </a:avLst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" name="Isosceles Triangle 8"/>
                      <p:cNvSpPr/>
                      <p:nvPr/>
                    </p:nvSpPr>
                    <p:spPr>
                      <a:xfrm>
                        <a:off x="1429554" y="1851705"/>
                        <a:ext cx="528035" cy="437882"/>
                      </a:xfrm>
                      <a:prstGeom prst="triangle">
                        <a:avLst>
                          <a:gd name="adj" fmla="val 100000"/>
                        </a:avLst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" name="Isosceles Triangle 9"/>
                      <p:cNvSpPr/>
                      <p:nvPr/>
                    </p:nvSpPr>
                    <p:spPr>
                      <a:xfrm rot="10800000">
                        <a:off x="772732" y="1867436"/>
                        <a:ext cx="412124" cy="321972"/>
                      </a:xfrm>
                      <a:prstGeom prst="triangle">
                        <a:avLst>
                          <a:gd name="adj" fmla="val 100000"/>
                        </a:avLst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" name="Isosceles Triangle 10"/>
                      <p:cNvSpPr/>
                      <p:nvPr/>
                    </p:nvSpPr>
                    <p:spPr>
                      <a:xfrm rot="10800000">
                        <a:off x="1532584" y="1867436"/>
                        <a:ext cx="412124" cy="321972"/>
                      </a:xfrm>
                      <a:prstGeom prst="triangle">
                        <a:avLst>
                          <a:gd name="adj" fmla="val 0"/>
                        </a:avLst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628909" y="3137104"/>
                      <a:ext cx="1339403" cy="946598"/>
                      <a:chOff x="759853" y="1851705"/>
                      <a:chExt cx="1210614" cy="736949"/>
                    </a:xfrm>
                  </p:grpSpPr>
                  <p:sp>
                    <p:nvSpPr>
                      <p:cNvPr id="45" name="Down Arrow Callout 44"/>
                      <p:cNvSpPr/>
                      <p:nvPr/>
                    </p:nvSpPr>
                    <p:spPr>
                      <a:xfrm>
                        <a:off x="759853" y="1854557"/>
                        <a:ext cx="1210614" cy="734097"/>
                      </a:xfrm>
                      <a:prstGeom prst="downArrowCallout">
                        <a:avLst>
                          <a:gd name="adj1" fmla="val 32017"/>
                          <a:gd name="adj2" fmla="val 25000"/>
                          <a:gd name="adj3" fmla="val 39035"/>
                          <a:gd name="adj4" fmla="val 64977"/>
                        </a:avLst>
                      </a:prstGeom>
                      <a:solidFill>
                        <a:schemeClr val="bg1">
                          <a:lumMod val="95000"/>
                        </a:schemeClr>
                      </a:solidFill>
                      <a:ln w="28575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bn-IN" sz="36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২</a:t>
                        </a:r>
                        <a:r>
                          <a:rPr lang="bn-IN" sz="3600" dirty="0" smtClean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।</a:t>
                        </a:r>
                        <a:endParaRPr lang="en-GB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  <p:sp>
                    <p:nvSpPr>
                      <p:cNvPr id="46" name="Isosceles Triangle 45"/>
                      <p:cNvSpPr/>
                      <p:nvPr/>
                    </p:nvSpPr>
                    <p:spPr>
                      <a:xfrm>
                        <a:off x="772731" y="1854557"/>
                        <a:ext cx="528035" cy="437882"/>
                      </a:xfrm>
                      <a:prstGeom prst="triangle">
                        <a:avLst>
                          <a:gd name="adj" fmla="val 0"/>
                        </a:avLst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7" name="Isosceles Triangle 46"/>
                      <p:cNvSpPr/>
                      <p:nvPr/>
                    </p:nvSpPr>
                    <p:spPr>
                      <a:xfrm>
                        <a:off x="1429554" y="1851705"/>
                        <a:ext cx="528035" cy="437882"/>
                      </a:xfrm>
                      <a:prstGeom prst="triangle">
                        <a:avLst>
                          <a:gd name="adj" fmla="val 100000"/>
                        </a:avLst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8" name="Isosceles Triangle 47"/>
                      <p:cNvSpPr/>
                      <p:nvPr/>
                    </p:nvSpPr>
                    <p:spPr>
                      <a:xfrm rot="10800000">
                        <a:off x="772732" y="1867436"/>
                        <a:ext cx="412124" cy="321972"/>
                      </a:xfrm>
                      <a:prstGeom prst="triangle">
                        <a:avLst>
                          <a:gd name="adj" fmla="val 100000"/>
                        </a:avLst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9" name="Isosceles Triangle 48"/>
                      <p:cNvSpPr/>
                      <p:nvPr/>
                    </p:nvSpPr>
                    <p:spPr>
                      <a:xfrm rot="10800000">
                        <a:off x="1532584" y="1867436"/>
                        <a:ext cx="412124" cy="321972"/>
                      </a:xfrm>
                      <a:prstGeom prst="triangle">
                        <a:avLst>
                          <a:gd name="adj" fmla="val 0"/>
                        </a:avLst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639640" y="3859296"/>
                      <a:ext cx="1339403" cy="946598"/>
                      <a:chOff x="759853" y="1851705"/>
                      <a:chExt cx="1210614" cy="736949"/>
                    </a:xfrm>
                  </p:grpSpPr>
                  <p:sp>
                    <p:nvSpPr>
                      <p:cNvPr id="51" name="Down Arrow Callout 50"/>
                      <p:cNvSpPr/>
                      <p:nvPr/>
                    </p:nvSpPr>
                    <p:spPr>
                      <a:xfrm>
                        <a:off x="759853" y="1854557"/>
                        <a:ext cx="1210614" cy="734097"/>
                      </a:xfrm>
                      <a:prstGeom prst="downArrowCallout">
                        <a:avLst>
                          <a:gd name="adj1" fmla="val 32017"/>
                          <a:gd name="adj2" fmla="val 25000"/>
                          <a:gd name="adj3" fmla="val 39035"/>
                          <a:gd name="adj4" fmla="val 64977"/>
                        </a:avLst>
                      </a:prstGeom>
                      <a:solidFill>
                        <a:schemeClr val="bg1">
                          <a:lumMod val="95000"/>
                        </a:schemeClr>
                      </a:solidFill>
                      <a:ln w="28575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bn-IN" sz="36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৩</a:t>
                        </a:r>
                        <a:r>
                          <a:rPr lang="bn-IN" sz="3600" dirty="0" smtClean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।</a:t>
                        </a:r>
                        <a:endParaRPr lang="en-GB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>
                        <a:off x="772731" y="1854557"/>
                        <a:ext cx="528035" cy="437882"/>
                      </a:xfrm>
                      <a:prstGeom prst="triangle">
                        <a:avLst>
                          <a:gd name="adj" fmla="val 0"/>
                        </a:avLst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>
                        <a:off x="1429554" y="1851705"/>
                        <a:ext cx="528035" cy="437882"/>
                      </a:xfrm>
                      <a:prstGeom prst="triangle">
                        <a:avLst>
                          <a:gd name="adj" fmla="val 100000"/>
                        </a:avLst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0800000">
                        <a:off x="772732" y="1867436"/>
                        <a:ext cx="412124" cy="321972"/>
                      </a:xfrm>
                      <a:prstGeom prst="triangle">
                        <a:avLst>
                          <a:gd name="adj" fmla="val 100000"/>
                        </a:avLst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0800000">
                        <a:off x="1532584" y="1867436"/>
                        <a:ext cx="412124" cy="321972"/>
                      </a:xfrm>
                      <a:prstGeom prst="triangle">
                        <a:avLst>
                          <a:gd name="adj" fmla="val 0"/>
                        </a:avLst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sp>
                  <p:nvSpPr>
                    <p:cNvPr id="57" name="Down Arrow Callout 56"/>
                    <p:cNvSpPr/>
                    <p:nvPr/>
                  </p:nvSpPr>
                  <p:spPr>
                    <a:xfrm>
                      <a:off x="650371" y="4587622"/>
                      <a:ext cx="1339403" cy="942935"/>
                    </a:xfrm>
                    <a:prstGeom prst="downArrowCallout">
                      <a:avLst>
                        <a:gd name="adj1" fmla="val 32017"/>
                        <a:gd name="adj2" fmla="val 0"/>
                        <a:gd name="adj3" fmla="val 39035"/>
                        <a:gd name="adj4" fmla="val 64977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GB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58" name="Isosceles Triangle 57"/>
                    <p:cNvSpPr/>
                    <p:nvPr/>
                  </p:nvSpPr>
                  <p:spPr>
                    <a:xfrm>
                      <a:off x="664619" y="4587622"/>
                      <a:ext cx="584209" cy="562452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9" name="Isosceles Triangle 58"/>
                    <p:cNvSpPr/>
                    <p:nvPr/>
                  </p:nvSpPr>
                  <p:spPr>
                    <a:xfrm>
                      <a:off x="1391317" y="4583959"/>
                      <a:ext cx="584209" cy="562452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0" name="Isosceles Triangle 59"/>
                    <p:cNvSpPr/>
                    <p:nvPr/>
                  </p:nvSpPr>
                  <p:spPr>
                    <a:xfrm rot="10800000">
                      <a:off x="664620" y="4604165"/>
                      <a:ext cx="455967" cy="413567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1" name="Isosceles Triangle 60"/>
                    <p:cNvSpPr/>
                    <p:nvPr/>
                  </p:nvSpPr>
                  <p:spPr>
                    <a:xfrm rot="10800000">
                      <a:off x="1505308" y="4604165"/>
                      <a:ext cx="455967" cy="413567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2" name="Rectangle 61"/>
                    <p:cNvSpPr/>
                    <p:nvPr/>
                  </p:nvSpPr>
                  <p:spPr>
                    <a:xfrm>
                      <a:off x="594170" y="5557352"/>
                      <a:ext cx="1434638" cy="277816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  <a:scene3d>
                      <a:camera prst="perspectiveRelaxedModerately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67" name="Rounded Rectangle 66"/>
                  <p:cNvSpPr/>
                  <p:nvPr/>
                </p:nvSpPr>
                <p:spPr>
                  <a:xfrm>
                    <a:off x="1871124" y="2416196"/>
                    <a:ext cx="7642767" cy="542246"/>
                  </a:xfrm>
                  <a:prstGeom prst="round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36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8" name="Rounded Rectangle 67"/>
                  <p:cNvSpPr/>
                  <p:nvPr/>
                </p:nvSpPr>
                <p:spPr>
                  <a:xfrm>
                    <a:off x="1862540" y="3161222"/>
                    <a:ext cx="7651351" cy="542246"/>
                  </a:xfrm>
                  <a:prstGeom prst="round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" name="Rounded Rectangle 68"/>
                  <p:cNvSpPr/>
                  <p:nvPr/>
                </p:nvSpPr>
                <p:spPr>
                  <a:xfrm>
                    <a:off x="1884002" y="3866623"/>
                    <a:ext cx="7629889" cy="542246"/>
                  </a:xfrm>
                  <a:prstGeom prst="round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" name="Rounded Rectangle 69"/>
                  <p:cNvSpPr/>
                  <p:nvPr/>
                </p:nvSpPr>
                <p:spPr>
                  <a:xfrm>
                    <a:off x="1878160" y="4584492"/>
                    <a:ext cx="7635731" cy="542246"/>
                  </a:xfrm>
                  <a:prstGeom prst="round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72" name="TextBox 71"/>
                <p:cNvSpPr txBox="1"/>
                <p:nvPr/>
              </p:nvSpPr>
              <p:spPr>
                <a:xfrm>
                  <a:off x="1735200" y="4290370"/>
                  <a:ext cx="752126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dirty="0" smtClean="0"/>
                    <a:t> </a:t>
                  </a:r>
                  <a:r>
                    <a:rPr lang="bn-IN" sz="3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কবিতাটির ভাবার্থ ব্যাখ্যা করতে পারবে। </a:t>
                  </a:r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1813464" y="2153525"/>
                  <a:ext cx="571822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dirty="0" smtClean="0"/>
                    <a:t> </a:t>
                  </a:r>
                  <a:r>
                    <a:rPr lang="bn-IN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কবি পরিচিতি বলতে পারবে। </a:t>
                  </a:r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1774430" y="2882597"/>
                  <a:ext cx="651671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dirty="0" smtClean="0"/>
                    <a:t> </a:t>
                  </a:r>
                  <a:r>
                    <a:rPr lang="bn-IN" sz="3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প্রমিত উচ্চারণে কবিতাটি পড়তে পারবে। </a:t>
                  </a:r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1767216" y="3580573"/>
                  <a:ext cx="752126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dirty="0" smtClean="0"/>
                    <a:t> </a:t>
                  </a:r>
                  <a:r>
                    <a:rPr lang="bn-IN" sz="3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চতুর্দশপদী কবিতার বৈশিষ্ট্য বিশ্লেষণ করতে পরাবে। </a:t>
                  </a:r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87" name="TextBox 86"/>
            <p:cNvSpPr txBox="1"/>
            <p:nvPr/>
          </p:nvSpPr>
          <p:spPr>
            <a:xfrm>
              <a:off x="2343955" y="1799347"/>
              <a:ext cx="75212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শিক্ষার্থীরা------ </a:t>
              </a:r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3013944" y="6436718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65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31" y="63648"/>
            <a:ext cx="11977352" cy="66583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e 2"/>
          <p:cNvSpPr/>
          <p:nvPr/>
        </p:nvSpPr>
        <p:spPr>
          <a:xfrm>
            <a:off x="3318715" y="394749"/>
            <a:ext cx="2777284" cy="2777284"/>
          </a:xfrm>
          <a:prstGeom prst="pieWedg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/>
            <a:r>
              <a:rPr lang="bn-IN" dirty="0" smtClean="0"/>
              <a:t>    </a:t>
            </a:r>
          </a:p>
          <a:p>
            <a:pPr lvl="0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মৃত্যু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4000" dirty="0"/>
          </a:p>
        </p:txBody>
      </p:sp>
      <p:sp>
        <p:nvSpPr>
          <p:cNvPr id="5" name="Pie 4"/>
          <p:cNvSpPr/>
          <p:nvPr/>
        </p:nvSpPr>
        <p:spPr>
          <a:xfrm rot="16200000">
            <a:off x="3405384" y="3055151"/>
            <a:ext cx="2777284" cy="3016495"/>
          </a:xfrm>
          <a:prstGeom prst="pieWedg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"/>
          <a:lstStyle/>
          <a:p>
            <a:pPr lvl="0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অনুরাগ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ie 5"/>
          <p:cNvSpPr/>
          <p:nvPr/>
        </p:nvSpPr>
        <p:spPr>
          <a:xfrm rot="10800000">
            <a:off x="6095999" y="3172032"/>
            <a:ext cx="2777284" cy="2777284"/>
          </a:xfrm>
          <a:prstGeom prst="pieWedg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/>
          <a:lstStyle/>
          <a:p>
            <a:r>
              <a:rPr lang="bn-IN" dirty="0" smtClean="0"/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  <a:p>
            <a:pPr lvl="0" algn="ctr" defTabSz="1600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ধর্মান্তর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GB" dirty="0"/>
          </a:p>
        </p:txBody>
      </p:sp>
      <p:sp>
        <p:nvSpPr>
          <p:cNvPr id="7" name="Pie 6"/>
          <p:cNvSpPr/>
          <p:nvPr/>
        </p:nvSpPr>
        <p:spPr>
          <a:xfrm rot="5400000">
            <a:off x="6096000" y="394748"/>
            <a:ext cx="2777284" cy="2777284"/>
          </a:xfrm>
          <a:prstGeom prst="pieWedg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r>
              <a:rPr lang="bn-IN" dirty="0" smtClean="0"/>
              <a:t> 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5290453" y="2276789"/>
            <a:ext cx="1881809" cy="1759226"/>
          </a:xfrm>
          <a:prstGeom prst="ellipse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100" kern="1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Vrinda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কবি </a:t>
            </a:r>
            <a:endParaRPr lang="en-GB" sz="4800" dirty="0">
              <a:solidFill>
                <a:schemeClr val="tx1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spcAft>
                <a:spcPts val="0"/>
              </a:spcAft>
            </a:pPr>
            <a:r>
              <a:rPr lang="bn-IN" sz="3200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NikoshBAN" panose="02000000000000000000" pitchFamily="2" charset="0"/>
              </a:rPr>
              <a:t>পরিচিতি </a:t>
            </a:r>
            <a:endParaRPr lang="en-GB" sz="3200" dirty="0">
              <a:solidFill>
                <a:schemeClr val="tx1"/>
              </a:solidFill>
              <a:effectLst/>
              <a:ea typeface="Calibri" panose="020F0502020204030204" pitchFamily="34" charset="0"/>
              <a:cs typeface="Vrind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2497884"/>
            <a:ext cx="6096000" cy="7432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600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8059835" y="392023"/>
            <a:ext cx="3361387" cy="1995313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IN" dirty="0" smtClean="0"/>
          </a:p>
          <a:p>
            <a:r>
              <a:rPr lang="bn-IN" dirty="0" smtClean="0"/>
              <a:t> 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জানু ১৮২৪ 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খ্রীঃ যশোর জেলার সাগরদাঁড়ি গ্রামে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GB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8067737" y="3935953"/>
            <a:ext cx="3361387" cy="2284768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কলিকাতার হিন্দু কলেজ, ১৮৪২ সালে খ্রিষ্ট ধর্মে দীক্ষা নিয়ে মাইকেল উপাধী লাভ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1162" y="3405443"/>
            <a:ext cx="3812986" cy="28679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পাশ্চাত্য জীবনযাপনের প্রতি প্রবল আগ্রহ এবং ইংরেজি সাহিত্যের প্রতি তীব্র আবেগ তাকে ইংরেজি ভাষায় সাহিত্য রচনায়  উদ্বুদ্ধ করে ।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6103" y="470356"/>
            <a:ext cx="3361387" cy="2007377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 শে জুন 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১৮৭৩ খ্রিষ্টাব্ধ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13944" y="6436718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61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1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31" y="90152"/>
            <a:ext cx="11977352" cy="66583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415566" y="2728432"/>
            <a:ext cx="1352281" cy="1262129"/>
          </a:xfrm>
          <a:prstGeom prst="ellipse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সৃষ্টি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830029" y="1643913"/>
            <a:ext cx="1296204" cy="122459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994998" y="3819283"/>
            <a:ext cx="1468726" cy="136701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নাটক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830029" y="3726095"/>
            <a:ext cx="1468725" cy="1367011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spc="-15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bn-IN" sz="3600" spc="-15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063285" y="1625144"/>
            <a:ext cx="1352281" cy="126212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প্রহসন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19168469">
            <a:off x="6594557" y="2475869"/>
            <a:ext cx="346579" cy="59242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Arrow 30"/>
          <p:cNvSpPr/>
          <p:nvPr/>
        </p:nvSpPr>
        <p:spPr>
          <a:xfrm rot="2613826">
            <a:off x="6645430" y="3582852"/>
            <a:ext cx="346579" cy="59242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ight Arrow 31"/>
          <p:cNvSpPr/>
          <p:nvPr/>
        </p:nvSpPr>
        <p:spPr>
          <a:xfrm rot="8471539">
            <a:off x="5242277" y="3582851"/>
            <a:ext cx="346579" cy="59242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ight Arrow 32"/>
          <p:cNvSpPr/>
          <p:nvPr/>
        </p:nvSpPr>
        <p:spPr>
          <a:xfrm rot="12968597">
            <a:off x="5232729" y="2496407"/>
            <a:ext cx="346579" cy="59242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8738361" y="370502"/>
            <a:ext cx="3154840" cy="285308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‘মেঘনাদ-বধ’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(মহাকাব্য),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‘তিলোত্তমাসম্ভব কাব্য’, ‘বীরাঙ্গনা কাব্য’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757587" y="3434152"/>
            <a:ext cx="3135614" cy="299779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মাইকেল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মধুসূদন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দত্ত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ভাষায় সনেট ও অমিত্রাক্ষর ছন্দের প্রবর্তক। ‘চতুর্দশপদী কবিতাবলী’ তার অমর গ্রন্থ।  </a:t>
            </a:r>
            <a:endParaRPr lang="en-GB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09438" y="3434153"/>
            <a:ext cx="3135614" cy="299779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‘দ্যা ক্যাপটিব লেডি ’,‘শর্মিষ্ঠা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‘কৃষ্ণকুমারী ’, ‘পদ্মাবতী’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92428" y="370502"/>
            <a:ext cx="3024664" cy="285308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‘একেই কি বলে সভ্যতা’,  ‘বুড়ো শালিকের ঘাড়ে রোঁ’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 rot="20684007">
            <a:off x="8222123" y="1628221"/>
            <a:ext cx="492188" cy="8406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ight Arrow 38"/>
          <p:cNvSpPr/>
          <p:nvPr/>
        </p:nvSpPr>
        <p:spPr>
          <a:xfrm rot="714052">
            <a:off x="8324310" y="4155705"/>
            <a:ext cx="492188" cy="8406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ight Arrow 39"/>
          <p:cNvSpPr/>
          <p:nvPr/>
        </p:nvSpPr>
        <p:spPr>
          <a:xfrm rot="10350942">
            <a:off x="3448053" y="4272152"/>
            <a:ext cx="492188" cy="8406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ight Arrow 40"/>
          <p:cNvSpPr/>
          <p:nvPr/>
        </p:nvSpPr>
        <p:spPr>
          <a:xfrm rot="11580356">
            <a:off x="3568791" y="1680101"/>
            <a:ext cx="492188" cy="8406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013944" y="6436718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29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31" y="90152"/>
            <a:ext cx="11977352" cy="66583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https://static.wixstatic.com/media/bc95b8_ca3c4cb449474f648952b300a8d65dae~mv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1828" y="1073643"/>
            <a:ext cx="3995320" cy="25839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D4E8B2E-4F62-406A-BCB8-2561B52A8595}"/>
              </a:ext>
            </a:extLst>
          </p:cNvPr>
          <p:cNvSpPr/>
          <p:nvPr/>
        </p:nvSpPr>
        <p:spPr>
          <a:xfrm>
            <a:off x="2161816" y="139222"/>
            <a:ext cx="731233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৩ মিনিট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6975" y="4852238"/>
            <a:ext cx="9699312" cy="6439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 মধুসূদন দত্তের নাটক ও প্রহসন গুলোর নাম লেখ। 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13944" y="6436718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84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31" y="90152"/>
            <a:ext cx="11977352" cy="66583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828918" y="2457114"/>
            <a:ext cx="1066800" cy="788507"/>
            <a:chOff x="1504121" y="1199321"/>
            <a:chExt cx="1066800" cy="788507"/>
          </a:xfrm>
        </p:grpSpPr>
        <p:sp>
          <p:nvSpPr>
            <p:cNvPr id="2" name="Isosceles Triangle 1"/>
            <p:cNvSpPr/>
            <p:nvPr/>
          </p:nvSpPr>
          <p:spPr>
            <a:xfrm rot="5400000">
              <a:off x="1643267" y="1060175"/>
              <a:ext cx="788507" cy="1066800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553817" y="1350416"/>
              <a:ext cx="553280" cy="486317"/>
              <a:chOff x="4214191" y="1537252"/>
              <a:chExt cx="801759" cy="450577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H="1">
                <a:off x="4214191" y="1630017"/>
                <a:ext cx="6625" cy="251792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>
              <a:xfrm>
                <a:off x="4214191" y="1537252"/>
                <a:ext cx="801759" cy="450577"/>
                <a:chOff x="4214191" y="1537252"/>
                <a:chExt cx="801759" cy="450577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4426226" y="1881809"/>
                  <a:ext cx="165653" cy="92768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V="1">
                  <a:off x="4426226" y="1537253"/>
                  <a:ext cx="192157" cy="92764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" name="Oval 4"/>
                <p:cNvSpPr/>
                <p:nvPr/>
              </p:nvSpPr>
              <p:spPr>
                <a:xfrm>
                  <a:off x="4545496" y="1537252"/>
                  <a:ext cx="145774" cy="45057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4214191" y="1630017"/>
                  <a:ext cx="212035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4214191" y="1881809"/>
                  <a:ext cx="212035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4618383" y="1550504"/>
                  <a:ext cx="245165" cy="92765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4618383" y="1752599"/>
                  <a:ext cx="397567" cy="3314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4578626" y="1855304"/>
                  <a:ext cx="284922" cy="72889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6" name="Rectangle 35"/>
          <p:cNvSpPr/>
          <p:nvPr/>
        </p:nvSpPr>
        <p:spPr>
          <a:xfrm>
            <a:off x="270456" y="291296"/>
            <a:ext cx="1752691" cy="65682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803" y="4118784"/>
            <a:ext cx="3544730" cy="22397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75" y="3289675"/>
            <a:ext cx="1970104" cy="3438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9" name="Down Arrow 38"/>
          <p:cNvSpPr/>
          <p:nvPr/>
        </p:nvSpPr>
        <p:spPr>
          <a:xfrm>
            <a:off x="287390" y="1149262"/>
            <a:ext cx="1990660" cy="1266120"/>
          </a:xfrm>
          <a:prstGeom prst="downArrow">
            <a:avLst>
              <a:gd name="adj1" fmla="val 79334"/>
              <a:gd name="adj2" fmla="val 7597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করে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সেঃ অপেক্ষা করুণ </a:t>
            </a:r>
            <a:endParaRPr lang="en-GB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03137" y="291548"/>
            <a:ext cx="4656400" cy="60345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কপোতাক্ষ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মাইকেল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মধুসূদন দত্ত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সতত তোমারই কথা ভাবি এ বিরলে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সতত ( যেমতি লোক নিশার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স্বপনে</a:t>
            </a:r>
          </a:p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শনে মায়া-মন্ত্রধ্বনি) তব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কলকলে</a:t>
            </a:r>
          </a:p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জুড়াই এ কান আমি ভ্রান্তির ছলনে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 দেশে দেখিয়াছি বহু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নদ-দলে,</a:t>
            </a:r>
          </a:p>
          <a:p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স্নেহের তৃষ্ণা মিটে কার জলে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দুগ্ধ-স্রোতরূপী তুমি জন্মভূমি-স্তনে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250056" y="431442"/>
            <a:ext cx="4729672" cy="35309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হে হবে দেখা?-যত দিন যাবে,</a:t>
            </a:r>
          </a:p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প্রজারূপে রাজরূপ সাগরেরে দিতে</a:t>
            </a:r>
          </a:p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বারি-রূপ কর তুমি; এ মিনতি, গাবে </a:t>
            </a:r>
          </a:p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বঙ্গজ জনের কানে, সখে, সখা-রীতে</a:t>
            </a:r>
          </a:p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তার, এ প্রবাসে মজি প্রেম-ভাবে</a:t>
            </a:r>
          </a:p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লইছে যে তব নাম বঙ্গের সংগীতে। 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393226" y="1764961"/>
            <a:ext cx="45736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সতত, হে নদ, তুমি পড় মোর মনে!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359243" y="2346094"/>
            <a:ext cx="4826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সতত তোমারই কথা ভাবি এ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বিরলে;</a:t>
            </a:r>
            <a:endParaRPr lang="en-GB" sz="3200" dirty="0"/>
          </a:p>
        </p:txBody>
      </p:sp>
      <p:sp>
        <p:nvSpPr>
          <p:cNvPr id="44" name="Rectangle 43"/>
          <p:cNvSpPr/>
          <p:nvPr/>
        </p:nvSpPr>
        <p:spPr>
          <a:xfrm>
            <a:off x="2371536" y="2851368"/>
            <a:ext cx="4463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সতত ( যেমতি লোক নিশার স্বপনে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359243" y="3370509"/>
            <a:ext cx="4523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মায়া-মন্ত্রধ্বনি) তব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কলকলে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359243" y="3922173"/>
            <a:ext cx="4389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জুড়াই এ কান আমি ভ্রান্তির ছলনে!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359243" y="4477924"/>
            <a:ext cx="4190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দেশে দেখিয়াছি বহু নদ-দলে,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252963" y="5067740"/>
            <a:ext cx="4854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কিন্তু এ স্নেহের তৃষ্ণা মিটে কার জলে?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303137" y="5652515"/>
            <a:ext cx="4339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দুগ্ধ-স্রোতরূপী তুমি জন্মভূমি-স্তনে।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239527" y="465847"/>
            <a:ext cx="4862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আর কি হে হবে দেখা?-যত দিন যাবে,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355374" y="1026639"/>
            <a:ext cx="4184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প্রজারূপে রাজরূপ সাগরেরে দিতে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374145" y="1631755"/>
            <a:ext cx="46442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বারি-রূপ কর তুমি; এ মিনতি, গাবে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366483" y="2239339"/>
            <a:ext cx="4621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বঙ্গজ জনের কানে, সখে, সখা-রীতে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350564" y="2815601"/>
            <a:ext cx="4591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নাম তার, এ প্রবাসে মজি প্রেম-ভাবে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366956" y="3380342"/>
            <a:ext cx="45993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লইছে যে তব নাম বঙ্গের সংগীতে।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013944" y="6436718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61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4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1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1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3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3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500"/>
                            </p:stCondLst>
                            <p:childTnLst>
                              <p:par>
                                <p:cTn id="64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3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500"/>
                            </p:stCondLst>
                            <p:childTnLst>
                              <p:par>
                                <p:cTn id="6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3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500"/>
                            </p:stCondLst>
                            <p:childTnLst>
                              <p:par>
                                <p:cTn id="72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8500"/>
                            </p:stCondLst>
                            <p:childTnLst>
                              <p:par>
                                <p:cTn id="76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0"/>
                            </p:stCondLst>
                            <p:childTnLst>
                              <p:par>
                                <p:cTn id="80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6500"/>
                            </p:stCondLst>
                            <p:childTnLst>
                              <p:par>
                                <p:cTn id="84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500"/>
                            </p:stCondLst>
                            <p:childTnLst>
                              <p:par>
                                <p:cTn id="88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450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8500"/>
                            </p:stCondLst>
                            <p:childTnLst>
                              <p:par>
                                <p:cTn id="96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2500"/>
                            </p:stCondLst>
                            <p:childTnLst>
                              <p:par>
                                <p:cTn id="100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6500"/>
                            </p:stCondLst>
                            <p:childTnLst>
                              <p:par>
                                <p:cTn id="104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6" grpId="2" animBg="1"/>
      <p:bldP spid="39" grpId="0" animBg="1"/>
      <p:bldP spid="39" grpId="1" animBg="1"/>
      <p:bldP spid="40" grpId="0" animBg="1"/>
      <p:bldP spid="41" grpId="0" animBg="1"/>
      <p:bldP spid="42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1294</Words>
  <Application>Microsoft Office PowerPoint</Application>
  <PresentationFormat>Widescreen</PresentationFormat>
  <Paragraphs>230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158</cp:revision>
  <dcterms:created xsi:type="dcterms:W3CDTF">2020-04-24T05:12:19Z</dcterms:created>
  <dcterms:modified xsi:type="dcterms:W3CDTF">2020-08-08T16:01:18Z</dcterms:modified>
</cp:coreProperties>
</file>