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17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60A87"/>
    <a:srgbClr val="6B302F"/>
    <a:srgbClr val="A31D90"/>
    <a:srgbClr val="1FB12D"/>
    <a:srgbClr val="F9E4C7"/>
    <a:srgbClr val="FEF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7605" autoAdjust="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F1BA1-B4EA-4D82-9DF2-91C247C17006}" type="datetimeFigureOut">
              <a:rPr lang="en-US" smtClean="0"/>
              <a:t>09-Aug-20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479E4-2643-4CBA-9293-7E3BBFAEB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62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479E4-2643-4CBA-9293-7E3BBFAEBE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37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479E4-2643-4CBA-9293-7E3BBFAEBE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32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479E4-2643-4CBA-9293-7E3BBFAEBE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87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479E4-2643-4CBA-9293-7E3BBFAEBE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55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479E4-2643-4CBA-9293-7E3BBFAEBE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01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479E4-2643-4CBA-9293-7E3BBFAEBE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85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709A-FB6E-4F5D-847D-C56B3B9B11EA}" type="datetimeFigureOut">
              <a:rPr lang="en-US" smtClean="0"/>
              <a:t>09-Aug-20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2BE3333-1F7F-42CA-B4C5-D3F2F88F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709A-FB6E-4F5D-847D-C56B3B9B11EA}" type="datetimeFigureOut">
              <a:rPr lang="en-US" smtClean="0"/>
              <a:t>09-Aug-20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BE3333-1F7F-42CA-B4C5-D3F2F88F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1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709A-FB6E-4F5D-847D-C56B3B9B11EA}" type="datetimeFigureOut">
              <a:rPr lang="en-US" smtClean="0"/>
              <a:t>09-Aug-20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BE3333-1F7F-42CA-B4C5-D3F2F88F856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8770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709A-FB6E-4F5D-847D-C56B3B9B11EA}" type="datetimeFigureOut">
              <a:rPr lang="en-US" smtClean="0"/>
              <a:t>09-Aug-20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BE3333-1F7F-42CA-B4C5-D3F2F88F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709A-FB6E-4F5D-847D-C56B3B9B11EA}" type="datetimeFigureOut">
              <a:rPr lang="en-US" smtClean="0"/>
              <a:t>09-Aug-20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BE3333-1F7F-42CA-B4C5-D3F2F88F856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9461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709A-FB6E-4F5D-847D-C56B3B9B11EA}" type="datetimeFigureOut">
              <a:rPr lang="en-US" smtClean="0"/>
              <a:t>09-Aug-20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BE3333-1F7F-42CA-B4C5-D3F2F88F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69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709A-FB6E-4F5D-847D-C56B3B9B11EA}" type="datetimeFigureOut">
              <a:rPr lang="en-US" smtClean="0"/>
              <a:t>09-Aug-20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3333-1F7F-42CA-B4C5-D3F2F88F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41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709A-FB6E-4F5D-847D-C56B3B9B11EA}" type="datetimeFigureOut">
              <a:rPr lang="en-US" smtClean="0"/>
              <a:t>09-Aug-20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3333-1F7F-42CA-B4C5-D3F2F88F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1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709A-FB6E-4F5D-847D-C56B3B9B11EA}" type="datetimeFigureOut">
              <a:rPr lang="en-US" smtClean="0"/>
              <a:t>09-Aug-20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3333-1F7F-42CA-B4C5-D3F2F88F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7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709A-FB6E-4F5D-847D-C56B3B9B11EA}" type="datetimeFigureOut">
              <a:rPr lang="en-US" smtClean="0"/>
              <a:t>09-Aug-20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BE3333-1F7F-42CA-B4C5-D3F2F88F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709A-FB6E-4F5D-847D-C56B3B9B11EA}" type="datetimeFigureOut">
              <a:rPr lang="en-US" smtClean="0"/>
              <a:t>09-Aug-20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BE3333-1F7F-42CA-B4C5-D3F2F88F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5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709A-FB6E-4F5D-847D-C56B3B9B11EA}" type="datetimeFigureOut">
              <a:rPr lang="en-US" smtClean="0"/>
              <a:t>09-Aug-20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BE3333-1F7F-42CA-B4C5-D3F2F88F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9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709A-FB6E-4F5D-847D-C56B3B9B11EA}" type="datetimeFigureOut">
              <a:rPr lang="en-US" smtClean="0"/>
              <a:t>09-Aug-20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3333-1F7F-42CA-B4C5-D3F2F88F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9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709A-FB6E-4F5D-847D-C56B3B9B11EA}" type="datetimeFigureOut">
              <a:rPr lang="en-US" smtClean="0"/>
              <a:t>09-Aug-20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3333-1F7F-42CA-B4C5-D3F2F88F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4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709A-FB6E-4F5D-847D-C56B3B9B11EA}" type="datetimeFigureOut">
              <a:rPr lang="en-US" smtClean="0"/>
              <a:t>09-Aug-20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3333-1F7F-42CA-B4C5-D3F2F88F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7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709A-FB6E-4F5D-847D-C56B3B9B11EA}" type="datetimeFigureOut">
              <a:rPr lang="en-US" smtClean="0"/>
              <a:t>09-Aug-20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BE3333-1F7F-42CA-B4C5-D3F2F88F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2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9709A-FB6E-4F5D-847D-C56B3B9B11EA}" type="datetimeFigureOut">
              <a:rPr lang="en-US" smtClean="0"/>
              <a:t>09-Aug-20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2BE3333-1F7F-42CA-B4C5-D3F2F88F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492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pn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eg"/><Relationship Id="rId4" Type="http://schemas.openxmlformats.org/officeDocument/2006/relationships/image" Target="../media/image40.jpg"/><Relationship Id="rId9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59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122830"/>
            <a:ext cx="3603010" cy="21017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625" y="122830"/>
            <a:ext cx="3998794" cy="21017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547" y="122830"/>
            <a:ext cx="3597836" cy="21017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4" y="3262952"/>
            <a:ext cx="3603011" cy="239816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624" y="3262952"/>
            <a:ext cx="3998795" cy="239816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546" y="3262952"/>
            <a:ext cx="3597837" cy="239816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3" name="Rounded Rectangle 12"/>
          <p:cNvSpPr/>
          <p:nvPr/>
        </p:nvSpPr>
        <p:spPr>
          <a:xfrm>
            <a:off x="272954" y="2361063"/>
            <a:ext cx="3070747" cy="750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367284" y="2361063"/>
            <a:ext cx="3534770" cy="750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748216" y="2361063"/>
            <a:ext cx="3125336" cy="750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72955" y="5812382"/>
            <a:ext cx="3248167" cy="887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367284" y="5812380"/>
            <a:ext cx="3534770" cy="887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8748216" y="5812380"/>
            <a:ext cx="3125335" cy="887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5785" y="2511188"/>
            <a:ext cx="3125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60A8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সভ্যতার সূচনা</a:t>
            </a:r>
            <a:endParaRPr lang="en-US" sz="3200" dirty="0">
              <a:solidFill>
                <a:srgbClr val="C60A8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3982" y="2361063"/>
            <a:ext cx="3794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60A8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গুহার গায়ে ঘটনার হিসাব রাখতো</a:t>
            </a:r>
            <a:endParaRPr lang="en-US" sz="2800" dirty="0">
              <a:solidFill>
                <a:srgbClr val="C60A8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25385" y="2361063"/>
            <a:ext cx="3152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60A8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সমাজবদ্ধ  হয়ে বসবাস</a:t>
            </a:r>
            <a:endParaRPr lang="en-US" sz="3200" dirty="0">
              <a:solidFill>
                <a:srgbClr val="C60A8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785" y="5812380"/>
            <a:ext cx="32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60A8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কৃষিকাজ আরম্ভ</a:t>
            </a:r>
            <a:endParaRPr lang="en-US" sz="4400" dirty="0">
              <a:solidFill>
                <a:srgbClr val="C60A8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67284" y="5812380"/>
            <a:ext cx="3650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60A8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আগুনের আবিষ্কার এবং ব্যবহার</a:t>
            </a:r>
            <a:endParaRPr lang="en-US" sz="2800" dirty="0">
              <a:solidFill>
                <a:srgbClr val="C60A8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25384" y="5812380"/>
            <a:ext cx="3248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60A8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গিট দিয়ে হিসাব রাখতো</a:t>
            </a:r>
            <a:endParaRPr lang="en-US" sz="3200" dirty="0">
              <a:solidFill>
                <a:srgbClr val="C60A8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3466532" y="2470245"/>
            <a:ext cx="757450" cy="4755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8018060" y="2375846"/>
            <a:ext cx="730156" cy="50843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637128" y="6100549"/>
            <a:ext cx="730156" cy="48127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8018060" y="6100549"/>
            <a:ext cx="730156" cy="48127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8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41" y="155246"/>
            <a:ext cx="3846678" cy="21578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41" y="3507474"/>
            <a:ext cx="3846678" cy="235135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10" y="95534"/>
            <a:ext cx="3416489" cy="21972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11" y="3507474"/>
            <a:ext cx="3416489" cy="23513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76" y="195698"/>
            <a:ext cx="3566353" cy="21173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76" y="3507473"/>
            <a:ext cx="3566353" cy="235135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Rounded Rectangle 10"/>
          <p:cNvSpPr/>
          <p:nvPr/>
        </p:nvSpPr>
        <p:spPr>
          <a:xfrm>
            <a:off x="241111" y="2456597"/>
            <a:ext cx="3211774" cy="9007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12943" y="2456597"/>
            <a:ext cx="3289111" cy="9007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843749" y="2456597"/>
            <a:ext cx="3189180" cy="9007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41110" y="6005015"/>
            <a:ext cx="3034353" cy="8529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776715" y="6005015"/>
            <a:ext cx="3125339" cy="750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8843748" y="6005015"/>
            <a:ext cx="3070747" cy="750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9433" y="2456597"/>
            <a:ext cx="3138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60A8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হিসাব রাখতো</a:t>
            </a:r>
            <a:endParaRPr lang="en-US" sz="3200" dirty="0">
              <a:solidFill>
                <a:srgbClr val="C60A8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0113" y="2456597"/>
            <a:ext cx="3616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60A8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সংখ্যা বৃদ্ধি ও            সমাজ বিস্তার</a:t>
            </a:r>
            <a:endParaRPr lang="en-US" sz="3200" dirty="0">
              <a:solidFill>
                <a:srgbClr val="C60A8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84442" y="2456597"/>
            <a:ext cx="3330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60A8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 প্রথা চালু</a:t>
            </a:r>
            <a:endParaRPr lang="en-US" sz="4000" dirty="0">
              <a:solidFill>
                <a:srgbClr val="C60A8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9433" y="6005015"/>
            <a:ext cx="3138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60A8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কড়ির ব্যবহার</a:t>
            </a:r>
            <a:endParaRPr lang="en-US" sz="3600" dirty="0">
              <a:solidFill>
                <a:srgbClr val="C60A8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2943" y="6005015"/>
            <a:ext cx="3493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60A8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মুদ্রার ব্যবহার</a:t>
            </a:r>
            <a:endParaRPr lang="en-US" sz="3600" dirty="0">
              <a:solidFill>
                <a:srgbClr val="C60A8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71292" y="6005015"/>
            <a:ext cx="3093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60A8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ব্যবসায়-বাণিজ্য শুরু</a:t>
            </a:r>
            <a:endParaRPr lang="en-US" sz="3600" dirty="0">
              <a:solidFill>
                <a:srgbClr val="C60A8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548418" y="2702257"/>
            <a:ext cx="941695" cy="46222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8024884" y="2702257"/>
            <a:ext cx="818864" cy="46222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452885" y="6250675"/>
            <a:ext cx="1037228" cy="50496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8024884" y="6250675"/>
            <a:ext cx="818864" cy="40067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871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5000"/>
                <a:lumOff val="9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1" y="84446"/>
            <a:ext cx="3884779" cy="22902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50" y="84446"/>
            <a:ext cx="3725411" cy="22902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451" y="103849"/>
            <a:ext cx="3571874" cy="22708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3" y="4314588"/>
            <a:ext cx="3981734" cy="24323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188" y="4314588"/>
            <a:ext cx="3725411" cy="24323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451" y="4314588"/>
            <a:ext cx="3571874" cy="24323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1" y="1078173"/>
            <a:ext cx="1144991" cy="103723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47081" y="2538484"/>
            <a:ext cx="11790244" cy="1624083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4841" y="2538484"/>
            <a:ext cx="1168248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১৪৯৪ খ্রিষ্টাব্দে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লুকা প্যাসিওলি </a:t>
            </a:r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 একজন </a:t>
            </a:r>
            <a:r>
              <a:rPr lang="bn-BD" sz="3200" dirty="0" smtClean="0">
                <a:solidFill>
                  <a:srgbClr val="A31D9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ইতালীয় গণিতবিদ </a:t>
            </a:r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সুস্মা ডি এরিথমেটিকা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জিওমেট্রিয়া প্রপোরশনিয়েট প্রপোরশনালিটা</a:t>
            </a:r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নামে একটি গ্রন্থ লিখেন। হিসাবরক্ষণের মূল নীতি “</a:t>
            </a:r>
            <a:r>
              <a:rPr lang="bn-BD" sz="3200" dirty="0" smtClean="0">
                <a:solidFill>
                  <a:srgbClr val="A31D9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দুতরফা দাখিলা</a:t>
            </a:r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”। যা ইতালীর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ভেনিস শহরে </a:t>
            </a:r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চালু করা হয়। তারপর শিল্প বিপ্লব ঘটে।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32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643951" y="0"/>
            <a:ext cx="5418161" cy="1637730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1749" y="382137"/>
            <a:ext cx="416256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600" b="1" cap="none" spc="0" dirty="0" smtClean="0">
                <a:ln/>
                <a:solidFill>
                  <a:srgbClr val="C60A87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cap="none" spc="0" dirty="0">
              <a:ln/>
              <a:solidFill>
                <a:srgbClr val="C60A87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852985" y="1801504"/>
            <a:ext cx="5581934" cy="4954138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Vertical Scroll 4"/>
          <p:cNvSpPr/>
          <p:nvPr/>
        </p:nvSpPr>
        <p:spPr>
          <a:xfrm>
            <a:off x="6032310" y="1801504"/>
            <a:ext cx="5540991" cy="4940490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10436" y="2497540"/>
            <a:ext cx="40533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bn-BD" sz="2800" b="1" dirty="0" smtClean="0">
                <a:solidFill>
                  <a:srgbClr val="C60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সম্পদ,দায় ও মালিকানা স্বত্ব কি ভাবে জানতে পারে?</a:t>
            </a:r>
          </a:p>
          <a:p>
            <a:pPr marL="457200" indent="-457200">
              <a:buFont typeface="+mj-lt"/>
              <a:buAutoNum type="arabicParenR"/>
            </a:pPr>
            <a:r>
              <a:rPr lang="bn-BD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প্রতারণা ও জালিয়াতি কিভাবে রোধ করা যায় ?</a:t>
            </a:r>
          </a:p>
          <a:p>
            <a:pPr marL="457200" indent="-457200">
              <a:buFont typeface="+mj-lt"/>
              <a:buAutoNum type="arabicParenR"/>
            </a:pPr>
            <a:r>
              <a:rPr lang="bn-BD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সরকারের আয়ের উৎস কি ?</a:t>
            </a:r>
          </a:p>
          <a:p>
            <a:pPr marL="457200" indent="-457200">
              <a:buFont typeface="+mj-lt"/>
              <a:buAutoNum type="arabicParenR"/>
            </a:pPr>
            <a:r>
              <a:rPr lang="bn-BD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সভ্যতার সূচনাতে মানুষ কিভাবে হিসাব রাখতো ?</a:t>
            </a:r>
          </a:p>
          <a:p>
            <a:pPr marL="457200" indent="-457200">
              <a:buFont typeface="+mj-lt"/>
              <a:buAutoNum type="arabicParenR"/>
            </a:pPr>
            <a:r>
              <a:rPr lang="bn-BD" sz="2800" b="1" dirty="0" smtClean="0">
                <a:solidFill>
                  <a:srgbClr val="C60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প্রচীন যুগে মানুষ কিভাবে বসবাস করতো ?</a:t>
            </a:r>
            <a:endParaRPr lang="en-US" sz="2800" b="1" dirty="0">
              <a:solidFill>
                <a:srgbClr val="C60A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2937" y="2497540"/>
            <a:ext cx="40806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 startAt="6"/>
            </a:pPr>
            <a:r>
              <a:rPr lang="bn-BD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 কৃষিকাজ আরম্ভ হয় ?</a:t>
            </a:r>
          </a:p>
          <a:p>
            <a:pPr marL="457200" indent="-457200">
              <a:buAutoNum type="arabicParenR" startAt="6"/>
            </a:pPr>
            <a:r>
              <a:rPr lang="bn-BD" sz="2800" b="1" dirty="0" smtClean="0">
                <a:solidFill>
                  <a:srgbClr val="C60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 যুগে ফসলের হিসাব কিভাবে রাখতো?</a:t>
            </a:r>
          </a:p>
          <a:p>
            <a:pPr marL="457200" indent="-457200">
              <a:buAutoNum type="arabicParenR" startAt="6"/>
            </a:pPr>
            <a:r>
              <a:rPr lang="bn-BD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 প্রথা চালু হয় কখন ?</a:t>
            </a:r>
          </a:p>
          <a:p>
            <a:pPr marL="457200" indent="-457200">
              <a:buAutoNum type="arabicParenR" startAt="6"/>
            </a:pPr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খ্রীষ্টাব্দে হিসাববিজ্ঞানের বইটি লিখা হয় ?</a:t>
            </a:r>
          </a:p>
          <a:p>
            <a:pPr marL="457200" indent="-457200">
              <a:buAutoNum type="arabicParenR" startAt="6"/>
            </a:pPr>
            <a:r>
              <a:rPr lang="bn-BD" sz="2800" b="1" dirty="0" smtClean="0">
                <a:solidFill>
                  <a:srgbClr val="C60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হিসাবরক্ষণের মূল নীতি কি ?</a:t>
            </a:r>
            <a:endParaRPr lang="en-US" sz="2800" b="1" dirty="0">
              <a:solidFill>
                <a:srgbClr val="C60A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50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374711" y="-27296"/>
            <a:ext cx="7983940" cy="2292824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52633" y="756019"/>
            <a:ext cx="648268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6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33" y="2142698"/>
            <a:ext cx="6482685" cy="25180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Up Arrow Callout 4"/>
          <p:cNvSpPr/>
          <p:nvPr/>
        </p:nvSpPr>
        <p:spPr>
          <a:xfrm>
            <a:off x="2374711" y="4804012"/>
            <a:ext cx="7983940" cy="1356015"/>
          </a:xfrm>
          <a:prstGeom prst="upArrow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74711" y="5513696"/>
            <a:ext cx="7983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 উৎপত্তি ও ক্রমবিকাশ আলোচনা কর ।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77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8" y="605031"/>
            <a:ext cx="5732059" cy="33560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04" y="477672"/>
            <a:ext cx="3080342" cy="3643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be 3"/>
          <p:cNvSpPr/>
          <p:nvPr/>
        </p:nvSpPr>
        <p:spPr>
          <a:xfrm>
            <a:off x="2156346" y="4353636"/>
            <a:ext cx="9440200" cy="2320119"/>
          </a:xfrm>
          <a:prstGeom prst="cube">
            <a:avLst/>
          </a:prstGeom>
          <a:solidFill>
            <a:schemeClr val="accent3"/>
          </a:solidFill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 flipV="1">
            <a:off x="2156345" y="4875551"/>
            <a:ext cx="888469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8800" b="1" cap="none" spc="0" dirty="0" smtClean="0">
                <a:ln/>
                <a:solidFill>
                  <a:srgbClr val="A31D9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সাথে থাকার জন্য ধন্যবাদ</a:t>
            </a:r>
            <a:endParaRPr lang="en-US" sz="8800" b="1" cap="none" spc="0" dirty="0">
              <a:ln/>
              <a:solidFill>
                <a:srgbClr val="A31D9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7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0" y="-191069"/>
            <a:ext cx="121919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7200" b="1" cap="none" spc="0" dirty="0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শুভেচ্ছা</a:t>
            </a:r>
            <a:endParaRPr lang="en-US" sz="72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362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36728" y="-83807"/>
            <a:ext cx="5227093" cy="1146413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6578221" y="-68240"/>
            <a:ext cx="5240740" cy="1214651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40656" y="1173140"/>
            <a:ext cx="2550995" cy="28398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7" y="1317577"/>
            <a:ext cx="2555187" cy="27221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300251" y="4176215"/>
            <a:ext cx="5336274" cy="24975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578222" y="4312694"/>
            <a:ext cx="5240740" cy="23610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0503" y="191069"/>
            <a:ext cx="503602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2937" y="191069"/>
            <a:ext cx="503602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600" b="1" cap="none" spc="0" dirty="0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6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0800000" flipV="1">
            <a:off x="436727" y="4103431"/>
            <a:ext cx="47630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দিপক সূত্র ধর</a:t>
            </a:r>
          </a:p>
          <a:p>
            <a:pPr algn="ctr"/>
            <a:r>
              <a:rPr lang="bn-BD" sz="32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32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বড়ালিয়া উচ্চ বিদ্যালয়</a:t>
            </a:r>
          </a:p>
          <a:p>
            <a:pPr algn="ctr"/>
            <a:r>
              <a:rPr lang="bn-BD" sz="24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দত্তপাড়া, সদর, লক্ষ্মীপুর।</a:t>
            </a:r>
          </a:p>
          <a:p>
            <a:pPr algn="ctr"/>
            <a:r>
              <a:rPr lang="bn-BD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মোবাঃ ০১৭২৫৪২৫৮৫৮</a:t>
            </a:r>
          </a:p>
          <a:p>
            <a:pPr algn="ctr"/>
            <a:r>
              <a:rPr lang="bn-BD" b="1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Email: dipakbhs78@gmail.com</a:t>
            </a:r>
            <a:endParaRPr lang="en-US" b="1" cap="none" spc="0" dirty="0">
              <a:ln/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82937" y="4312694"/>
            <a:ext cx="474942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দশম</a:t>
            </a:r>
          </a:p>
          <a:p>
            <a:pPr algn="ctr"/>
            <a:r>
              <a:rPr lang="bn-BD" sz="36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বিষয়ঃ হিসাব বিজ্ঞান</a:t>
            </a:r>
          </a:p>
          <a:p>
            <a:pPr algn="ctr"/>
            <a:r>
              <a:rPr lang="bn-BD" sz="36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প্রথম</a:t>
            </a:r>
          </a:p>
          <a:p>
            <a:pPr algn="ctr"/>
            <a:r>
              <a:rPr lang="bn-BD" sz="36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3600" b="1" cap="none" spc="0" dirty="0">
              <a:ln/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141493" y="1473958"/>
            <a:ext cx="13647" cy="2629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5006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729552" y="1"/>
            <a:ext cx="6782938" cy="14057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10800000" flipV="1">
            <a:off x="3098041" y="248272"/>
            <a:ext cx="62779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C60A8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5400" b="1" cap="none" spc="0" dirty="0" smtClean="0">
                <a:ln/>
                <a:solidFill>
                  <a:srgbClr val="C60A87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গুলো লক্ষ্য কর-</a:t>
            </a:r>
            <a:endParaRPr lang="en-US" sz="5400" b="1" cap="none" spc="0" dirty="0">
              <a:ln/>
              <a:solidFill>
                <a:srgbClr val="C60A87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490" y="3085227"/>
            <a:ext cx="2483892" cy="35748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3085228"/>
            <a:ext cx="4217906" cy="35748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590" y="3085227"/>
            <a:ext cx="4230058" cy="35748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41" y="1536661"/>
            <a:ext cx="6059607" cy="13144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301044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798" y="1269242"/>
            <a:ext cx="11286698" cy="269304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1500" b="1" cap="none" spc="0" dirty="0" smtClean="0">
                <a:ln>
                  <a:solidFill>
                    <a:srgbClr val="0070C0"/>
                  </a:solidFill>
                </a:ln>
                <a:solidFill>
                  <a:srgbClr val="C60A87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r>
              <a:rPr lang="bn-BD" sz="11500" b="1" cap="none" spc="0" dirty="0" smtClean="0">
                <a:ln/>
                <a:solidFill>
                  <a:srgbClr val="C60A87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</a:p>
          <a:p>
            <a:pPr algn="ctr"/>
            <a:r>
              <a:rPr lang="bn-BD" sz="5400" b="1" dirty="0" smtClean="0">
                <a:ln/>
                <a:solidFill>
                  <a:srgbClr val="1FB1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INTRODUCE ACCOUNTING</a:t>
            </a:r>
            <a:endParaRPr lang="en-US" sz="5400" b="1" cap="none" spc="0" dirty="0">
              <a:ln/>
              <a:solidFill>
                <a:srgbClr val="1FB12D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664" y="4245591"/>
            <a:ext cx="2143125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800534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825087" y="-68240"/>
            <a:ext cx="6660107" cy="1678675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4394" y="368490"/>
            <a:ext cx="627797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6000" b="1" cap="none" spc="0" dirty="0" smtClean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</a:t>
            </a:r>
            <a:endParaRPr lang="en-US" sz="60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142698" y="1384152"/>
            <a:ext cx="9239534" cy="4907465"/>
          </a:xfrm>
          <a:prstGeom prst="cloudCallout">
            <a:avLst>
              <a:gd name="adj1" fmla="val -52000"/>
              <a:gd name="adj2" fmla="val 5771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84395" y="2702257"/>
            <a:ext cx="753356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BD" sz="3600" b="1" cap="none" spc="0" dirty="0" smtClean="0">
                <a:ln/>
                <a:solidFill>
                  <a:srgbClr val="C60A87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 ধারণা বর্ণনা করতে পারবে।</a:t>
            </a:r>
          </a:p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BD" sz="3600" b="1" dirty="0" smtClean="0">
                <a:ln/>
                <a:solidFill>
                  <a:srgbClr val="C60A8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 প্রয়োজনীয়তা ব্যাখ্যা করতে পারবে।</a:t>
            </a:r>
          </a:p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BD" sz="3600" b="1" cap="none" spc="0" dirty="0" smtClean="0">
                <a:ln/>
                <a:solidFill>
                  <a:srgbClr val="C60A87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 উৎপত্তি ও ক্রমবিকাশ ব্যাখ্যা করতে পারবে।</a:t>
            </a:r>
            <a:endParaRPr lang="en-US" sz="3600" b="1" cap="none" spc="0" dirty="0">
              <a:ln/>
              <a:solidFill>
                <a:srgbClr val="C60A87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8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5" y="1"/>
            <a:ext cx="2608855" cy="17378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72" y="2457165"/>
            <a:ext cx="2438400" cy="11019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58" y="7034"/>
            <a:ext cx="2246142" cy="17308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7" y="5095875"/>
            <a:ext cx="2403144" cy="17621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5" y="5095874"/>
            <a:ext cx="2301379" cy="17621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30" y="3597565"/>
            <a:ext cx="1604486" cy="13693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2743200" y="1"/>
            <a:ext cx="720265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800" b="1" cap="none" spc="0" dirty="0" smtClean="0">
                <a:ln/>
                <a:solidFill>
                  <a:srgbClr val="C60A87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কোন ব্যক্তি বা প্রতিষ্ঠানের যাবতীয় </a:t>
            </a:r>
            <a:endParaRPr lang="en-US" sz="4800" b="1" cap="none" spc="0" dirty="0">
              <a:ln/>
              <a:solidFill>
                <a:srgbClr val="C60A87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1" y="759655"/>
            <a:ext cx="72026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/>
                <a:solidFill>
                  <a:srgbClr val="C60A8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 </a:t>
            </a:r>
            <a:r>
              <a:rPr lang="bn-BD" sz="4800" b="1" cap="none" spc="0" dirty="0" smtClean="0">
                <a:ln/>
                <a:solidFill>
                  <a:srgbClr val="C60A87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 হিসাব এর বইতে সুষ্ঠুভাবে লিপিবদ্ধ করা যায়।</a:t>
            </a:r>
            <a:endParaRPr lang="en-US" sz="4800" b="1" cap="none" spc="0" dirty="0">
              <a:ln/>
              <a:solidFill>
                <a:srgbClr val="C60A87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346" y="2457165"/>
            <a:ext cx="17507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3472" y="2329315"/>
            <a:ext cx="78685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8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সময় শেষে আর্থিক কার্যাবলির ফলাফল </a:t>
            </a:r>
            <a:endParaRPr lang="en-US" sz="48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346" y="3559126"/>
            <a:ext cx="120576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8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জানা যায়। </a:t>
            </a:r>
            <a:r>
              <a:rPr lang="bn-BD" sz="4800" b="1" cap="none" spc="0" dirty="0" smtClean="0">
                <a:ln/>
                <a:solidFill>
                  <a:srgbClr val="1FB12D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তাই </a:t>
            </a:r>
            <a:r>
              <a:rPr lang="bn-BD" sz="4800" b="1" cap="none" spc="0" dirty="0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BD" sz="4800" b="1" cap="none" spc="0" dirty="0" smtClean="0">
                <a:ln/>
                <a:solidFill>
                  <a:srgbClr val="1FB12D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কে ‘ব্যবসায়ের ভাষা’ বলা হয়।</a:t>
            </a:r>
            <a:endParaRPr lang="en-US" sz="4800" b="1" cap="none" spc="0" dirty="0">
              <a:ln/>
              <a:solidFill>
                <a:srgbClr val="1FB12D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5724" y="5005397"/>
            <a:ext cx="18877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8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bn-BD" sz="4800" b="1" cap="none" spc="0" dirty="0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0800000" flipV="1">
            <a:off x="6624851" y="5018511"/>
            <a:ext cx="556714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লিপিবদ্ধকরণ,শ্রেণিবদ্ধকরণ</a:t>
            </a:r>
          </a:p>
          <a:p>
            <a:r>
              <a:rPr lang="bn-BD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ব্যাখ্যাকরণের পদ্ধতি আলোচনা করা যায়।</a:t>
            </a:r>
          </a:p>
        </p:txBody>
      </p:sp>
    </p:spTree>
    <p:extLst>
      <p:ext uri="{BB962C8B-B14F-4D97-AF65-F5344CB8AC3E}">
        <p14:creationId xmlns:p14="http://schemas.microsoft.com/office/powerpoint/2010/main" val="275509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589360" y="150125"/>
            <a:ext cx="4844955" cy="145963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94078" y="409433"/>
            <a:ext cx="47298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/>
                <a:solidFill>
                  <a:srgbClr val="C60A8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cap="none" spc="0" dirty="0">
              <a:ln/>
              <a:solidFill>
                <a:srgbClr val="C60A87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667283"/>
              </p:ext>
            </p:extLst>
          </p:nvPr>
        </p:nvGraphicFramePr>
        <p:xfrm>
          <a:off x="1596788" y="1705971"/>
          <a:ext cx="9921924" cy="50686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26827"/>
                <a:gridCol w="7157113"/>
                <a:gridCol w="1937984"/>
              </a:tblGrid>
              <a:tr h="129429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4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n-BD" sz="4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আর্থিক</a:t>
                      </a:r>
                      <a:r>
                        <a:rPr lang="bn-BD" sz="4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কার্যাবলি কোন বইতে লিপিবদ্ধ করা হয় ?</a:t>
                      </a:r>
                      <a:endParaRPr lang="en-US" sz="4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129429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40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n-BD" sz="40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আর্থিক</a:t>
                      </a:r>
                      <a:r>
                        <a:rPr lang="bn-BD" sz="4000" b="1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কার্যাবলি নির্দিষ্ঠ কিসের পর জানা যায় ?</a:t>
                      </a:r>
                      <a:endParaRPr lang="en-US" sz="40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1136776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40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n-BD" sz="40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কাকে</a:t>
                      </a:r>
                      <a:r>
                        <a:rPr lang="bn-BD" sz="4000" b="1" baseline="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ব্যবসায়ের ভাষা বলা হয় ?</a:t>
                      </a:r>
                      <a:endParaRPr lang="en-US" sz="40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129429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4000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n-BD" sz="4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হিসাববিজ্ঞানে</a:t>
                      </a:r>
                      <a:r>
                        <a:rPr lang="bn-BD" sz="4000" b="1" baseline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লেনদেনের কোন পদ্ধতি আলোচনা করা হয় ?</a:t>
                      </a:r>
                      <a:endParaRPr lang="en-US" sz="4000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7844"/>
            <a:ext cx="1596788" cy="1319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5970"/>
            <a:ext cx="1596788" cy="1280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5012"/>
            <a:ext cx="1596788" cy="1362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9988"/>
            <a:ext cx="1596788" cy="11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2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79935 -0.560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61" y="-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0.79467 -0.1798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27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0.79818 0.378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09" y="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0.8017 0.3666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78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55" y="136079"/>
            <a:ext cx="2893438" cy="17469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9" y="5000625"/>
            <a:ext cx="3368551" cy="17469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807" y="4937930"/>
            <a:ext cx="2893438" cy="18096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659" y="4937930"/>
            <a:ext cx="2958639" cy="18096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32" y="107961"/>
            <a:ext cx="2893438" cy="16383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64" y="2381223"/>
            <a:ext cx="3220872" cy="19426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807" y="2381223"/>
            <a:ext cx="2790825" cy="19426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807" y="107961"/>
            <a:ext cx="2893438" cy="18031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ight Arrow 9"/>
          <p:cNvSpPr/>
          <p:nvPr/>
        </p:nvSpPr>
        <p:spPr>
          <a:xfrm>
            <a:off x="3412536" y="641445"/>
            <a:ext cx="1194268" cy="805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7843298" y="634221"/>
            <a:ext cx="1177872" cy="7506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Callout 11"/>
          <p:cNvSpPr/>
          <p:nvPr/>
        </p:nvSpPr>
        <p:spPr>
          <a:xfrm>
            <a:off x="5399771" y="1911112"/>
            <a:ext cx="1828800" cy="125599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13696" y="2381223"/>
            <a:ext cx="1714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পূর্ণাঙ্গ ধারণা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9230" y="791570"/>
            <a:ext cx="829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=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65827" y="791570"/>
            <a:ext cx="955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 +  E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956645" y="5404514"/>
            <a:ext cx="1259162" cy="1105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3630304" y="5500048"/>
            <a:ext cx="1141008" cy="11054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48669" y="5854890"/>
            <a:ext cx="922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56645" y="5732060"/>
            <a:ext cx="106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Left Arrow 19"/>
          <p:cNvSpPr/>
          <p:nvPr/>
        </p:nvSpPr>
        <p:spPr>
          <a:xfrm rot="2250572">
            <a:off x="3247080" y="3809028"/>
            <a:ext cx="2081774" cy="10534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299046" y="3118288"/>
            <a:ext cx="4722124" cy="1129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606804" y="3439236"/>
            <a:ext cx="384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 করে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  <p:bldP spid="22" grpId="0"/>
    </p:bldLst>
  </p:timing>
</p:sld>
</file>

<file path=ppt/theme/theme1.xml><?xml version="1.0" encoding="utf-8"?>
<a:theme xmlns:a="http://schemas.openxmlformats.org/drawingml/2006/main" name="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686</TotalTime>
  <Words>323</Words>
  <Application>Microsoft Office PowerPoint</Application>
  <PresentationFormat>Widescreen</PresentationFormat>
  <Paragraphs>77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NikoshBAN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dipakbhs78@outlook.com</dc:creator>
  <cp:lastModifiedBy>dipakbhs78@outlook.com</cp:lastModifiedBy>
  <cp:revision>160</cp:revision>
  <dcterms:created xsi:type="dcterms:W3CDTF">2020-08-07T09:35:47Z</dcterms:created>
  <dcterms:modified xsi:type="dcterms:W3CDTF">2020-08-08T19:22:04Z</dcterms:modified>
</cp:coreProperties>
</file>