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73" r:id="rId4"/>
    <p:sldId id="263" r:id="rId5"/>
    <p:sldId id="258" r:id="rId6"/>
    <p:sldId id="271" r:id="rId7"/>
    <p:sldId id="260" r:id="rId8"/>
    <p:sldId id="259" r:id="rId9"/>
    <p:sldId id="275" r:id="rId10"/>
    <p:sldId id="277" r:id="rId11"/>
    <p:sldId id="280" r:id="rId12"/>
    <p:sldId id="266" r:id="rId13"/>
    <p:sldId id="274" r:id="rId14"/>
    <p:sldId id="267" r:id="rId15"/>
    <p:sldId id="268" r:id="rId16"/>
    <p:sldId id="276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FF00"/>
    <a:srgbClr val="006600"/>
    <a:srgbClr val="FF0066"/>
    <a:srgbClr val="66FFFF"/>
    <a:srgbClr val="00FFFF"/>
    <a:srgbClr val="B9FFFF"/>
    <a:srgbClr val="DEFF81"/>
    <a:srgbClr val="CCFF33"/>
    <a:srgbClr val="FF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F203C-9FE0-4514-B634-D40D119E6FB8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BE37A-F8EC-4C5F-90ED-49B5C037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36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BE37A-F8EC-4C5F-90ED-49B5C0374B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51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BE37A-F8EC-4C5F-90ED-49B5C0374B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6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BE37A-F8EC-4C5F-90ED-49B5C0374B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53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BE37A-F8EC-4C5F-90ED-49B5C0374B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3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BE37A-F8EC-4C5F-90ED-49B5C0374B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84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BE37A-F8EC-4C5F-90ED-49B5C0374B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69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BE37A-F8EC-4C5F-90ED-49B5C0374B0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59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BE37A-F8EC-4C5F-90ED-49B5C0374B0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95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BE37A-F8EC-4C5F-90ED-49B5C0374B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60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BE37A-F8EC-4C5F-90ED-49B5C0374B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44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BE37A-F8EC-4C5F-90ED-49B5C0374B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53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BE37A-F8EC-4C5F-90ED-49B5C0374B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61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BE37A-F8EC-4C5F-90ED-49B5C0374B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27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BE37A-F8EC-4C5F-90ED-49B5C0374B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95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BE37A-F8EC-4C5F-90ED-49B5C0374B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25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BE37A-F8EC-4C5F-90ED-49B5C0374B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55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20537" y="5002464"/>
            <a:ext cx="411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003300"/>
                </a:solidFill>
              </a:rPr>
              <a:t>স্বা</a:t>
            </a:r>
            <a:r>
              <a:rPr lang="bn-BD" sz="8800" b="1" dirty="0" smtClean="0">
                <a:solidFill>
                  <a:srgbClr val="003300"/>
                </a:solidFill>
              </a:rPr>
              <a:t> </a:t>
            </a:r>
            <a:r>
              <a:rPr lang="en-US" sz="8800" b="1" dirty="0" smtClean="0">
                <a:solidFill>
                  <a:srgbClr val="003300"/>
                </a:solidFill>
              </a:rPr>
              <a:t>গ</a:t>
            </a:r>
            <a:r>
              <a:rPr lang="bn-BD" sz="8800" b="1" dirty="0" smtClean="0">
                <a:solidFill>
                  <a:srgbClr val="003300"/>
                </a:solidFill>
              </a:rPr>
              <a:t> </a:t>
            </a:r>
            <a:r>
              <a:rPr lang="en-US" sz="8800" b="1" dirty="0" smtClean="0">
                <a:solidFill>
                  <a:srgbClr val="003300"/>
                </a:solidFill>
              </a:rPr>
              <a:t>ত</a:t>
            </a:r>
            <a:r>
              <a:rPr lang="bn-BD" sz="8800" b="1" dirty="0" smtClean="0">
                <a:solidFill>
                  <a:srgbClr val="003300"/>
                </a:solidFill>
              </a:rPr>
              <a:t> </a:t>
            </a:r>
            <a:r>
              <a:rPr lang="en-US" sz="8800" b="1" dirty="0" smtClean="0">
                <a:solidFill>
                  <a:srgbClr val="003300"/>
                </a:solidFill>
              </a:rPr>
              <a:t>ম</a:t>
            </a:r>
            <a:r>
              <a:rPr lang="bn-BD" sz="8800" b="1" dirty="0" smtClean="0">
                <a:solidFill>
                  <a:srgbClr val="003300"/>
                </a:solidFill>
              </a:rPr>
              <a:t>  </a:t>
            </a:r>
            <a:endParaRPr lang="en-US" sz="8800" b="1" dirty="0">
              <a:solidFill>
                <a:srgbClr val="00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1037" y="5088522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</a:rPr>
              <a:t> </a:t>
            </a:r>
            <a:endParaRPr lang="en-US" sz="3200" b="1" dirty="0">
              <a:solidFill>
                <a:srgbClr val="0033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457200"/>
            <a:ext cx="861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ar-EG" altLang="en-US" sz="6000" b="1" dirty="0">
                <a:solidFill>
                  <a:srgbClr val="FFFF99"/>
                </a:solidFill>
              </a:rPr>
              <a:t>بسم الله الرحمن الرحيم</a:t>
            </a:r>
            <a:endParaRPr lang="en-US" altLang="en-US" sz="6000" b="1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73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2336291" y="1209021"/>
            <a:ext cx="3584448" cy="3505200"/>
          </a:xfrm>
          <a:prstGeom prst="cube">
            <a:avLst>
              <a:gd name="adj" fmla="val 25026"/>
            </a:avLst>
          </a:prstGeom>
          <a:solidFill>
            <a:srgbClr val="B9FFFF"/>
          </a:solidFill>
          <a:ln>
            <a:solidFill>
              <a:srgbClr val="B9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/>
          <p:cNvGrpSpPr/>
          <p:nvPr/>
        </p:nvGrpSpPr>
        <p:grpSpPr>
          <a:xfrm>
            <a:off x="2323909" y="1132820"/>
            <a:ext cx="3619691" cy="3625976"/>
            <a:chOff x="1942909" y="1752600"/>
            <a:chExt cx="3619691" cy="3625976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625340" y="2700145"/>
              <a:ext cx="24765" cy="267843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514975" y="1850515"/>
              <a:ext cx="24765" cy="262890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1956244" y="5353812"/>
              <a:ext cx="2678430" cy="2476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650106" y="4467033"/>
              <a:ext cx="889635" cy="91154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967675" y="4467033"/>
              <a:ext cx="872680" cy="88677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942909" y="2738796"/>
              <a:ext cx="24765" cy="263977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4573906" y="1841181"/>
              <a:ext cx="941069" cy="93626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2815590" y="1828800"/>
              <a:ext cx="2724151" cy="3009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967676" y="1841181"/>
              <a:ext cx="847914" cy="87134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1942909" y="2724911"/>
              <a:ext cx="2650997" cy="1388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840355" y="4467033"/>
              <a:ext cx="2722245" cy="1238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815590" y="1858897"/>
              <a:ext cx="24765" cy="267843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3124200" y="1752600"/>
              <a:ext cx="1143000" cy="1066800"/>
            </a:xfrm>
            <a:prstGeom prst="ellipse">
              <a:avLst/>
            </a:prstGeom>
            <a:noFill/>
            <a:ln w="76200"/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3505199" y="609600"/>
            <a:ext cx="1828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১সেন্টিমিটার</a:t>
            </a:r>
            <a:endParaRPr lang="en-US" sz="2800" b="1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 rot="5400000">
            <a:off x="5443208" y="2090412"/>
            <a:ext cx="1676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১সেন্টিমিটার</a:t>
            </a:r>
            <a:endParaRPr 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 rot="18852340">
            <a:off x="1573168" y="1213476"/>
            <a:ext cx="1594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১সেন্টিমিটার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649407" y="2913155"/>
            <a:ext cx="837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715000" y="4191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চৌবাচ্চা</a:t>
            </a:r>
            <a:endParaRPr lang="en-US" sz="32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33400" y="5057332"/>
            <a:ext cx="8153400" cy="523220"/>
          </a:xfrm>
          <a:prstGeom prst="rect">
            <a:avLst/>
          </a:prstGeom>
          <a:solidFill>
            <a:srgbClr val="FFCD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চৌবাচ্চার আয়তন = ১সেঃমিঃ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×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১সেঃমিঃ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×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১সেঃমিঃ = ১ ঘন সেঃমিঃ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33400" y="5791200"/>
            <a:ext cx="8153400" cy="523220"/>
          </a:xfrm>
          <a:prstGeom prst="rect">
            <a:avLst/>
          </a:prstGeom>
          <a:solidFill>
            <a:srgbClr val="DEFF8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2800" b="1" baseline="300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BD" sz="2800" b="1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সেলসিয়াস তাপমাত্রায়  ১ ঘন সেঃমিঃ বিশুদ্ধ পানির ওজন ১ গ্রাম</a:t>
            </a:r>
            <a:r>
              <a:rPr lang="bn-BD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bn-BD" sz="2800" b="1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77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9" grpId="0"/>
      <p:bldP spid="80" grpId="0"/>
      <p:bldP spid="82" grpId="0"/>
      <p:bldP spid="89" grpId="0"/>
      <p:bldP spid="91" grpId="0"/>
      <p:bldP spid="93" grpId="0" animBg="1"/>
      <p:bldP spid="9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" y="457200"/>
            <a:ext cx="6400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FF00"/>
                </a:solidFill>
              </a:rPr>
              <a:t>আয়তন পরিমাপের মেট্রিক একক</a:t>
            </a:r>
            <a:endParaRPr lang="en-US" sz="3200" b="1" dirty="0">
              <a:solidFill>
                <a:srgbClr val="00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752600"/>
            <a:ext cx="8382000" cy="449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2133600"/>
            <a:ext cx="7772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    </a:t>
            </a:r>
            <a:r>
              <a:rPr lang="bn-BD" sz="2400" b="1" dirty="0" smtClean="0">
                <a:solidFill>
                  <a:srgbClr val="0070C0"/>
                </a:solidFill>
              </a:rPr>
              <a:t>১০০০ ঘন সেন্টিমিটার    =   ১ ঘন ডেসি মিটার</a:t>
            </a:r>
          </a:p>
          <a:p>
            <a:endParaRPr lang="bn-BD" sz="2400" b="1" dirty="0" smtClean="0">
              <a:solidFill>
                <a:srgbClr val="0070C0"/>
              </a:solidFill>
            </a:endParaRPr>
          </a:p>
          <a:p>
            <a:endParaRPr lang="bn-BD" sz="2400" b="1" dirty="0" smtClean="0">
              <a:solidFill>
                <a:srgbClr val="0070C0"/>
              </a:solidFill>
            </a:endParaRPr>
          </a:p>
          <a:p>
            <a:r>
              <a:rPr lang="bn-BD" sz="2400" b="1" dirty="0" smtClean="0"/>
              <a:t>      </a:t>
            </a:r>
            <a:r>
              <a:rPr lang="bn-BD" sz="2400" b="1" dirty="0" smtClean="0">
                <a:solidFill>
                  <a:srgbClr val="00FFFF"/>
                </a:solidFill>
              </a:rPr>
              <a:t>১০০০ ঘন ডেসিমিটার    =   ১ ঘন মিটার</a:t>
            </a:r>
          </a:p>
          <a:p>
            <a:endParaRPr lang="bn-BD" sz="2400" b="1" dirty="0" smtClean="0">
              <a:solidFill>
                <a:srgbClr val="00FFFF"/>
              </a:solidFill>
            </a:endParaRPr>
          </a:p>
          <a:p>
            <a:endParaRPr lang="bn-BD" sz="2400" b="1" dirty="0" smtClean="0"/>
          </a:p>
          <a:p>
            <a:r>
              <a:rPr lang="bn-BD" sz="2400" b="1" dirty="0"/>
              <a:t> </a:t>
            </a:r>
            <a:r>
              <a:rPr lang="bn-BD" sz="2400" b="1" dirty="0" smtClean="0"/>
              <a:t>     </a:t>
            </a:r>
            <a:r>
              <a:rPr lang="bn-BD" sz="2400" dirty="0" smtClean="0"/>
              <a:t>১০০০  ঘন সেন্টিমিটার   =   ১লিটার</a:t>
            </a:r>
          </a:p>
          <a:p>
            <a:endParaRPr lang="bn-BD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bn-BD" sz="2400" b="1" dirty="0" smtClean="0"/>
          </a:p>
          <a:p>
            <a:r>
              <a:rPr lang="bn-BD" sz="2400" b="1" dirty="0"/>
              <a:t> </a:t>
            </a:r>
            <a:r>
              <a:rPr lang="bn-BD" sz="2400" b="1" dirty="0" smtClean="0"/>
              <a:t>     </a:t>
            </a:r>
            <a:r>
              <a:rPr lang="bn-BD" sz="2400" b="1" dirty="0" smtClean="0">
                <a:solidFill>
                  <a:srgbClr val="00FF00"/>
                </a:solidFill>
              </a:rPr>
              <a:t>১ লিটার পানির ওজন    =   ১ কিলোগ্রাম (১কে,জি )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3359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7696200" cy="769441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3012" y="5334000"/>
            <a:ext cx="7696200" cy="954107"/>
          </a:xfrm>
          <a:prstGeom prst="rect">
            <a:avLst/>
          </a:prstGeom>
          <a:solidFill>
            <a:srgbClr val="FFCDFF"/>
          </a:solidFill>
          <a:ln w="19050"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পরেশের ১৬ একর  জমিতে ২৮ মেট্রিক টন আলু উৎপন্ন হয়েছে । তার প্রতি একর জমিতে কি পরিমান আলু  উৎপন্ন হয়েছে ? 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696200" cy="3429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25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93" t="-18572" r="-10000" b="-18970"/>
          <a:stretch/>
        </p:blipFill>
        <p:spPr bwMode="auto">
          <a:xfrm>
            <a:off x="1223010" y="762000"/>
            <a:ext cx="6732270" cy="394335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69922" y="4800600"/>
            <a:ext cx="7077580" cy="1569660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একখন্ড জমিতে জমিতে ১০ কেজি ৪২৫ গ্রাম সরিষা</a:t>
            </a:r>
          </a:p>
          <a:p>
            <a:pPr algn="ctr"/>
            <a:r>
              <a:rPr lang="bn-BD" sz="3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উৎপন্ন হলে, অনুরূপ ৫ খন্ড জমিতে মোট কী পরিমান </a:t>
            </a:r>
          </a:p>
          <a:p>
            <a:pPr algn="ctr"/>
            <a:r>
              <a:rPr lang="bn-BD" sz="3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               সরিষা উৎপন্ন হবে?        </a:t>
            </a:r>
            <a:endParaRPr lang="en-US" sz="32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49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594" y="448762"/>
            <a:ext cx="8350229" cy="707886"/>
          </a:xfrm>
          <a:prstGeom prst="rect">
            <a:avLst/>
          </a:prstGeom>
          <a:solidFill>
            <a:srgbClr val="66FF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70" y="1241286"/>
            <a:ext cx="8350229" cy="386411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4801" y="5274677"/>
            <a:ext cx="8458197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একটি স্টীল মিলে ১ মাসে ২০০০০ মেট্রিক টন  ইস্পাত উৎপন্ন হয়।</a:t>
            </a:r>
          </a:p>
          <a:p>
            <a:r>
              <a:rPr lang="bn-BD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   ঐ মিলে দৈনিক কি পরিমাণ ইস্পাত উৎপন্ন হবে?</a:t>
            </a:r>
            <a:endParaRPr lang="en-US" sz="32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88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570" y="587514"/>
            <a:ext cx="7827680" cy="769441"/>
          </a:xfrm>
          <a:prstGeom prst="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569" y="1600200"/>
            <a:ext cx="7827682" cy="954107"/>
          </a:xfrm>
          <a:prstGeom prst="rect">
            <a:avLst/>
          </a:prstGeom>
          <a:solidFill>
            <a:srgbClr val="97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cs typeface="NikoshBAN" panose="02000000000000000000" pitchFamily="2" charset="0"/>
              </a:rPr>
              <a:t>১।  ১ ডেকাগ্রাম= কত গ্রাম ?</a:t>
            </a:r>
          </a:p>
          <a:p>
            <a:r>
              <a:rPr lang="bn-BD" sz="2800" dirty="0">
                <a:cs typeface="NikoshBAN" panose="02000000000000000000" pitchFamily="2" charset="0"/>
              </a:rPr>
              <a:t> </a:t>
            </a:r>
            <a:r>
              <a:rPr lang="bn-BD" sz="2800" dirty="0" smtClean="0"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cs typeface="NikoshBAN" panose="02000000000000000000" pitchFamily="2" charset="0"/>
              </a:rPr>
              <a:t>(ক) ১০ </a:t>
            </a:r>
            <a:r>
              <a:rPr lang="bn-BD" sz="2800" b="1" dirty="0">
                <a:solidFill>
                  <a:schemeClr val="bg2">
                    <a:lumMod val="10000"/>
                  </a:schemeClr>
                </a:solidFill>
                <a:cs typeface="NikoshBAN" panose="02000000000000000000" pitchFamily="2" charset="0"/>
              </a:rPr>
              <a:t>গ্রাম</a:t>
            </a:r>
            <a:r>
              <a:rPr lang="bn-BD" sz="2800" dirty="0" smtClean="0">
                <a:cs typeface="NikoshBAN" panose="02000000000000000000" pitchFamily="2" charset="0"/>
              </a:rPr>
              <a:t> </a:t>
            </a:r>
            <a:r>
              <a:rPr lang="bn-BD" sz="2800" dirty="0">
                <a:cs typeface="NikoshBAN" panose="02000000000000000000" pitchFamily="2" charset="0"/>
              </a:rPr>
              <a:t> </a:t>
            </a:r>
            <a:r>
              <a:rPr lang="bn-BD" sz="2800" dirty="0" smtClean="0">
                <a:cs typeface="NikoshBAN" panose="02000000000000000000" pitchFamily="2" charset="0"/>
              </a:rPr>
              <a:t>   </a:t>
            </a:r>
            <a:r>
              <a:rPr lang="bn-BD" sz="2800" dirty="0" smtClean="0">
                <a:solidFill>
                  <a:srgbClr val="FF0066"/>
                </a:solidFill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rgbClr val="FF0066"/>
                </a:solidFill>
                <a:cs typeface="NikoshBAN" panose="02000000000000000000" pitchFamily="2" charset="0"/>
              </a:rPr>
              <a:t>(</a:t>
            </a:r>
            <a:r>
              <a:rPr lang="bn-BD" sz="2800" b="1" dirty="0" smtClean="0">
                <a:cs typeface="NikoshBAN" panose="02000000000000000000" pitchFamily="2" charset="0"/>
              </a:rPr>
              <a:t>খ) ২০</a:t>
            </a:r>
            <a:r>
              <a:rPr lang="bn-BD" sz="2800" b="1" dirty="0"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cs typeface="NikoshBAN" panose="02000000000000000000" pitchFamily="2" charset="0"/>
              </a:rPr>
              <a:t>গ্রাম        (গ)  ৩০ </a:t>
            </a:r>
            <a:r>
              <a:rPr lang="bn-BD" sz="2800" b="1" dirty="0">
                <a:cs typeface="NikoshBAN" panose="02000000000000000000" pitchFamily="2" charset="0"/>
              </a:rPr>
              <a:t>গ্রাম</a:t>
            </a:r>
            <a:r>
              <a:rPr lang="bn-BD" sz="2800" b="1" dirty="0" smtClean="0">
                <a:cs typeface="NikoshBAN" panose="02000000000000000000" pitchFamily="2" charset="0"/>
              </a:rPr>
              <a:t>         (ঘ) ৪০ গ্রাম</a:t>
            </a:r>
            <a:endParaRPr lang="en-US" sz="2800" b="1" dirty="0" smtClean="0"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569" y="2551093"/>
            <a:ext cx="7827681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cs typeface="NikoshBAN" panose="02000000000000000000" pitchFamily="2" charset="0"/>
              </a:rPr>
              <a:t> </a:t>
            </a:r>
            <a:r>
              <a:rPr lang="bn-BD" sz="2800" dirty="0" smtClean="0"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cs typeface="NikoshBAN" panose="02000000000000000000" pitchFamily="2" charset="0"/>
              </a:rPr>
              <a:t>২। ১০০০ সেঃগ্রাঃ  =  </a:t>
            </a:r>
            <a:r>
              <a:rPr lang="bn-BD" sz="2800" b="1" dirty="0">
                <a:cs typeface="NikoshBAN" panose="02000000000000000000" pitchFamily="2" charset="0"/>
              </a:rPr>
              <a:t>কত? </a:t>
            </a:r>
          </a:p>
          <a:p>
            <a:r>
              <a:rPr lang="bn-BD" sz="2800" dirty="0"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rgbClr val="00B050"/>
                </a:solidFill>
                <a:cs typeface="NikoshBAN" panose="02000000000000000000" pitchFamily="2" charset="0"/>
              </a:rPr>
              <a:t>(ক</a:t>
            </a:r>
            <a:r>
              <a:rPr lang="bn-BD" sz="2800" b="1" dirty="0" smtClean="0">
                <a:solidFill>
                  <a:srgbClr val="00B050"/>
                </a:solidFill>
                <a:cs typeface="NikoshBAN" panose="02000000000000000000" pitchFamily="2" charset="0"/>
              </a:rPr>
              <a:t>)   </a:t>
            </a:r>
            <a:r>
              <a:rPr lang="bn-BD" sz="2800" b="1" dirty="0">
                <a:solidFill>
                  <a:srgbClr val="00B050"/>
                </a:solidFill>
                <a:cs typeface="NikoshBAN" panose="02000000000000000000" pitchFamily="2" charset="0"/>
              </a:rPr>
              <a:t>১ </a:t>
            </a:r>
            <a:r>
              <a:rPr lang="bn-BD" sz="2800" b="1" dirty="0" smtClean="0">
                <a:solidFill>
                  <a:srgbClr val="00B050"/>
                </a:solidFill>
                <a:cs typeface="NikoshBAN" panose="02000000000000000000" pitchFamily="2" charset="0"/>
              </a:rPr>
              <a:t>গ্রাম   (</a:t>
            </a:r>
            <a:r>
              <a:rPr lang="bn-BD" sz="2800" b="1" dirty="0">
                <a:solidFill>
                  <a:srgbClr val="00B050"/>
                </a:solidFill>
                <a:cs typeface="NikoshBAN" panose="02000000000000000000" pitchFamily="2" charset="0"/>
              </a:rPr>
              <a:t>খ) </a:t>
            </a:r>
            <a:r>
              <a:rPr lang="bn-BD" sz="2800" b="1" dirty="0" smtClean="0">
                <a:solidFill>
                  <a:srgbClr val="00B050"/>
                </a:solidFill>
                <a:cs typeface="NikoshBAN" panose="02000000000000000000" pitchFamily="2" charset="0"/>
              </a:rPr>
              <a:t>  ১০ ডেসিগ্রাম</a:t>
            </a:r>
            <a:r>
              <a:rPr lang="bn-BD" sz="2800" b="1" dirty="0" smtClean="0">
                <a:cs typeface="NikoshBAN" panose="02000000000000000000" pitchFamily="2" charset="0"/>
              </a:rPr>
              <a:t>    (</a:t>
            </a:r>
            <a:r>
              <a:rPr lang="bn-BD" sz="2800" b="1" dirty="0">
                <a:cs typeface="NikoshBAN" panose="02000000000000000000" pitchFamily="2" charset="0"/>
              </a:rPr>
              <a:t>গ) </a:t>
            </a:r>
            <a:r>
              <a:rPr lang="bn-BD" sz="2800" b="1" dirty="0" smtClean="0">
                <a:cs typeface="NikoshBAN" panose="02000000000000000000" pitchFamily="2" charset="0"/>
              </a:rPr>
              <a:t>১ ডেকাগ্রাম     (</a:t>
            </a:r>
            <a:r>
              <a:rPr lang="bn-BD" sz="2800" b="1" dirty="0">
                <a:cs typeface="NikoshBAN" panose="02000000000000000000" pitchFamily="2" charset="0"/>
              </a:rPr>
              <a:t>ঘ) </a:t>
            </a:r>
            <a:r>
              <a:rPr lang="bn-BD" sz="2800" b="1" dirty="0" smtClean="0">
                <a:cs typeface="NikoshBAN" panose="02000000000000000000" pitchFamily="2" charset="0"/>
              </a:rPr>
              <a:t>১ </a:t>
            </a:r>
            <a:r>
              <a:rPr lang="bn-BD" sz="2800" b="1" dirty="0">
                <a:cs typeface="NikoshBAN" panose="02000000000000000000" pitchFamily="2" charset="0"/>
              </a:rPr>
              <a:t>কেজি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569" y="3505200"/>
            <a:ext cx="7827681" cy="2677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cs typeface="NikoshBAN" panose="02000000000000000000" pitchFamily="2" charset="0"/>
              </a:rPr>
              <a:t>৩।দৈনন্দিন কাজে ব্যবহৃত ওজনের ক্ষেত্রে----------      </a:t>
            </a:r>
          </a:p>
          <a:p>
            <a:r>
              <a:rPr lang="en-US" sz="2800" b="1" dirty="0" smtClean="0">
                <a:solidFill>
                  <a:srgbClr val="00FF00"/>
                </a:solidFill>
                <a:cs typeface="NikoshBAN" panose="02000000000000000000" pitchFamily="2" charset="0"/>
              </a:rPr>
              <a:t>(i)</a:t>
            </a:r>
            <a:r>
              <a:rPr lang="bn-BD" sz="2800" b="1" dirty="0" smtClean="0">
                <a:solidFill>
                  <a:srgbClr val="00FF00"/>
                </a:solidFill>
                <a:cs typeface="NikoshBAN" panose="02000000000000000000" pitchFamily="2" charset="0"/>
              </a:rPr>
              <a:t> ১০০০ কিলোগ্রাম  পাথরের ওজন ১ কুইন্টাল </a:t>
            </a:r>
            <a:r>
              <a:rPr lang="bn-BD" sz="2800" b="1" dirty="0">
                <a:solidFill>
                  <a:srgbClr val="00FF00"/>
                </a:solidFill>
                <a:cs typeface="NikoshBAN" panose="02000000000000000000" pitchFamily="2" charset="0"/>
              </a:rPr>
              <a:t>। </a:t>
            </a:r>
            <a:r>
              <a:rPr lang="bn-BD" sz="2800" b="1" dirty="0" smtClean="0">
                <a:solidFill>
                  <a:srgbClr val="00FF00"/>
                </a:solidFill>
                <a:cs typeface="NikoshBAN" panose="02000000000000000000" pitchFamily="2" charset="0"/>
              </a:rPr>
              <a:t> </a:t>
            </a:r>
            <a:endParaRPr lang="bn-BD" sz="2800" b="1" dirty="0">
              <a:solidFill>
                <a:srgbClr val="00FF00"/>
              </a:solidFill>
              <a:cs typeface="NikoshBAN" panose="02000000000000000000" pitchFamily="2" charset="0"/>
            </a:endParaRPr>
          </a:p>
          <a:p>
            <a:r>
              <a:rPr lang="en-US" sz="2800" b="1" dirty="0" smtClean="0">
                <a:solidFill>
                  <a:srgbClr val="00FF00"/>
                </a:solidFill>
                <a:cs typeface="NikoshBAN" panose="02000000000000000000" pitchFamily="2" charset="0"/>
              </a:rPr>
              <a:t>(</a:t>
            </a:r>
            <a:r>
              <a:rPr lang="en-US" sz="2800" b="1" dirty="0">
                <a:solidFill>
                  <a:srgbClr val="00FF00"/>
                </a:solidFill>
                <a:cs typeface="NikoshBAN" panose="02000000000000000000" pitchFamily="2" charset="0"/>
              </a:rPr>
              <a:t>ii</a:t>
            </a:r>
            <a:r>
              <a:rPr lang="en-US" sz="2800" b="1" dirty="0" smtClean="0">
                <a:solidFill>
                  <a:srgbClr val="00FF00"/>
                </a:solidFill>
                <a:cs typeface="NikoshBAN" panose="02000000000000000000" pitchFamily="2" charset="0"/>
              </a:rPr>
              <a:t>)</a:t>
            </a:r>
            <a:r>
              <a:rPr lang="bn-BD" sz="2800" b="1" dirty="0" smtClean="0">
                <a:solidFill>
                  <a:srgbClr val="00FF00"/>
                </a:solidFill>
                <a:cs typeface="NikoshBAN" panose="02000000000000000000" pitchFamily="2" charset="0"/>
              </a:rPr>
              <a:t> ১০০০  গ্রাম সোনার ওজন  </a:t>
            </a:r>
            <a:r>
              <a:rPr lang="bn-BD" sz="2800" b="1" dirty="0">
                <a:solidFill>
                  <a:srgbClr val="00FF00"/>
                </a:solidFill>
                <a:cs typeface="NikoshBAN" panose="02000000000000000000" pitchFamily="2" charset="0"/>
              </a:rPr>
              <a:t>১ কেজি ।</a:t>
            </a:r>
          </a:p>
          <a:p>
            <a:r>
              <a:rPr lang="en-US" sz="2800" b="1" dirty="0" smtClean="0">
                <a:solidFill>
                  <a:srgbClr val="00FF00"/>
                </a:solidFill>
                <a:cs typeface="NikoshBAN" panose="02000000000000000000" pitchFamily="2" charset="0"/>
              </a:rPr>
              <a:t>(</a:t>
            </a:r>
            <a:r>
              <a:rPr lang="en-US" sz="2800" b="1" dirty="0">
                <a:solidFill>
                  <a:srgbClr val="00FF00"/>
                </a:solidFill>
                <a:cs typeface="NikoshBAN" panose="02000000000000000000" pitchFamily="2" charset="0"/>
              </a:rPr>
              <a:t>iii) </a:t>
            </a:r>
            <a:r>
              <a:rPr lang="bn-BD" sz="2800" b="1" dirty="0">
                <a:solidFill>
                  <a:srgbClr val="00FF00"/>
                </a:solidFill>
                <a:cs typeface="NikoshBAN" panose="02000000000000000000" pitchFamily="2" charset="0"/>
              </a:rPr>
              <a:t>ওজন পরিমাপের </a:t>
            </a:r>
            <a:r>
              <a:rPr lang="bn-BD" sz="2800" b="1" dirty="0" smtClean="0">
                <a:solidFill>
                  <a:srgbClr val="00FF00"/>
                </a:solidFill>
                <a:cs typeface="NikoshBAN" panose="02000000000000000000" pitchFamily="2" charset="0"/>
              </a:rPr>
              <a:t>আদর্শ একক গ্রাম।</a:t>
            </a:r>
            <a:endParaRPr lang="bn-BD" sz="2800" b="1" dirty="0">
              <a:solidFill>
                <a:srgbClr val="00FF00"/>
              </a:solidFill>
              <a:cs typeface="NikoshBAN" panose="02000000000000000000" pitchFamily="2" charset="0"/>
            </a:endParaRPr>
          </a:p>
          <a:p>
            <a:r>
              <a:rPr lang="bn-BD" sz="2800" b="1" dirty="0">
                <a:solidFill>
                  <a:srgbClr val="00FF00"/>
                </a:solidFill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rgbClr val="00FF00"/>
                </a:solidFill>
                <a:cs typeface="NikoshBAN" panose="02000000000000000000" pitchFamily="2" charset="0"/>
              </a:rPr>
              <a:t>ওপরের </a:t>
            </a:r>
            <a:r>
              <a:rPr lang="bn-BD" sz="2800" b="1" dirty="0">
                <a:solidFill>
                  <a:srgbClr val="00FF00"/>
                </a:solidFill>
                <a:cs typeface="NikoshBAN" panose="02000000000000000000" pitchFamily="2" charset="0"/>
              </a:rPr>
              <a:t>তথ্যের আলোকে নিচের </a:t>
            </a:r>
            <a:r>
              <a:rPr lang="bn-BD" sz="2800" b="1" dirty="0" smtClean="0">
                <a:solidFill>
                  <a:srgbClr val="00FF00"/>
                </a:solidFill>
                <a:cs typeface="NikoshBAN" panose="02000000000000000000" pitchFamily="2" charset="0"/>
              </a:rPr>
              <a:t>কোনটি সঠিক </a:t>
            </a:r>
            <a:r>
              <a:rPr lang="bn-BD" sz="2800" b="1" dirty="0">
                <a:solidFill>
                  <a:srgbClr val="00FF00"/>
                </a:solidFill>
                <a:cs typeface="NikoshBAN" panose="02000000000000000000" pitchFamily="2" charset="0"/>
              </a:rPr>
              <a:t>? </a:t>
            </a:r>
          </a:p>
          <a:p>
            <a:r>
              <a:rPr lang="bn-BD" sz="2800" dirty="0"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rgbClr val="003300"/>
                </a:solidFill>
                <a:cs typeface="NikoshBAN" panose="02000000000000000000" pitchFamily="2" charset="0"/>
              </a:rPr>
              <a:t>(ক) </a:t>
            </a:r>
            <a:r>
              <a:rPr lang="bn-BD" sz="2800" b="1" dirty="0" smtClean="0">
                <a:solidFill>
                  <a:srgbClr val="003300"/>
                </a:solidFill>
                <a:cs typeface="NikoshBAN" panose="02000000000000000000" pitchFamily="2" charset="0"/>
              </a:rPr>
              <a:t>   </a:t>
            </a:r>
            <a:r>
              <a:rPr lang="en-US" sz="2800" b="1" dirty="0" err="1" smtClean="0">
                <a:solidFill>
                  <a:srgbClr val="003300"/>
                </a:solidFill>
                <a:cs typeface="NikoshBAN" panose="02000000000000000000" pitchFamily="2" charset="0"/>
              </a:rPr>
              <a:t>i</a:t>
            </a:r>
            <a:r>
              <a:rPr lang="bn-BD" sz="2800" b="1" dirty="0" smtClean="0">
                <a:solidFill>
                  <a:srgbClr val="003300"/>
                </a:solidFill>
                <a:cs typeface="NikoshBAN" panose="02000000000000000000" pitchFamily="2" charset="0"/>
              </a:rPr>
              <a:t>   (</a:t>
            </a:r>
            <a:r>
              <a:rPr lang="bn-BD" sz="2800" b="1" dirty="0">
                <a:solidFill>
                  <a:srgbClr val="003300"/>
                </a:solidFill>
                <a:cs typeface="NikoshBAN" panose="02000000000000000000" pitchFamily="2" charset="0"/>
              </a:rPr>
              <a:t>খ) </a:t>
            </a:r>
            <a:r>
              <a:rPr lang="en-US" sz="2800" b="1" dirty="0" err="1">
                <a:solidFill>
                  <a:srgbClr val="003300"/>
                </a:solidFill>
                <a:cs typeface="NikoshBAN" panose="02000000000000000000" pitchFamily="2" charset="0"/>
              </a:rPr>
              <a:t>i</a:t>
            </a:r>
            <a:r>
              <a:rPr lang="bn-BD" sz="2800" b="1" dirty="0">
                <a:solidFill>
                  <a:srgbClr val="003300"/>
                </a:solidFill>
                <a:cs typeface="NikoshBAN" panose="02000000000000000000" pitchFamily="2" charset="0"/>
              </a:rPr>
              <a:t> ও </a:t>
            </a:r>
            <a:r>
              <a:rPr lang="en-US" sz="2800" b="1" dirty="0" smtClean="0">
                <a:solidFill>
                  <a:srgbClr val="003300"/>
                </a:solidFill>
                <a:cs typeface="NikoshBAN" panose="02000000000000000000" pitchFamily="2" charset="0"/>
              </a:rPr>
              <a:t>ii</a:t>
            </a:r>
            <a:r>
              <a:rPr lang="bn-BD" sz="2800" b="1" dirty="0" smtClean="0">
                <a:solidFill>
                  <a:srgbClr val="003300"/>
                </a:solidFill>
                <a:cs typeface="NikoshBAN" panose="02000000000000000000" pitchFamily="2" charset="0"/>
              </a:rPr>
              <a:t>           </a:t>
            </a:r>
            <a:r>
              <a:rPr lang="bn-BD" sz="2800" b="1" dirty="0" smtClean="0">
                <a:solidFill>
                  <a:srgbClr val="00FF00"/>
                </a:solidFill>
                <a:cs typeface="NikoshBAN" panose="02000000000000000000" pitchFamily="2" charset="0"/>
              </a:rPr>
              <a:t>(গ) </a:t>
            </a:r>
            <a:r>
              <a:rPr lang="en-US" sz="2800" b="1" dirty="0" smtClean="0">
                <a:solidFill>
                  <a:srgbClr val="00FF00"/>
                </a:solidFill>
                <a:cs typeface="NikoshBAN" panose="02000000000000000000" pitchFamily="2" charset="0"/>
              </a:rPr>
              <a:t>ii </a:t>
            </a:r>
            <a:r>
              <a:rPr lang="bn-BD" sz="2800" b="1" dirty="0">
                <a:solidFill>
                  <a:srgbClr val="00FF00"/>
                </a:solidFill>
                <a:cs typeface="NikoshBAN" panose="02000000000000000000" pitchFamily="2" charset="0"/>
              </a:rPr>
              <a:t>ও </a:t>
            </a:r>
            <a:r>
              <a:rPr lang="en-US" sz="2800" b="1" dirty="0">
                <a:solidFill>
                  <a:srgbClr val="00FF00"/>
                </a:solidFill>
                <a:cs typeface="NikoshBAN" panose="02000000000000000000" pitchFamily="2" charset="0"/>
              </a:rPr>
              <a:t>iii</a:t>
            </a:r>
            <a:r>
              <a:rPr lang="bn-BD" sz="2800" b="1" dirty="0">
                <a:solidFill>
                  <a:srgbClr val="00FF00"/>
                </a:solidFill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rgbClr val="00FF00"/>
                </a:solidFill>
                <a:cs typeface="NikoshBAN" panose="02000000000000000000" pitchFamily="2" charset="0"/>
              </a:rPr>
              <a:t>        </a:t>
            </a:r>
            <a:r>
              <a:rPr lang="bn-BD" sz="2800" b="1" dirty="0" smtClean="0">
                <a:solidFill>
                  <a:srgbClr val="003300"/>
                </a:solidFill>
                <a:cs typeface="NikoshBAN" panose="02000000000000000000" pitchFamily="2" charset="0"/>
              </a:rPr>
              <a:t>(</a:t>
            </a:r>
            <a:r>
              <a:rPr lang="bn-BD" sz="2800" b="1" dirty="0">
                <a:solidFill>
                  <a:srgbClr val="003300"/>
                </a:solidFill>
                <a:cs typeface="NikoshBAN" panose="02000000000000000000" pitchFamily="2" charset="0"/>
              </a:rPr>
              <a:t>ঘ</a:t>
            </a:r>
            <a:r>
              <a:rPr lang="bn-BD" sz="2800" b="1" dirty="0" smtClean="0">
                <a:solidFill>
                  <a:srgbClr val="003300"/>
                </a:solidFill>
                <a:cs typeface="NikoshBAN" panose="02000000000000000000" pitchFamily="2" charset="0"/>
              </a:rPr>
              <a:t>) </a:t>
            </a:r>
            <a:r>
              <a:rPr lang="en-US" sz="2800" b="1" dirty="0" err="1" smtClean="0">
                <a:solidFill>
                  <a:srgbClr val="003300"/>
                </a:solidFill>
                <a:cs typeface="NikoshBAN" panose="02000000000000000000" pitchFamily="2" charset="0"/>
              </a:rPr>
              <a:t>i,ii</a:t>
            </a:r>
            <a:r>
              <a:rPr lang="en-US" sz="2800" b="1" dirty="0" smtClean="0">
                <a:solidFill>
                  <a:srgbClr val="003300"/>
                </a:solidFill>
                <a:cs typeface="NikoshBAN" panose="02000000000000000000" pitchFamily="2" charset="0"/>
              </a:rPr>
              <a:t>,</a:t>
            </a:r>
            <a:r>
              <a:rPr lang="bn-BD" sz="2800" b="1" dirty="0">
                <a:solidFill>
                  <a:srgbClr val="003300"/>
                </a:solidFill>
                <a:cs typeface="NikoshBAN" panose="02000000000000000000" pitchFamily="2" charset="0"/>
              </a:rPr>
              <a:t>ও </a:t>
            </a:r>
            <a:r>
              <a:rPr lang="en-US" sz="2800" b="1" dirty="0" smtClean="0">
                <a:solidFill>
                  <a:srgbClr val="003300"/>
                </a:solidFill>
                <a:cs typeface="NikoshBAN" panose="02000000000000000000" pitchFamily="2" charset="0"/>
              </a:rPr>
              <a:t>iii</a:t>
            </a:r>
            <a:endParaRPr lang="bn-BD" sz="2800" b="1" dirty="0">
              <a:solidFill>
                <a:srgbClr val="003300"/>
              </a:solidFill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7568" y="2057400"/>
            <a:ext cx="1867032" cy="50076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781800" y="3048000"/>
            <a:ext cx="1447800" cy="500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808250" y="5562600"/>
            <a:ext cx="2667000" cy="500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4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build="p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9045" y="4572000"/>
            <a:ext cx="8229600" cy="2246769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কোন পরিবারে দৈনিক ১</a:t>
            </a:r>
            <a:r>
              <a:rPr lang="en-US" sz="2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২৫ লিটার দুধ লাগে এবং প্রতি লিটার দুধের মূল৫২টাকা  </a:t>
            </a:r>
          </a:p>
          <a:p>
            <a:r>
              <a:rPr lang="bn-BD" sz="28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(ক) ঐ পরিবারে ১ সপ্তাহে কি পরিমাণ দুধ লাগবে ?</a:t>
            </a:r>
          </a:p>
          <a:p>
            <a:r>
              <a:rPr lang="bn-BD" sz="28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(খ) ১ মাসে কি পরিমান্দুধ লাগবে ?</a:t>
            </a:r>
          </a:p>
          <a:p>
            <a:r>
              <a:rPr lang="bn-BD" sz="28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(গ) ঐ পরিবারে ৩০ দিনে কত টাকার দুধ লাগবে ? </a:t>
            </a:r>
            <a:endParaRPr lang="en-US" sz="28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45" y="457200"/>
            <a:ext cx="8229600" cy="403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6096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B0F0"/>
                </a:solidFill>
              </a:rPr>
              <a:t>বা ড়ী র  কা জ</a:t>
            </a:r>
            <a:endParaRPr lang="en-US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42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6368"/>
            <a:ext cx="8610600" cy="624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300" y="609600"/>
            <a:ext cx="8420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FFFF"/>
                </a:solidFill>
              </a:rPr>
              <a:t>    ধ     ন্য       বা       দ</a:t>
            </a:r>
          </a:p>
          <a:p>
            <a:r>
              <a:rPr lang="bn-BD" sz="6600" b="1" dirty="0" smtClean="0">
                <a:solidFill>
                  <a:srgbClr val="FFC000"/>
                </a:solidFill>
              </a:rPr>
              <a:t>   </a:t>
            </a:r>
            <a:r>
              <a:rPr lang="bn-BD" sz="6600" b="1" dirty="0" smtClean="0">
                <a:solidFill>
                  <a:schemeClr val="accent6">
                    <a:lumMod val="75000"/>
                  </a:schemeClr>
                </a:solidFill>
              </a:rPr>
              <a:t>খো-দা      হা-ফে-জ</a:t>
            </a:r>
            <a:endParaRPr lang="en-US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67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782430" y="381236"/>
            <a:ext cx="4191000" cy="60998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/>
              <a:t> </a:t>
            </a:r>
            <a:endParaRPr lang="bn-IN" dirty="0" smtClean="0"/>
          </a:p>
          <a:p>
            <a:endParaRPr lang="bn-IN" sz="2400" b="1" u="sng" dirty="0" smtClean="0">
              <a:solidFill>
                <a:srgbClr val="003300"/>
              </a:solidFill>
            </a:endParaRPr>
          </a:p>
          <a:p>
            <a:endParaRPr lang="bn-IN" sz="2400" b="1" u="sng" dirty="0" smtClean="0">
              <a:solidFill>
                <a:srgbClr val="003300"/>
              </a:solidFill>
            </a:endParaRPr>
          </a:p>
          <a:p>
            <a:endParaRPr lang="bn-IN" sz="2400" b="1" u="sng" dirty="0" smtClean="0">
              <a:solidFill>
                <a:srgbClr val="003300"/>
              </a:solidFill>
            </a:endParaRPr>
          </a:p>
          <a:p>
            <a:endParaRPr lang="bn-IN" sz="2400" b="1" u="sng" dirty="0" smtClean="0">
              <a:solidFill>
                <a:srgbClr val="003300"/>
              </a:solidFill>
            </a:endParaRPr>
          </a:p>
          <a:p>
            <a:endParaRPr lang="bn-IN" sz="2400" b="1" u="sng" dirty="0" smtClean="0">
              <a:solidFill>
                <a:srgbClr val="003300"/>
              </a:solidFill>
            </a:endParaRPr>
          </a:p>
          <a:p>
            <a:endParaRPr lang="bn-IN" sz="2400" b="1" u="sng" dirty="0" smtClean="0">
              <a:solidFill>
                <a:srgbClr val="003300"/>
              </a:solidFill>
            </a:endParaRPr>
          </a:p>
          <a:p>
            <a:endParaRPr lang="bn-IN" sz="2400" b="1" u="sng" dirty="0">
              <a:solidFill>
                <a:srgbClr val="003300"/>
              </a:solidFill>
            </a:endParaRPr>
          </a:p>
          <a:p>
            <a:endParaRPr lang="bn-IN" sz="2400" b="1" u="sng" dirty="0" smtClean="0">
              <a:solidFill>
                <a:srgbClr val="003300"/>
              </a:solidFill>
            </a:endParaRPr>
          </a:p>
          <a:p>
            <a:endParaRPr lang="bn-IN" sz="2400" b="1" u="sng" dirty="0">
              <a:solidFill>
                <a:srgbClr val="003300"/>
              </a:solidFill>
            </a:endParaRPr>
          </a:p>
          <a:p>
            <a:r>
              <a:rPr lang="bn-BD" sz="2400" b="1" u="sng" dirty="0" smtClean="0">
                <a:solidFill>
                  <a:srgbClr val="003300"/>
                </a:solidFill>
              </a:rPr>
              <a:t>বিষয়ঃ গনিত</a:t>
            </a:r>
          </a:p>
          <a:p>
            <a:r>
              <a:rPr lang="bn-BD" sz="2400" b="1" dirty="0" smtClean="0">
                <a:solidFill>
                  <a:srgbClr val="003300"/>
                </a:solidFill>
              </a:rPr>
              <a:t>শ্রেণিঃ ৭ম</a:t>
            </a:r>
          </a:p>
          <a:p>
            <a:r>
              <a:rPr lang="bn-BD" sz="2400" b="1" dirty="0" smtClean="0">
                <a:solidFill>
                  <a:srgbClr val="003300"/>
                </a:solidFill>
              </a:rPr>
              <a:t>অধ্যায়ঃ তৃতীয়</a:t>
            </a:r>
          </a:p>
          <a:p>
            <a:r>
              <a:rPr lang="bn-BD" sz="2400" b="1" dirty="0" smtClean="0">
                <a:solidFill>
                  <a:srgbClr val="003300"/>
                </a:solidFill>
              </a:rPr>
              <a:t>পাঠঃ ওজন পরিমাপ</a:t>
            </a:r>
          </a:p>
          <a:p>
            <a:r>
              <a:rPr lang="bn-BD" sz="2400" b="1" dirty="0" smtClean="0">
                <a:solidFill>
                  <a:srgbClr val="003300"/>
                </a:solidFill>
              </a:rPr>
              <a:t>সময়ঃ ৫০ মিনিট ,</a:t>
            </a:r>
          </a:p>
          <a:p>
            <a:r>
              <a:rPr lang="bn-BD" sz="2400" b="1" dirty="0" smtClean="0">
                <a:solidFill>
                  <a:srgbClr val="003300"/>
                </a:solidFill>
              </a:rPr>
              <a:t>তারিখঃ </a:t>
            </a:r>
            <a:r>
              <a:rPr lang="en-US" sz="2400" b="1" dirty="0" smtClean="0">
                <a:solidFill>
                  <a:srgbClr val="003300"/>
                </a:solidFill>
              </a:rPr>
              <a:t>০৯</a:t>
            </a:r>
            <a:r>
              <a:rPr lang="bn-BD" sz="2400" b="1" dirty="0" smtClean="0">
                <a:solidFill>
                  <a:srgbClr val="003300"/>
                </a:solidFill>
              </a:rPr>
              <a:t>/</a:t>
            </a:r>
            <a:r>
              <a:rPr lang="en-US" sz="2400" b="1" dirty="0" smtClean="0">
                <a:solidFill>
                  <a:srgbClr val="003300"/>
                </a:solidFill>
              </a:rPr>
              <a:t>০৮</a:t>
            </a:r>
            <a:r>
              <a:rPr lang="bn-BD" sz="2400" b="1" dirty="0" smtClean="0">
                <a:solidFill>
                  <a:srgbClr val="003300"/>
                </a:solidFill>
              </a:rPr>
              <a:t>/২০</a:t>
            </a:r>
            <a:r>
              <a:rPr lang="en-US" sz="2400" b="1" dirty="0" smtClean="0">
                <a:solidFill>
                  <a:srgbClr val="003300"/>
                </a:solidFill>
              </a:rPr>
              <a:t>২০</a:t>
            </a:r>
            <a:r>
              <a:rPr lang="bn-BD" sz="2400" b="1" dirty="0" smtClean="0">
                <a:solidFill>
                  <a:srgbClr val="003300"/>
                </a:solidFill>
              </a:rPr>
              <a:t> ইং । </a:t>
            </a:r>
            <a:r>
              <a:rPr lang="en-US" sz="2400" b="1" dirty="0" smtClean="0">
                <a:solidFill>
                  <a:srgbClr val="003300"/>
                </a:solidFill>
              </a:rPr>
              <a:t> </a:t>
            </a:r>
            <a:endParaRPr lang="en-US" sz="2400" b="1" dirty="0"/>
          </a:p>
        </p:txBody>
      </p:sp>
      <p:sp>
        <p:nvSpPr>
          <p:cNvPr id="4" name="Rounded Rectangle 3"/>
          <p:cNvSpPr/>
          <p:nvPr/>
        </p:nvSpPr>
        <p:spPr>
          <a:xfrm flipH="1" flipV="1">
            <a:off x="373605" y="381236"/>
            <a:ext cx="4217160" cy="60868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3636" y="600486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FF00"/>
                </a:solidFill>
              </a:rPr>
              <a:t>শিক্ষক পরিচিতি</a:t>
            </a:r>
            <a:endParaRPr lang="en-US" sz="4000" b="1" dirty="0">
              <a:solidFill>
                <a:srgbClr val="00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0536" y="2328571"/>
            <a:ext cx="406475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r>
              <a:rPr lang="bn-BD" sz="2000" b="1" dirty="0" smtClean="0"/>
              <a:t>মোঃ ছাইফুল ইসলাম( </a:t>
            </a:r>
            <a:r>
              <a:rPr lang="bn-BD" sz="1600" b="1" dirty="0" smtClean="0"/>
              <a:t>বি,এস-সি,বি,এড</a:t>
            </a:r>
            <a:r>
              <a:rPr lang="bn-BD" sz="2000" b="1" dirty="0" smtClean="0"/>
              <a:t>)</a:t>
            </a:r>
          </a:p>
          <a:p>
            <a:r>
              <a:rPr lang="bn-BD" sz="2000" b="1" dirty="0" smtClean="0"/>
              <a:t>সিনিয়র শিক্ষক </a:t>
            </a:r>
            <a:endParaRPr lang="en-US" sz="2000" b="1" dirty="0" smtClean="0"/>
          </a:p>
          <a:p>
            <a:r>
              <a:rPr lang="bn-BD" sz="2000" b="1" dirty="0" smtClean="0"/>
              <a:t>শিচারপাড়া বুলজান উচ্চ বিদ্যালয়,</a:t>
            </a:r>
          </a:p>
          <a:p>
            <a:r>
              <a:rPr lang="bn-BD" sz="2000" b="1" dirty="0" smtClean="0"/>
              <a:t>সোনাতলা , বগুড়া ।</a:t>
            </a:r>
          </a:p>
          <a:p>
            <a:r>
              <a:rPr lang="bn-BD" sz="2400" b="1" dirty="0" smtClean="0">
                <a:solidFill>
                  <a:srgbClr val="FFC000"/>
                </a:solidFill>
              </a:rPr>
              <a:t>মোবাইলঃ ০১৭৩৩১৮৮৯৬৬ </a:t>
            </a:r>
            <a:r>
              <a:rPr lang="bn-IN" sz="2400" b="1" dirty="0" smtClean="0">
                <a:solidFill>
                  <a:srgbClr val="FFC000"/>
                </a:solidFill>
              </a:rPr>
              <a:t>     </a:t>
            </a:r>
            <a:r>
              <a:rPr lang="en-US" sz="2800" b="1" dirty="0" smtClean="0">
                <a:solidFill>
                  <a:srgbClr val="003300"/>
                </a:solidFill>
              </a:rPr>
              <a:t>E-mail: </a:t>
            </a:r>
            <a:r>
              <a:rPr lang="en-US" b="1" dirty="0" smtClean="0">
                <a:solidFill>
                  <a:srgbClr val="003300"/>
                </a:solidFill>
              </a:rPr>
              <a:t>saiful.islam7913@gmail.com</a:t>
            </a:r>
            <a:endParaRPr lang="en-US" b="1" dirty="0">
              <a:solidFill>
                <a:srgbClr val="0033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69086"/>
            <a:ext cx="1981200" cy="21599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046301" y="381237"/>
            <a:ext cx="3393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u="sng" dirty="0" smtClean="0">
                <a:solidFill>
                  <a:srgbClr val="00FF00"/>
                </a:solidFill>
              </a:rPr>
              <a:t> পাঠ পরিচিতি </a:t>
            </a:r>
            <a:endParaRPr lang="bn-IN" sz="3600" b="1" u="sng" dirty="0">
              <a:solidFill>
                <a:srgbClr val="00FF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461" y="954428"/>
            <a:ext cx="2895600" cy="308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2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9258" y="5651212"/>
            <a:ext cx="680667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বিক্রেতা</a:t>
            </a:r>
            <a:r>
              <a:rPr lang="en-US" sz="3200" b="1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ক্রেতাকে বিভিন্ন দ্রব্য ওজন করে দিছেন । </a:t>
            </a:r>
            <a:endParaRPr lang="en-US" sz="3200" b="1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533400"/>
            <a:ext cx="7972425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49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562600"/>
            <a:ext cx="8458200" cy="646331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পরিমাপক যন্ত্রটি দ্বারা মিষ্টান্নের কী পরিমাপ করা হচ্ছে?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613" y="609600"/>
            <a:ext cx="7724775" cy="707886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ওজন পরিমাপ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576388"/>
            <a:ext cx="7762875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1599610"/>
            <a:ext cx="3862388" cy="646331"/>
          </a:xfrm>
          <a:prstGeom prst="rect">
            <a:avLst/>
          </a:prstGeom>
          <a:solidFill>
            <a:srgbClr val="FFE5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ওজন পরিমাপ করা হচ্ছে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29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762000"/>
            <a:ext cx="8534400" cy="5355312"/>
          </a:xfrm>
          <a:prstGeom prst="rect">
            <a:avLst/>
          </a:prstGeom>
          <a:gradFill flip="none" rotWithShape="1">
            <a:gsLst>
              <a:gs pos="0">
                <a:srgbClr val="97FFFF">
                  <a:tint val="66000"/>
                  <a:satMod val="160000"/>
                </a:srgbClr>
              </a:gs>
              <a:gs pos="50000">
                <a:srgbClr val="97FFFF">
                  <a:tint val="44500"/>
                  <a:satMod val="160000"/>
                </a:srgbClr>
              </a:gs>
              <a:gs pos="100000">
                <a:srgbClr val="97FFFF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 খ ন  ফ ল</a:t>
            </a:r>
            <a:endParaRPr 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থেকে শিক্ষার্থীরা-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১। ওজন পরিমাপ কী তা বলতে পারবে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ওজন পরিমাপের এককগুলো উল্লেখ করতে পারবে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2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ওজন পরিমাপের মেট্রিক পদ্ধতি ব্যাখ্যা করতে পারবে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2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বিভিন্ন ওজন পরিমাপকের ব্যাখ্যা করতে পারবে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বিভিন্ন পরিমাপক  ব্যবহার করে দ্রব্যাদির ওজন  নির্ণয়</a:t>
            </a:r>
          </a:p>
          <a:p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করতে পারবে। 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73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4"/>
          <a:stretch/>
        </p:blipFill>
        <p:spPr bwMode="auto">
          <a:xfrm>
            <a:off x="990600" y="963932"/>
            <a:ext cx="6810375" cy="471296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" y="963932"/>
            <a:ext cx="6842759" cy="471297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19" y="963932"/>
            <a:ext cx="682942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" y="990602"/>
            <a:ext cx="6814185" cy="46863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" y="990600"/>
            <a:ext cx="6814185" cy="468630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" y="990600"/>
            <a:ext cx="6814185" cy="468630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" y="990601"/>
            <a:ext cx="6795135" cy="468629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" t="2816"/>
          <a:stretch/>
        </p:blipFill>
        <p:spPr bwMode="auto">
          <a:xfrm>
            <a:off x="1005840" y="963932"/>
            <a:ext cx="6842759" cy="471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1" y="977266"/>
            <a:ext cx="6810375" cy="46863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40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63" y="617219"/>
            <a:ext cx="3793466" cy="47167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4" r="11467"/>
          <a:stretch/>
        </p:blipFill>
        <p:spPr>
          <a:xfrm>
            <a:off x="4516959" y="617220"/>
            <a:ext cx="3865041" cy="47167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12063" y="5486400"/>
            <a:ext cx="7669938" cy="830997"/>
          </a:xfrm>
          <a:prstGeom prst="rect">
            <a:avLst/>
          </a:prstGeom>
          <a:solidFill>
            <a:srgbClr val="FFE5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ওজন পরিমাপের বিভিন্ন ধরনের যন্ত্র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40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8660" y="649216"/>
            <a:ext cx="7696200" cy="707886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নিচের ছবিগুলো লক্ষ্য করঃ-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1990" y="5540515"/>
            <a:ext cx="7703820" cy="646331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মেট্রিক পদ্ধতিতে ওজনের আদর্শ একক হল গ্রাম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" y="1438274"/>
            <a:ext cx="3200400" cy="366712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38275"/>
            <a:ext cx="3954780" cy="366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31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7772400" cy="707886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ওজন পরিমাপের মেট্রিক একক</a:t>
            </a:r>
            <a:endParaRPr lang="en-US" sz="4000" b="1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2818" y="1241286"/>
            <a:ext cx="7772400" cy="5016758"/>
          </a:xfrm>
          <a:prstGeom prst="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১০ মিলিগ্রাম              =    ১ সেন্টিগ্রাম</a:t>
            </a:r>
          </a:p>
          <a:p>
            <a:r>
              <a:rPr lang="bn-BD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১০ সেন্টিগ্রাম              =    ১  ডেসিগ্রাম</a:t>
            </a:r>
          </a:p>
          <a:p>
            <a:r>
              <a:rPr lang="bn-BD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১০ ডেসিগ্রাম               =    ১  গ্রাম</a:t>
            </a:r>
          </a:p>
          <a:p>
            <a:r>
              <a:rPr lang="bn-BD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১০ গ্রাম                     =    ১  ডেকাগ্রাম</a:t>
            </a:r>
          </a:p>
          <a:p>
            <a:r>
              <a:rPr lang="bn-BD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১০ ডেকাগ্রাম               =    ১  হেক্টোগ্রাম</a:t>
            </a:r>
          </a:p>
          <a:p>
            <a:r>
              <a:rPr lang="bn-BD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১০ হেক্টোগ্রাম              =    ১ কিলোগ্রাম</a:t>
            </a:r>
          </a:p>
          <a:p>
            <a:r>
              <a:rPr lang="bn-BD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১০০ কিলোগ্রাম            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=    ১ কুইন্টাল</a:t>
            </a:r>
          </a:p>
          <a:p>
            <a:r>
              <a:rPr lang="bn-BD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১০ কুইন্টাল                 =    ১ মেট্রিকটন</a:t>
            </a:r>
            <a:endParaRPr lang="en-US" sz="4000" b="1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07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1466</TotalTime>
  <Words>576</Words>
  <Application>Microsoft Office PowerPoint</Application>
  <PresentationFormat>On-screen Show (4:3)</PresentationFormat>
  <Paragraphs>131</Paragraphs>
  <Slides>17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Calibri</vt:lpstr>
      <vt:lpstr>NikoshBAN</vt:lpstr>
      <vt:lpstr>Tahoma</vt:lpstr>
      <vt:lpstr>Times New Roman</vt:lpstr>
      <vt:lpstr>Verdana</vt:lpstr>
      <vt:lpstr>Vrinda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Debdas</dc:creator>
  <cp:lastModifiedBy>wavetek</cp:lastModifiedBy>
  <cp:revision>178</cp:revision>
  <dcterms:created xsi:type="dcterms:W3CDTF">2006-08-16T00:00:00Z</dcterms:created>
  <dcterms:modified xsi:type="dcterms:W3CDTF">2020-08-09T15:22:29Z</dcterms:modified>
</cp:coreProperties>
</file>