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6" r:id="rId3"/>
    <p:sldId id="274" r:id="rId4"/>
    <p:sldId id="275" r:id="rId5"/>
    <p:sldId id="265" r:id="rId6"/>
    <p:sldId id="268" r:id="rId7"/>
    <p:sldId id="258" r:id="rId8"/>
    <p:sldId id="270" r:id="rId9"/>
    <p:sldId id="264" r:id="rId10"/>
    <p:sldId id="262" r:id="rId11"/>
    <p:sldId id="261" r:id="rId12"/>
    <p:sldId id="263" r:id="rId13"/>
    <p:sldId id="260" r:id="rId14"/>
    <p:sldId id="266" r:id="rId15"/>
    <p:sldId id="267" r:id="rId16"/>
    <p:sldId id="257" r:id="rId17"/>
    <p:sldId id="271" r:id="rId18"/>
    <p:sldId id="276" r:id="rId19"/>
    <p:sldId id="277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9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0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3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9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4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3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2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2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09EA-838C-4E40-B474-6088E6E10A7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862FA-6A72-4780-9FDE-134EBFD1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0"/>
            <a:ext cx="609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6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152400"/>
                <a:ext cx="8153400" cy="6132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u="sng" dirty="0" smtClean="0">
                    <a:latin typeface="NikoshBAN" pitchFamily="2" charset="0"/>
                    <a:cs typeface="NikoshBAN" pitchFamily="2" charset="0"/>
                  </a:rPr>
                  <a:t>০৯</a:t>
                </a:r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। মূলদ </a:t>
                </a:r>
                <a:r>
                  <a:rPr lang="en-US" sz="2800" b="1" u="sng" dirty="0" err="1">
                    <a:latin typeface="NikoshBAN" pitchFamily="2" charset="0"/>
                    <a:cs typeface="NikoshBAN" pitchFamily="2" charset="0"/>
                  </a:rPr>
                  <a:t>সংখ্যাঃ</a:t>
                </a:r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u="sng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Rational Number): </a:t>
                </a:r>
                <a:r>
                  <a:rPr lang="bn-IN" sz="28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আকারের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p ও q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পূর্ণসংখ্যা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q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0 ।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2.5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1.1666…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ইত্যাদি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সকল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পূর্ণসংখ্যা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ভগ্নাংশই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bn-IN" sz="2800" b="1" u="sng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2800" b="1" u="sng" dirty="0" smtClean="0">
                    <a:latin typeface="NikoshBAN" pitchFamily="2" charset="0"/>
                    <a:cs typeface="NikoshBAN" pitchFamily="2" charset="0"/>
                  </a:rPr>
                  <a:t>১০। </a:t>
                </a:r>
                <a:r>
                  <a:rPr lang="en-US" sz="2800" b="1" u="sng" dirty="0" err="1" smtClean="0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28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u="sng" dirty="0" err="1">
                    <a:latin typeface="NikoshBAN" pitchFamily="2" charset="0"/>
                    <a:cs typeface="NikoshBAN" pitchFamily="2" charset="0"/>
                  </a:rPr>
                  <a:t>সংখ্যাঃ</a:t>
                </a:r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u="sng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Irrational Number):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যেখানে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p ও q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পূর্ণসংখ্যা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q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0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1.414213…,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1.73205…,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1.118…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ইত্যাদি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পূর্ণবর্গ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এরূপ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স্বাভাবিক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বর্গমূল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কিংবা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তার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পূর্ণসংখ্যার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অনুপাত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হিসাবে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"/>
                <a:ext cx="8153400" cy="6132641"/>
              </a:xfrm>
              <a:prstGeom prst="rect">
                <a:avLst/>
              </a:prstGeom>
              <a:blipFill rotWithShape="1">
                <a:blip r:embed="rId2"/>
                <a:stretch>
                  <a:fillRect l="-1571" r="-2618" b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7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33400"/>
            <a:ext cx="769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১০। ক)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0.31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0.12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0.31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= 0.2121121112…..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= 0.1515515551…..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0.12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 0.2121121112…..         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b= 0.1515515551…..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স্পষ্টত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0.31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0.12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33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94509" y="893434"/>
                <a:ext cx="7239000" cy="472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#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সামান্য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0.55555…..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×10=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0.55555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× 10 = 5.5555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…..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×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1=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0.55555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×    1=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0.55555….. </a:t>
                </a: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বিয়োগ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×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10 - ­0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×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1= 5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×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10 -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1) = 5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× 9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o-CN" sz="3200" dirty="0" smtClean="0">
                    <a:latin typeface="Arial Unicode MS"/>
                    <a:ea typeface="Arial Unicode MS"/>
                    <a:cs typeface="NikoshBAN" pitchFamily="2" charset="0"/>
                  </a:rPr>
                  <a:t>༜</a:t>
                </a:r>
                <a:r>
                  <a:rPr lang="bn-IN" sz="3200" dirty="0" smtClean="0">
                    <a:latin typeface="Arial Unicode MS"/>
                    <a:ea typeface="Arial Unicode MS"/>
                    <a:cs typeface="NikoshBAN" pitchFamily="2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09" y="893434"/>
                <a:ext cx="7239000" cy="4724050"/>
              </a:xfrm>
              <a:prstGeom prst="rect">
                <a:avLst/>
              </a:prstGeom>
              <a:blipFill rotWithShape="1">
                <a:blip r:embed="rId2"/>
                <a:stretch>
                  <a:fillRect l="-2190" t="-1677" b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066800" y="2971800"/>
            <a:ext cx="6858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533400"/>
                <a:ext cx="8153400" cy="5777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# 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সামান্য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bn-I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2.55555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…..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×10=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2.55555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….. × 10 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25.555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….. 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×  1= 0.55555….. ×    1=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2.55555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….. </a:t>
                </a:r>
              </a:p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বিয়োগ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×10 - ­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×  1=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23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× (10 -  1) 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23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× 9 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23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3600" dirty="0" smtClean="0">
                    <a:latin typeface="Arial Unicode MS"/>
                    <a:ea typeface="Arial Unicode MS"/>
                    <a:cs typeface="NikoshBAN" pitchFamily="2" charset="0"/>
                  </a:rPr>
                  <a:t> 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23</m:t>
                        </m:r>
                      </m:num>
                      <m:den>
                        <m:r>
                          <a:rPr lang="bn-IN" sz="36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         </a:t>
                </a:r>
                <a:r>
                  <a:rPr lang="bo-CN" sz="3600" dirty="0">
                    <a:latin typeface="Arial Unicode MS"/>
                    <a:ea typeface="Arial Unicode MS"/>
                    <a:cs typeface="NikoshBAN" pitchFamily="2" charset="0"/>
                  </a:rPr>
                  <a:t>༜</a:t>
                </a:r>
                <a:r>
                  <a:rPr lang="bn-IN" sz="3600" dirty="0">
                    <a:latin typeface="Arial Unicode MS"/>
                    <a:ea typeface="Arial Unicode MS"/>
                    <a:cs typeface="NikoshBAN" pitchFamily="2" charset="0"/>
                  </a:rPr>
                  <a:t> 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bn-IN" sz="36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3400"/>
                <a:ext cx="8153400" cy="5777800"/>
              </a:xfrm>
              <a:prstGeom prst="rect">
                <a:avLst/>
              </a:prstGeom>
              <a:blipFill rotWithShape="1">
                <a:blip r:embed="rId2"/>
                <a:stretch>
                  <a:fillRect l="-2319" t="-1584" r="-1571" b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33400" y="2895600"/>
            <a:ext cx="815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358336"/>
                <a:ext cx="8382000" cy="5489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# 3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সামান্য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3.255555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…..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×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100=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3.255555…..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× 100  = 325.5555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…..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3.2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×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10=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3.255555…..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×   10  =   32.55555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বিয়োগ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×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100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- ­ 3.2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×10 = 293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× (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100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-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10)     = 293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×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90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293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3.2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bn-IN" sz="36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o-CN" sz="3200" dirty="0">
                    <a:latin typeface="Arial Unicode MS"/>
                    <a:ea typeface="Arial Unicode MS"/>
                    <a:cs typeface="NikoshBAN" pitchFamily="2" charset="0"/>
                  </a:rPr>
                  <a:t>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23</m:t>
                        </m:r>
                      </m:num>
                      <m:den>
                        <m:r>
                          <a:rPr lang="bn-IN" sz="36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8336"/>
                <a:ext cx="8382000" cy="5489644"/>
              </a:xfrm>
              <a:prstGeom prst="rect">
                <a:avLst/>
              </a:prstGeom>
              <a:blipFill rotWithShape="1">
                <a:blip r:embed="rId2"/>
                <a:stretch>
                  <a:fillRect l="-1891" t="-1444" r="-14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81000" y="2438400"/>
            <a:ext cx="822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7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65118" y="2685132"/>
                <a:ext cx="6400800" cy="124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/>
                  <a:t>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/>
                  <a:t> , 0.</a:t>
                </a:r>
                <a14:m>
                  <m:oMath xmlns:m="http://schemas.openxmlformats.org/officeDocument/2006/math">
                    <m:r>
                      <a:rPr lang="en-US" sz="4000" dirty="0">
                        <a:latin typeface="Cambria Math"/>
                      </a:rPr>
                      <m:t>3</m:t>
                    </m:r>
                    <m:acc>
                      <m:accPr>
                        <m:chr m:val="̇"/>
                        <m:ctrlPr>
                          <a:rPr lang="en-US" sz="4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  <m:r>
                          <a:rPr lang="en-US" sz="4000" i="1">
                            <a:latin typeface="Cambria Math"/>
                          </a:rPr>
                          <m:t>7</m:t>
                        </m:r>
                        <m:r>
                          <a:rPr lang="en-US" sz="4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4000" dirty="0" smtClean="0"/>
                  <a:t> =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4000" dirty="0" smtClean="0"/>
                  <a:t>         </a:t>
                </a:r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18" y="2685132"/>
                <a:ext cx="6400800" cy="1243674"/>
              </a:xfrm>
              <a:prstGeom prst="rect">
                <a:avLst/>
              </a:prstGeom>
              <a:blipFill rotWithShape="1">
                <a:blip r:embed="rId2"/>
                <a:stretch>
                  <a:fillRect l="-1524" r="-19524"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3718" y="4513936"/>
                <a:ext cx="5943600" cy="1718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2</a:t>
                </a:r>
                <a:r>
                  <a:rPr lang="en-US" sz="3600" dirty="0"/>
                  <a:t>.5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253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3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228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3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38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  <a:p>
                <a:pPr algn="ctr"/>
                <a:endParaRPr lang="en-US" sz="360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18" y="4513936"/>
                <a:ext cx="5943600" cy="1718163"/>
              </a:xfrm>
              <a:prstGeom prst="rect">
                <a:avLst/>
              </a:prstGeom>
              <a:blipFill rotWithShape="1">
                <a:blip r:embed="rId3"/>
                <a:stretch>
                  <a:fillRect l="-1641" r="-4923" b="-4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79418" y="95596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533400"/>
                <a:ext cx="5105400" cy="2180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#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সদৃশ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আবৃত্ত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, 23.1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1.23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 1.23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7575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23.1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=23.13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5325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3400"/>
                <a:ext cx="5105400" cy="2180918"/>
              </a:xfrm>
              <a:prstGeom prst="rect">
                <a:avLst/>
              </a:prstGeom>
              <a:blipFill rotWithShape="1">
                <a:blip r:embed="rId2"/>
                <a:stretch>
                  <a:fillRect l="-3106" t="-3641" r="-4659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67400" y="542697"/>
            <a:ext cx="2667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2,3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ল,সা,গু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অনাবৃত্ত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2, 1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0" y="762000"/>
            <a:ext cx="1905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3303859"/>
                <a:ext cx="3997036" cy="310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যোগ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করঃ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23.1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=23.13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5325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1.23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 1.23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7575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n-IN" sz="2800" dirty="0" smtClean="0">
                    <a:latin typeface="Times New Roman" pitchFamily="18" charset="0"/>
                  </a:rPr>
                  <a:t>24.36</a:t>
                </a:r>
                <a:r>
                  <a:rPr lang="en-US" sz="3200" dirty="0" smtClean="0">
                    <a:latin typeface="Times New Roman" pitchFamily="18" charset="0"/>
                  </a:rPr>
                  <a:t>8</a:t>
                </a:r>
                <a:r>
                  <a:rPr lang="bn-IN" sz="2800" dirty="0" smtClean="0">
                    <a:latin typeface="Times New Roman" pitchFamily="18" charset="0"/>
                  </a:rPr>
                  <a:t>2901</a:t>
                </a:r>
                <a:r>
                  <a:rPr lang="en-US" sz="3200" dirty="0" smtClean="0">
                    <a:latin typeface="Times New Roman" pitchFamily="18" charset="0"/>
                  </a:rPr>
                  <a:t>0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                 +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r>
                  <a:rPr lang="en-US" sz="3200" dirty="0" smtClean="0">
                    <a:latin typeface="Times New Roman" pitchFamily="18" charset="0"/>
                  </a:rPr>
                  <a:t>                </a:t>
                </a:r>
                <a:r>
                  <a:rPr lang="bn-IN" sz="2800" dirty="0" smtClean="0">
                    <a:latin typeface="Times New Roman" pitchFamily="18" charset="0"/>
                  </a:rPr>
                  <a:t>24.36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bn-IN" sz="2800" i="1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e>
                    </m:acc>
                  </m:oMath>
                </a14:m>
                <a:r>
                  <a:rPr lang="bn-IN" sz="2800" dirty="0">
                    <a:latin typeface="Times New Roman" pitchFamily="18" charset="0"/>
                  </a:rPr>
                  <a:t>2901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bn-IN" sz="28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03859"/>
                <a:ext cx="3997036" cy="3104568"/>
              </a:xfrm>
              <a:prstGeom prst="rect">
                <a:avLst/>
              </a:prstGeom>
              <a:blipFill rotWithShape="1">
                <a:blip r:embed="rId3"/>
                <a:stretch>
                  <a:fillRect l="-3811" t="-2554" r="-5640" b="-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81000" y="4814082"/>
            <a:ext cx="3844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00600" y="3303859"/>
                <a:ext cx="3997036" cy="3006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বিয়োগ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করঃ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23.1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=23.13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5325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 1.23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7575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endParaRPr lang="bn-IN" sz="2800" dirty="0" smtClean="0"/>
              </a:p>
              <a:p>
                <a:r>
                  <a:rPr lang="en-US" sz="2800" dirty="0" smtClean="0"/>
                  <a:t> </a:t>
                </a:r>
                <a:r>
                  <a:rPr lang="bn-IN" sz="2800" dirty="0" smtClean="0"/>
                  <a:t>                </a:t>
                </a:r>
                <a:r>
                  <a:rPr lang="bn-IN" sz="2800" dirty="0" smtClean="0">
                    <a:latin typeface="Times New Roman" pitchFamily="18" charset="0"/>
                  </a:rPr>
                  <a:t>21.89</a:t>
                </a:r>
                <a:r>
                  <a:rPr lang="en-US" sz="3200" dirty="0" smtClean="0">
                    <a:latin typeface="Times New Roman" pitchFamily="18" charset="0"/>
                  </a:rPr>
                  <a:t>6</a:t>
                </a:r>
                <a:r>
                  <a:rPr lang="bn-IN" sz="2800" dirty="0" smtClean="0">
                    <a:latin typeface="Times New Roman" pitchFamily="18" charset="0"/>
                  </a:rPr>
                  <a:t>7749</a:t>
                </a:r>
                <a:r>
                  <a:rPr lang="en-US" sz="3200" dirty="0" smtClean="0">
                    <a:latin typeface="Times New Roman" pitchFamily="18" charset="0"/>
                  </a:rPr>
                  <a:t>6</a:t>
                </a:r>
                <a:endParaRPr lang="bn-IN" sz="3200" dirty="0" smtClean="0"/>
              </a:p>
              <a:p>
                <a:r>
                  <a:rPr lang="bn-IN" sz="2800" dirty="0" smtClean="0"/>
                  <a:t>                                </a:t>
                </a:r>
                <a:r>
                  <a:rPr lang="en-US" sz="2800" dirty="0" smtClean="0"/>
                  <a:t>  </a:t>
                </a:r>
                <a:r>
                  <a:rPr lang="bn-IN" sz="2800" dirty="0" smtClean="0"/>
                  <a:t> </a:t>
                </a:r>
                <a:r>
                  <a:rPr lang="en-US" sz="2800" dirty="0" smtClean="0"/>
                  <a:t>-</a:t>
                </a:r>
                <a:r>
                  <a:rPr lang="bn-IN" sz="2800" dirty="0" smtClean="0">
                    <a:latin typeface="Times New Roman" pitchFamily="18" charset="0"/>
                  </a:rPr>
                  <a:t>1</a:t>
                </a:r>
              </a:p>
              <a:p>
                <a:r>
                  <a:rPr lang="bn-IN" sz="2800" dirty="0" smtClean="0">
                    <a:latin typeface="Times New Roman" pitchFamily="18" charset="0"/>
                  </a:rPr>
                  <a:t>                 21.89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bn-IN" sz="28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bn-IN" sz="2800" dirty="0">
                    <a:latin typeface="Times New Roman" pitchFamily="18" charset="0"/>
                  </a:rPr>
                  <a:t>7749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bn-IN" sz="28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303859"/>
                <a:ext cx="3997036" cy="3006592"/>
              </a:xfrm>
              <a:prstGeom prst="rect">
                <a:avLst/>
              </a:prstGeom>
              <a:blipFill rotWithShape="1">
                <a:blip r:embed="rId4"/>
                <a:stretch>
                  <a:fillRect l="-3969" t="-2637" r="-6260" b="-5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4800600" y="4800600"/>
            <a:ext cx="3844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5708073"/>
            <a:ext cx="3844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5749636"/>
            <a:ext cx="3844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0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3782" y="470780"/>
                <a:ext cx="5237018" cy="2612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যোগ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করঃ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23.1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=23.13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5325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25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 1.23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7575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57</a:t>
                </a:r>
                <a:endParaRPr lang="bn-IN" sz="3200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        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    </a:t>
                </a:r>
                <a:r>
                  <a:rPr lang="bn-IN" sz="2800" dirty="0" smtClean="0">
                    <a:latin typeface="Times New Roman" pitchFamily="18" charset="0"/>
                  </a:rPr>
                  <a:t>24.36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bn-IN" sz="2800" dirty="0">
                    <a:latin typeface="Times New Roman" pitchFamily="18" charset="0"/>
                  </a:rPr>
                  <a:t>2901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82</a:t>
                </a:r>
                <a:endParaRPr lang="bn-IN" sz="3200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82" y="470780"/>
                <a:ext cx="5237018" cy="2612125"/>
              </a:xfrm>
              <a:prstGeom prst="rect">
                <a:avLst/>
              </a:prstGeom>
              <a:blipFill rotWithShape="1">
                <a:blip r:embed="rId2"/>
                <a:stretch>
                  <a:fillRect l="-3027" t="-3030" b="-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295400" y="2057398"/>
            <a:ext cx="426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87636" y="1177637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87636" y="1634832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9927" y="2092032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8309" y="3124469"/>
                <a:ext cx="6248400" cy="2425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বিয়োগ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করঃ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23.1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=23.13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5325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25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 1.23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7575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bn-IN" sz="3200" dirty="0" smtClean="0"/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57</a:t>
                </a:r>
                <a:endParaRPr lang="bn-IN" sz="3200" dirty="0"/>
              </a:p>
              <a:p>
                <a:r>
                  <a:rPr lang="bn-IN" sz="3200" dirty="0"/>
                  <a:t>       </a:t>
                </a:r>
                <a:r>
                  <a:rPr lang="bn-IN" sz="3200" dirty="0" smtClean="0"/>
                  <a:t>         </a:t>
                </a:r>
                <a:r>
                  <a:rPr lang="bn-IN" sz="2800" dirty="0" smtClean="0">
                    <a:latin typeface="Times New Roman" pitchFamily="18" charset="0"/>
                  </a:rPr>
                  <a:t>21.89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bn-IN" sz="28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bn-IN" sz="2800" dirty="0">
                    <a:latin typeface="Times New Roman" pitchFamily="18" charset="0"/>
                  </a:rPr>
                  <a:t>7749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bn-IN" sz="28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bn-IN" sz="2800" dirty="0" smtClean="0"/>
                  <a:t>  </a:t>
                </a:r>
                <a:r>
                  <a:rPr lang="bn-IN" sz="2800" dirty="0" smtClean="0">
                    <a:latin typeface="Times New Roman" pitchFamily="18" charset="0"/>
                  </a:rPr>
                  <a:t>68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09" y="3124469"/>
                <a:ext cx="6248400" cy="2425472"/>
              </a:xfrm>
              <a:prstGeom prst="rect">
                <a:avLst/>
              </a:prstGeom>
              <a:blipFill rotWithShape="1">
                <a:blip r:embed="rId3"/>
                <a:stretch>
                  <a:fillRect l="-2439" t="-3275" b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1018309" y="4682836"/>
            <a:ext cx="46966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87636" y="3733800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01490" y="4800600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87636" y="4337205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1163782"/>
                <a:ext cx="3124200" cy="407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গুণঃ </a:t>
                </a:r>
              </a:p>
              <a:p>
                <a:r>
                  <a:rPr lang="bn-IN" sz="4400" dirty="0" smtClean="0"/>
                  <a:t>2</a:t>
                </a:r>
                <a:r>
                  <a:rPr lang="en-US" sz="4400" dirty="0"/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bn-IN" sz="4400" b="0" i="1" smtClean="0">
                            <a:latin typeface="Cambria Math"/>
                          </a:rPr>
                          <m:t>4</m:t>
                        </m:r>
                      </m:e>
                    </m:acc>
                  </m:oMath>
                </a14:m>
                <a:r>
                  <a:rPr lang="en-US" sz="4400" dirty="0" smtClean="0"/>
                  <a:t>×</a:t>
                </a:r>
                <a:r>
                  <a:rPr lang="bn-IN" sz="4400" dirty="0" smtClean="0"/>
                  <a:t> </a:t>
                </a:r>
                <a:r>
                  <a:rPr lang="en-US" sz="4400" dirty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bn-IN" sz="4400" b="0" i="1" smtClean="0">
                            <a:latin typeface="Cambria Math"/>
                          </a:rPr>
                          <m:t>8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bn-IN" sz="4400" b="0" i="1" smtClean="0"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endParaRPr lang="en-US" sz="4400" dirty="0" smtClean="0"/>
              </a:p>
              <a:p>
                <a:r>
                  <a:rPr lang="en-US" sz="4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/>
                          </a:rPr>
                          <m:t>24</m:t>
                        </m:r>
                        <m:r>
                          <a:rPr lang="bn-IN" sz="4400" b="0" i="1" smtClean="0">
                            <a:latin typeface="Cambria Math"/>
                          </a:rPr>
                          <m:t>−</m:t>
                        </m:r>
                        <m:r>
                          <a:rPr lang="bn-IN" sz="4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bn-IN" sz="4400" dirty="0" smtClean="0"/>
                  <a:t> </a:t>
                </a:r>
                <a:r>
                  <a:rPr lang="en-US" sz="4400" dirty="0"/>
                  <a:t>×</a:t>
                </a:r>
                <a:r>
                  <a:rPr lang="en-US" sz="44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/>
                          </a:rPr>
                          <m:t>81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</a:p>
              <a:p>
                <a:r>
                  <a:rPr lang="en-US" sz="4400" dirty="0" smtClean="0"/>
                  <a:t>=</a:t>
                </a:r>
                <a:r>
                  <a:rPr lang="bn-IN" sz="4400" dirty="0" smtClean="0"/>
                  <a:t> 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bn-IN" sz="4400" dirty="0" smtClean="0"/>
                  <a:t> </a:t>
                </a:r>
                <a:r>
                  <a:rPr lang="en-US" sz="4400" dirty="0"/>
                  <a:t>×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/>
                          </a:rPr>
                          <m:t>81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4400" dirty="0" smtClean="0"/>
                  <a:t> </a:t>
                </a:r>
                <a:r>
                  <a:rPr lang="bn-IN" sz="4400" dirty="0" smtClean="0"/>
                  <a:t>2 </a:t>
                </a:r>
                <a:endParaRPr lang="bn-IN" sz="4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63782"/>
                <a:ext cx="3124200" cy="4072846"/>
              </a:xfrm>
              <a:prstGeom prst="rect">
                <a:avLst/>
              </a:prstGeom>
              <a:blipFill rotWithShape="1">
                <a:blip r:embed="rId2"/>
                <a:stretch>
                  <a:fillRect l="-8008" t="-2994" r="-4297"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05400" y="1059872"/>
                <a:ext cx="3581400" cy="511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ভাগঃ  </a:t>
                </a:r>
              </a:p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4400" dirty="0"/>
                  <a:t>.</a:t>
                </a:r>
                <a:r>
                  <a:rPr lang="en-US" sz="4400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4400" dirty="0" smtClean="0"/>
                  <a:t> ÷</a:t>
                </a:r>
                <a:r>
                  <a:rPr lang="bn-IN" sz="4400" dirty="0" smtClean="0"/>
                  <a:t> </a:t>
                </a:r>
                <a:r>
                  <a:rPr lang="en-US" sz="4400" dirty="0" smtClean="0"/>
                  <a:t>1.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/>
                          </a:rPr>
                          <m:t>7</m:t>
                        </m:r>
                      </m:e>
                    </m:acc>
                  </m:oMath>
                </a14:m>
                <a:endParaRPr lang="en-US" sz="4400" dirty="0" smtClean="0"/>
              </a:p>
              <a:p>
                <a:r>
                  <a:rPr lang="en-US" sz="4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35</m:t>
                        </m:r>
                        <m:r>
                          <a:rPr lang="bn-IN" sz="4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9</m:t>
                        </m:r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bn-IN" sz="4400" dirty="0" smtClean="0"/>
                  <a:t> </a:t>
                </a:r>
                <a:r>
                  <a:rPr lang="en-US" sz="4400" dirty="0"/>
                  <a:t>÷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/>
                          </a:rPr>
                          <m:t>7</m:t>
                        </m:r>
                        <m:r>
                          <a:rPr lang="en-US" sz="4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endParaRPr lang="bn-IN" sz="4400" dirty="0" smtClean="0"/>
              </a:p>
              <a:p>
                <a:r>
                  <a:rPr lang="en-US" sz="4400" dirty="0" smtClean="0"/>
                  <a:t>=</a:t>
                </a:r>
                <a:r>
                  <a:rPr lang="bn-IN" sz="4400" dirty="0" smtClean="0"/>
                  <a:t> 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32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9</m:t>
                        </m:r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bn-IN" sz="4400" dirty="0" smtClean="0"/>
                  <a:t> </a:t>
                </a:r>
                <a:r>
                  <a:rPr lang="en-US" sz="4400" dirty="0" smtClean="0"/>
                  <a:t>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4400" b="0" i="1" smtClean="0">
                            <a:latin typeface="Cambria Math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endParaRPr lang="bn-IN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32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90</m:t>
                        </m:r>
                      </m:den>
                    </m:f>
                  </m:oMath>
                </a14:m>
                <a:r>
                  <a:rPr lang="bn-IN" sz="4400" dirty="0"/>
                  <a:t> </a:t>
                </a:r>
                <a:r>
                  <a:rPr lang="en-US" sz="4400" dirty="0"/>
                  <a:t>×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endParaRPr lang="bn-IN" sz="4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/>
                  <a:t>0</a:t>
                </a:r>
                <a:r>
                  <a:rPr lang="en-US" sz="4400" dirty="0" smtClean="0"/>
                  <a:t>.2</a:t>
                </a:r>
                <a:r>
                  <a:rPr lang="bn-IN" sz="4400" dirty="0" smtClean="0"/>
                  <a:t> </a:t>
                </a:r>
                <a:endParaRPr lang="bn-IN" sz="4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059872"/>
                <a:ext cx="3581400" cy="5117427"/>
              </a:xfrm>
              <a:prstGeom prst="rect">
                <a:avLst/>
              </a:prstGeom>
              <a:blipFill rotWithShape="1">
                <a:blip r:embed="rId3"/>
                <a:stretch>
                  <a:fillRect l="-6985" t="-2384" r="-3066" b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1752600"/>
                <a:ext cx="7543800" cy="3183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মূল্যায়নঃ </a:t>
                </a:r>
              </a:p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1।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.1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সামান্য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। 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যোগ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7543800" cy="3183179"/>
              </a:xfrm>
              <a:prstGeom prst="rect">
                <a:avLst/>
              </a:prstGeom>
              <a:blipFill rotWithShape="1">
                <a:blip r:embed="rId2"/>
                <a:stretch>
                  <a:fillRect l="-3314" t="-3831" r="-6225" b="-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9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" y="0"/>
            <a:ext cx="5846618" cy="37856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(গণিত) 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সাতগাঁও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শ্রীমঙ্গল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76600" cy="3785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7" y="4114800"/>
            <a:ext cx="9144000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  <a:endParaRPr lang="en-US" sz="6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১ম </a:t>
            </a:r>
            <a:endParaRPr lang="en-US" sz="6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219200"/>
                <a:ext cx="7696200" cy="4480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বাড়ির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কাজঃ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সংখ্যার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শ্রেণিবিন্যাসে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 -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-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1.342 ,0.0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5, 0.1, 1,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1.342, 0.66666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….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/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2.72154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সংখ্যাগুলোর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অবস্থানব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5.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সামান্য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৩।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যোগ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করঃ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27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+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19200"/>
                <a:ext cx="7696200" cy="4480201"/>
              </a:xfrm>
              <a:prstGeom prst="rect">
                <a:avLst/>
              </a:prstGeom>
              <a:blipFill rotWithShape="1">
                <a:blip r:embed="rId2"/>
                <a:stretch>
                  <a:fillRect l="-1979" t="-1769" r="-2771" b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6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6" y="1676400"/>
            <a:ext cx="7543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বাস্তব সংখ্যার শ্রেণিবিন্যাস করতে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বাস্তব সংখ্যাকে দশমিক ভগ্নাংশে প্রকাশ করে আসন্ন মান নির্ণয় করতে পারবে।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আবৃত্ত দশমিক ভগ্নাংশকে সাধারণ ভগ্নাংশে রুপান্তর করতে পারবে।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আবৃত্ত দশমিক ভগ্নাংশের যোগ, বিয়োগ, গুণ ও ভাগ করতে পারবে এবং এতদসংক্রান্ত বিভিন্ন সমস্যার সমাধান করতে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0"/>
                <a:ext cx="8229600" cy="31242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1.342 ,0.0</a:t>
                </a:r>
                <a:r>
                  <a:rPr lang="en-US" dirty="0">
                    <a:latin typeface="Times New Roman" pitchFamily="18" charset="0"/>
                    <a:cs typeface="NikoshBAN" pitchFamily="2" charset="0"/>
                  </a:rPr>
                  <a:t>5, </a:t>
                </a:r>
                <a:r>
                  <a:rPr lang="en-US" dirty="0" smtClean="0">
                    <a:latin typeface="Times New Roman" pitchFamily="18" charset="0"/>
                    <a:cs typeface="NikoshBAN" pitchFamily="2" charset="0"/>
                  </a:rPr>
                  <a:t>0.1,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2.72154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…..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6600" dirty="0" err="1" smtClean="0"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latin typeface="NikoshBAN" pitchFamily="2" charset="0"/>
                    <a:cs typeface="NikoshBAN" pitchFamily="2" charset="0"/>
                  </a:rPr>
                  <a:t>গুলো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en-US" sz="11500" dirty="0"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en-US" sz="11500" dirty="0">
                    <a:latin typeface="NikoshBAN" pitchFamily="2" charset="0"/>
                    <a:cs typeface="NikoshBAN" pitchFamily="2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0"/>
                <a:ext cx="8229600" cy="3124200"/>
              </a:xfrm>
              <a:blipFill rotWithShape="1">
                <a:blip r:embed="rId2"/>
                <a:stretch>
                  <a:fillRect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3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বাস্তব সংখ্যা </a:t>
            </a:r>
            <a:r>
              <a:rPr lang="bn-IN" dirty="0" smtClean="0">
                <a:latin typeface="Times New Roman" pitchFamily="18" charset="0"/>
                <a:cs typeface="NikoshBAN" pitchFamily="2" charset="0"/>
              </a:rPr>
              <a:t>(</a:t>
            </a:r>
            <a:r>
              <a:rPr lang="en-US" dirty="0" smtClean="0">
                <a:latin typeface="Times New Roman" pitchFamily="18" charset="0"/>
                <a:cs typeface="NikoshBAN" pitchFamily="2" charset="0"/>
              </a:rPr>
              <a:t>Real Number)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09599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2807030"/>
                <a:ext cx="7162800" cy="1764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: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-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1.342 ,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0.0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5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, 0.1,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1.342,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0.66666….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807030"/>
                <a:ext cx="7162800" cy="1764970"/>
              </a:xfrm>
              <a:prstGeom prst="rect">
                <a:avLst/>
              </a:prstGeom>
              <a:blipFill rotWithShape="1">
                <a:blip r:embed="rId2"/>
                <a:stretch>
                  <a:fillRect l="-2213" r="-1021" b="-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4717473"/>
                <a:ext cx="6553200" cy="112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: 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2.72154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…..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717473"/>
                <a:ext cx="6553200" cy="1123641"/>
              </a:xfrm>
              <a:prstGeom prst="rect">
                <a:avLst/>
              </a:prstGeom>
              <a:blipFill rotWithShape="1">
                <a:blip r:embed="rId3"/>
                <a:stretch>
                  <a:fillRect l="-2419" t="-543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8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3909" y="3087653"/>
            <a:ext cx="9906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000500" y="389746"/>
            <a:ext cx="1828800" cy="6477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বাস্তব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1056763"/>
            <a:ext cx="5663912" cy="144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Down Arrow Callout 7"/>
          <p:cNvSpPr/>
          <p:nvPr/>
        </p:nvSpPr>
        <p:spPr>
          <a:xfrm>
            <a:off x="2057400" y="958577"/>
            <a:ext cx="1828800" cy="646699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6968836" y="914400"/>
            <a:ext cx="1828800" cy="646145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66800" y="1717318"/>
            <a:ext cx="449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Down Arrow Callout 10"/>
          <p:cNvSpPr/>
          <p:nvPr/>
        </p:nvSpPr>
        <p:spPr>
          <a:xfrm>
            <a:off x="1039091" y="1717319"/>
            <a:ext cx="1324842" cy="646698"/>
          </a:xfrm>
          <a:prstGeom prst="downArrowCallout">
            <a:avLst>
              <a:gd name="adj1" fmla="val 20715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4267200" y="1703462"/>
            <a:ext cx="1295400" cy="646699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228600" y="2393359"/>
            <a:ext cx="1066801" cy="646698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3944" y="2396497"/>
            <a:ext cx="929989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শূণ্য (০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3090" y="2396497"/>
            <a:ext cx="9906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ঋণাত্বক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3400" y="2364017"/>
            <a:ext cx="27813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05276" y="2393698"/>
            <a:ext cx="3022888" cy="205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own Arrow Callout 19"/>
          <p:cNvSpPr/>
          <p:nvPr/>
        </p:nvSpPr>
        <p:spPr>
          <a:xfrm>
            <a:off x="4084494" y="2414248"/>
            <a:ext cx="1390650" cy="646698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6271780" y="2393698"/>
            <a:ext cx="1449532" cy="646698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33944" y="3092823"/>
            <a:ext cx="675411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62645" y="3099008"/>
            <a:ext cx="9906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" y="3082055"/>
            <a:ext cx="3086100" cy="1695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72345" y="3077919"/>
            <a:ext cx="1828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82146" y="3074356"/>
            <a:ext cx="1828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48076" y="3074356"/>
            <a:ext cx="9144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প্রকৃত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65964" y="3060928"/>
            <a:ext cx="9144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অপ্রকৃত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433580" y="3480008"/>
            <a:ext cx="20782" cy="397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29200" y="3480008"/>
            <a:ext cx="2598" cy="397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79819" y="3869221"/>
            <a:ext cx="897947" cy="393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মিশ্র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9018" y="3071514"/>
            <a:ext cx="9144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76656" y="3060928"/>
            <a:ext cx="914400" cy="5140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অসীম আবৃত্ত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68837" y="1601458"/>
            <a:ext cx="1828800" cy="6605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অসীম অনাবৃত্ত দশমিক ভগ্নাংশ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9209" y="5105400"/>
            <a:ext cx="801139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বাস্তব সংখ্যার শ্রেণি বিন্যাস 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457200"/>
                <a:ext cx="8610600" cy="594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01। </a:t>
                </a:r>
                <a:r>
                  <a:rPr lang="en-US" sz="3200" b="1" u="sng" dirty="0" err="1" smtClean="0">
                    <a:latin typeface="NikoshBAN" pitchFamily="2" charset="0"/>
                    <a:cs typeface="NikoshBAN" pitchFamily="2" charset="0"/>
                  </a:rPr>
                  <a:t>স্বাভাবিক</a:t>
                </a:r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u="sng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bn-IN" sz="32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b="1" u="sng" dirty="0" smtClean="0">
                    <a:latin typeface="Times New Roman" pitchFamily="18" charset="0"/>
                    <a:cs typeface="Times New Roman" pitchFamily="18" charset="0"/>
                  </a:rPr>
                  <a:t>Natural Number)</a:t>
                </a:r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1, 2, 3, 4, . . . .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ধরণের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স্বাভাবিক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02। </a:t>
                </a:r>
                <a:r>
                  <a:rPr lang="bn-IN" sz="3200" b="1" u="sng" dirty="0" smtClean="0">
                    <a:latin typeface="NikoshBAN" pitchFamily="2" charset="0"/>
                    <a:cs typeface="NikoshBAN" pitchFamily="2" charset="0"/>
                  </a:rPr>
                  <a:t>ধনাত্বক সংখ্যা (</a:t>
                </a:r>
                <a:r>
                  <a:rPr lang="en-US" sz="3200" b="1" u="sng" dirty="0" smtClean="0">
                    <a:latin typeface="Times New Roman" pitchFamily="18" charset="0"/>
                    <a:cs typeface="NikoshBAN" pitchFamily="2" charset="0"/>
                  </a:rPr>
                  <a:t>Positive Number):</a:t>
                </a:r>
                <a:r>
                  <a:rPr lang="bn-IN" sz="32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শূন্য থেকে বড় সকল বাস্তব সংখ্যাকে ধনাত্বক সংখ্যা বলা হয় । যেমনঃ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0.0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5, 0.1, 1,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1.342, 2.72154…..</a:t>
                </a:r>
                <a:endParaRPr lang="bn-I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03। </a:t>
                </a:r>
                <a:r>
                  <a:rPr lang="bn-IN" sz="3200" b="1" u="sng" dirty="0" smtClean="0">
                    <a:latin typeface="NikoshBAN" pitchFamily="2" charset="0"/>
                    <a:cs typeface="NikoshBAN" pitchFamily="2" charset="0"/>
                  </a:rPr>
                  <a:t>ঋণাত্বক</a:t>
                </a:r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u="sng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u="sng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b="1" u="sng" dirty="0" smtClean="0">
                    <a:latin typeface="Times New Roman" pitchFamily="18" charset="0"/>
                    <a:cs typeface="NikoshBAN" pitchFamily="2" charset="0"/>
                  </a:rPr>
                  <a:t>Negative </a:t>
                </a:r>
                <a:r>
                  <a:rPr lang="en-US" sz="3200" b="1" u="sng" dirty="0">
                    <a:latin typeface="Times New Roman" pitchFamily="18" charset="0"/>
                    <a:cs typeface="NikoshBAN" pitchFamily="2" charset="0"/>
                  </a:rPr>
                  <a:t>Number):</a:t>
                </a:r>
                <a:r>
                  <a:rPr lang="bn-IN" sz="32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শূন্য থেকে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ছোট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সকল বাস্তব সংখ্যাকে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ঋণাত্বক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সংখ্যা বলা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-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0.0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5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-0.1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-1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 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1.342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-2.72154…..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"/>
                <a:ext cx="8610600" cy="5941755"/>
              </a:xfrm>
              <a:prstGeom prst="rect">
                <a:avLst/>
              </a:prstGeom>
              <a:blipFill rotWithShape="1">
                <a:blip r:embed="rId2"/>
                <a:stretch>
                  <a:fillRect l="-1769" t="-1846" r="-2902" b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2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2673" y="533400"/>
                <a:ext cx="8001000" cy="5817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০৪। </a:t>
                </a:r>
                <a:r>
                  <a:rPr lang="bn-IN" sz="2800" b="1" u="sng" dirty="0">
                    <a:latin typeface="NikoshBAN" pitchFamily="2" charset="0"/>
                    <a:cs typeface="NikoshBAN" pitchFamily="2" charset="0"/>
                  </a:rPr>
                  <a:t>অঋণাত্বক</a:t>
                </a:r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u="sng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u="sng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800" b="1" u="sng" dirty="0">
                    <a:latin typeface="Times New Roman" pitchFamily="18" charset="0"/>
                    <a:cs typeface="NikoshBAN" pitchFamily="2" charset="0"/>
                  </a:rPr>
                  <a:t>Non-negative Number):</a:t>
                </a:r>
                <a:r>
                  <a:rPr lang="bn-IN" sz="28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শূন্য সহ সকল ধনাত্বক বাস্তব সংখ্যাকে অঋণাত্বক সংখ্যা বলা হয়। যেমনঃ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0, 0.0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5, 0.1, 1,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1.342, 2.72154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…..</a:t>
                </a:r>
                <a:endParaRPr lang="bn-I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0৫। </a:t>
                </a:r>
                <a:r>
                  <a:rPr lang="bn-IN" sz="2800" b="1" u="sng" dirty="0">
                    <a:latin typeface="NikoshBAN" pitchFamily="2" charset="0"/>
                    <a:cs typeface="NikoshBAN" pitchFamily="2" charset="0"/>
                  </a:rPr>
                  <a:t>পূর্ণ সংখ্যাঃ </a:t>
                </a:r>
                <a:r>
                  <a:rPr lang="bn-IN" sz="2800" b="1" u="sng" dirty="0">
                    <a:latin typeface="Times New Roman" pitchFamily="18" charset="0"/>
                    <a:cs typeface="NikoshBAN" pitchFamily="2" charset="0"/>
                  </a:rPr>
                  <a:t>( </a:t>
                </a:r>
                <a:r>
                  <a:rPr lang="en-US" sz="2800" b="1" u="sng" dirty="0">
                    <a:latin typeface="Times New Roman" pitchFamily="18" charset="0"/>
                    <a:cs typeface="NikoshBAN" pitchFamily="2" charset="0"/>
                  </a:rPr>
                  <a:t>Integer) :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শূণ্য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সহ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ধনাত্বক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ঋণাত্বক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অখন্ড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পূর্ণ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 . . . , -3, -2, -1, 0, 1, 2, 3, . . .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ইত্যাদি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পূর্ণ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0৬। </a:t>
                </a:r>
                <a:r>
                  <a:rPr lang="en-US" sz="2800" b="1" u="sng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u="sng" dirty="0" err="1">
                    <a:latin typeface="NikoshBAN" pitchFamily="2" charset="0"/>
                    <a:cs typeface="NikoshBAN" pitchFamily="2" charset="0"/>
                  </a:rPr>
                  <a:t>সংখ্যাঃ</a:t>
                </a:r>
                <a:r>
                  <a:rPr lang="en-US" sz="28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u="sng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800" b="1" u="sng" dirty="0">
                    <a:latin typeface="Times New Roman" pitchFamily="18" charset="0"/>
                    <a:cs typeface="NikoshBAN" pitchFamily="2" charset="0"/>
                  </a:rPr>
                  <a:t>Fractional Number):</a:t>
                </a:r>
                <a:r>
                  <a:rPr lang="bn-IN" sz="28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bn-I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আকারের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সাধারণ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সংক্ষেপে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0, q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ইত্যাদি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bn-IN" sz="2800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3" y="533400"/>
                <a:ext cx="8001000" cy="5817042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363" r="-1524" b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2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855" y="381000"/>
                <a:ext cx="9144000" cy="592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০৭। </a:t>
                </a:r>
                <a:r>
                  <a:rPr lang="en-US" sz="3200" b="1" u="sng" dirty="0" err="1" smtClean="0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u="sng" dirty="0" err="1" smtClean="0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u="sng" dirty="0" err="1" smtClean="0">
                    <a:latin typeface="NikoshBAN" pitchFamily="2" charset="0"/>
                    <a:cs typeface="NikoshBAN" pitchFamily="2" charset="0"/>
                  </a:rPr>
                  <a:t>সংখ্যাঃ</a:t>
                </a:r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u="sng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b="1" u="sng" dirty="0" smtClean="0">
                    <a:latin typeface="Times New Roman" pitchFamily="18" charset="0"/>
                    <a:cs typeface="NikoshBAN" pitchFamily="2" charset="0"/>
                  </a:rPr>
                  <a:t>Decimal Fractional Number):</a:t>
                </a:r>
                <a:r>
                  <a:rPr lang="en-US" sz="3200" b="1" u="sn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2.0,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3.5,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3200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333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1.732……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ইত্যাদি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b="1" u="sng" dirty="0">
                    <a:latin typeface="NikoshBAN" pitchFamily="2" charset="0"/>
                    <a:cs typeface="NikoshBAN" pitchFamily="2" charset="0"/>
                  </a:rPr>
                  <a:t>০৮। </a:t>
                </a:r>
                <a:r>
                  <a:rPr lang="bn-IN" sz="3200" b="1" u="sng" dirty="0" smtClean="0">
                    <a:latin typeface="NikoshBAN" pitchFamily="2" charset="0"/>
                    <a:cs typeface="NikoshBAN" pitchFamily="2" charset="0"/>
                  </a:rPr>
                  <a:t>আবৃত্ত দশমিক ভগ্নাংশ সংখ্যাঃ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যে সকল দশমিক ভগ্নাংশে দশমিক বিন্দুর ডানে একটি অঙ্ক বার বার আসে বা একাধিক অঙ্ক পর্যায়ক্রমে বারবার আসে, এদের আবৃত দশমিক ভগ্নাংশ বা পৌনঃপুনিক দশমিক ভগ্নাংশ বলা হয় । যেমনঃ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333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…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3200" b="0" i="0" smtClean="0">
                        <a:latin typeface="Cambria Math"/>
                        <a:cs typeface="NikoshBAN" pitchFamily="2" charset="0"/>
                      </a:rPr>
                      <m:t>14285714285714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…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4285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55" y="381000"/>
                <a:ext cx="9144000" cy="5923738"/>
              </a:xfrm>
              <a:prstGeom prst="rect">
                <a:avLst/>
              </a:prstGeom>
              <a:blipFill rotWithShape="1">
                <a:blip r:embed="rId2"/>
                <a:stretch>
                  <a:fillRect l="-1733" t="-1854" r="-2800" b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0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1716</Words>
  <Application>Microsoft Office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এই পাঠ শেষে শিক্ষার্থীরাঃ- </vt:lpstr>
      <vt:lpstr>-1.342 ,0.05, 0.1, √3, 2.72154….. এই গুলো কি?  </vt:lpstr>
      <vt:lpstr>বাস্তব সংখ্যা (Real Number)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</dc:creator>
  <cp:lastModifiedBy>HABIB</cp:lastModifiedBy>
  <cp:revision>111</cp:revision>
  <dcterms:created xsi:type="dcterms:W3CDTF">2020-05-06T06:07:36Z</dcterms:created>
  <dcterms:modified xsi:type="dcterms:W3CDTF">2020-07-16T15:23:19Z</dcterms:modified>
</cp:coreProperties>
</file>