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20"/>
  </p:notesMasterIdLst>
  <p:sldIdLst>
    <p:sldId id="430" r:id="rId2"/>
    <p:sldId id="431" r:id="rId3"/>
    <p:sldId id="455" r:id="rId4"/>
    <p:sldId id="451" r:id="rId5"/>
    <p:sldId id="433" r:id="rId6"/>
    <p:sldId id="434" r:id="rId7"/>
    <p:sldId id="435" r:id="rId8"/>
    <p:sldId id="436" r:id="rId9"/>
    <p:sldId id="456" r:id="rId10"/>
    <p:sldId id="452" r:id="rId11"/>
    <p:sldId id="437" r:id="rId12"/>
    <p:sldId id="438" r:id="rId13"/>
    <p:sldId id="454" r:id="rId14"/>
    <p:sldId id="444" r:id="rId15"/>
    <p:sldId id="445" r:id="rId16"/>
    <p:sldId id="446" r:id="rId17"/>
    <p:sldId id="447" r:id="rId18"/>
    <p:sldId id="45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10" autoAdjust="0"/>
  </p:normalViewPr>
  <p:slideViewPr>
    <p:cSldViewPr snapToGrid="0">
      <p:cViewPr varScale="1">
        <p:scale>
          <a:sx n="66" d="100"/>
          <a:sy n="66" d="100"/>
        </p:scale>
        <p:origin x="876" y="6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CF6C0-0762-4B7D-BCA3-DD282C917343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01A96-66E0-433C-BBD9-F1ECF5388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6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01A96-66E0-433C-BBD9-F1ECF5388B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0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91A8-A464-4E36-B9DC-78D9DFBC963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1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55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82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831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86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4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6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3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2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0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BAAA-A734-4E3D-B0AF-DACCDA7007B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5C27C25-7D3B-417C-9AC8-49CDF2FF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5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NUL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ydrange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32" y="2313038"/>
            <a:ext cx="6197600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12878" y="2871019"/>
            <a:ext cx="10566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986971" y="507998"/>
            <a:ext cx="8606970" cy="4746174"/>
            <a:chOff x="986971" y="507998"/>
            <a:chExt cx="8606970" cy="4746174"/>
          </a:xfrm>
        </p:grpSpPr>
        <p:sp>
          <p:nvSpPr>
            <p:cNvPr id="3" name="Flowchart: Magnetic Disk 2"/>
            <p:cNvSpPr/>
            <p:nvPr/>
          </p:nvSpPr>
          <p:spPr>
            <a:xfrm>
              <a:off x="986971" y="1783964"/>
              <a:ext cx="1698172" cy="2904149"/>
            </a:xfrm>
            <a:prstGeom prst="flowChartMagneticDisk">
              <a:avLst/>
            </a:prstGeom>
            <a:gradFill flip="none" rotWithShape="1">
              <a:gsLst>
                <a:gs pos="0">
                  <a:srgbClr val="33CCCC">
                    <a:shade val="30000"/>
                    <a:satMod val="115000"/>
                  </a:srgbClr>
                </a:gs>
                <a:gs pos="50000">
                  <a:srgbClr val="33CCCC">
                    <a:shade val="67500"/>
                    <a:satMod val="115000"/>
                  </a:srgbClr>
                </a:gs>
                <a:gs pos="100000">
                  <a:srgbClr val="33CC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001485" y="1727200"/>
              <a:ext cx="1625601" cy="1059542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23256" y="3635828"/>
              <a:ext cx="1625601" cy="1059542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936343" y="507998"/>
              <a:ext cx="1625601" cy="1277257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892799" y="3991428"/>
              <a:ext cx="1625601" cy="1262744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0856" y="1944913"/>
              <a:ext cx="1611086" cy="185782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4" idx="7"/>
              <a:endCxn id="6" idx="2"/>
            </p:cNvCxnSpPr>
            <p:nvPr/>
          </p:nvCxnSpPr>
          <p:spPr>
            <a:xfrm rot="5400000" flipH="1" flipV="1">
              <a:off x="3794813" y="-259163"/>
              <a:ext cx="735739" cy="354732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63193" y="4451397"/>
              <a:ext cx="3213493" cy="17866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693821" y="3033486"/>
              <a:ext cx="3126408" cy="19871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778171" y="1153886"/>
              <a:ext cx="740229" cy="217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778171" y="4651829"/>
              <a:ext cx="740229" cy="217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7626203" y="893020"/>
              <a:ext cx="1851624" cy="461665"/>
              <a:chOff x="7626203" y="893020"/>
              <a:chExt cx="1851624" cy="46166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626203" y="893020"/>
                <a:ext cx="151779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endParaRPr lang="en-US" sz="2400" dirty="0"/>
              </a:p>
            </p:txBody>
          </p:sp>
          <p:graphicFrame>
            <p:nvGraphicFramePr>
              <p:cNvPr id="92162" name="Object 2"/>
              <p:cNvGraphicFramePr>
                <a:graphicFrameLocks noChangeAspect="1"/>
              </p:cNvGraphicFramePr>
              <p:nvPr/>
            </p:nvGraphicFramePr>
            <p:xfrm>
              <a:off x="8820148" y="959985"/>
              <a:ext cx="657679" cy="3027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186" name="Equation" r:id="rId3" imgW="241200" imgH="203040" progId="Equation.3">
                      <p:embed/>
                    </p:oleObj>
                  </mc:Choice>
                  <mc:Fallback>
                    <p:oleObj name="Equation" r:id="rId3" imgW="241200" imgH="20304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20148" y="959985"/>
                            <a:ext cx="657679" cy="3027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" name="Group 20"/>
            <p:cNvGrpSpPr/>
            <p:nvPr/>
          </p:nvGrpSpPr>
          <p:grpSpPr>
            <a:xfrm>
              <a:off x="7742317" y="4390963"/>
              <a:ext cx="1851624" cy="461665"/>
              <a:chOff x="7626203" y="893020"/>
              <a:chExt cx="1851624" cy="461665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7626203" y="893020"/>
                <a:ext cx="151779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endParaRPr lang="en-US" sz="2400" dirty="0"/>
              </a:p>
            </p:txBody>
          </p:sp>
          <p:graphicFrame>
            <p:nvGraphicFramePr>
              <p:cNvPr id="23" name="Object 2"/>
              <p:cNvGraphicFramePr>
                <a:graphicFrameLocks noChangeAspect="1"/>
              </p:cNvGraphicFramePr>
              <p:nvPr/>
            </p:nvGraphicFramePr>
            <p:xfrm>
              <a:off x="8820148" y="959985"/>
              <a:ext cx="657679" cy="3027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187" name="Equation" r:id="rId5" imgW="241200" imgH="203040" progId="Equation.3">
                      <p:embed/>
                    </p:oleObj>
                  </mc:Choice>
                  <mc:Fallback>
                    <p:oleObj name="Equation" r:id="rId5" imgW="241200" imgH="203040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20148" y="959985"/>
                            <a:ext cx="657679" cy="3027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4" name="Group 23"/>
            <p:cNvGrpSpPr/>
            <p:nvPr/>
          </p:nvGrpSpPr>
          <p:grpSpPr>
            <a:xfrm>
              <a:off x="7597174" y="2692792"/>
              <a:ext cx="1973864" cy="461665"/>
              <a:chOff x="7626203" y="893020"/>
              <a:chExt cx="1973864" cy="46166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626203" y="893020"/>
                <a:ext cx="151779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endParaRPr lang="en-US" sz="2400" dirty="0"/>
              </a:p>
            </p:txBody>
          </p:sp>
          <p:graphicFrame>
            <p:nvGraphicFramePr>
              <p:cNvPr id="26" name="Object 2"/>
              <p:cNvGraphicFramePr>
                <a:graphicFrameLocks noChangeAspect="1"/>
              </p:cNvGraphicFramePr>
              <p:nvPr/>
            </p:nvGraphicFramePr>
            <p:xfrm>
              <a:off x="8699954" y="978353"/>
              <a:ext cx="900113" cy="2651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188" name="Equation" r:id="rId6" imgW="330120" imgH="177480" progId="Equation.3">
                      <p:embed/>
                    </p:oleObj>
                  </mc:Choice>
                  <mc:Fallback>
                    <p:oleObj name="Equation" r:id="rId6" imgW="330120" imgH="1774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99954" y="978353"/>
                            <a:ext cx="900113" cy="2651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165" name="Object 5"/>
            <p:cNvGraphicFramePr>
              <a:graphicFrameLocks noChangeAspect="1"/>
            </p:cNvGraphicFramePr>
            <p:nvPr/>
          </p:nvGraphicFramePr>
          <p:xfrm>
            <a:off x="6197600" y="3194050"/>
            <a:ext cx="1063625" cy="541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9" name="Equation" r:id="rId7" imgW="266400" imgH="177480" progId="Equation.3">
                    <p:embed/>
                  </p:oleObj>
                </mc:Choice>
                <mc:Fallback>
                  <p:oleObj name="Equation" r:id="rId7" imgW="26640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7600" y="3194050"/>
                          <a:ext cx="1063625" cy="541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7170059" y="2598058"/>
              <a:ext cx="40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66860" y="4223659"/>
              <a:ext cx="40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36231" y="696688"/>
              <a:ext cx="40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40226" y="751117"/>
            <a:ext cx="8559682" cy="2775855"/>
            <a:chOff x="740226" y="751117"/>
            <a:chExt cx="8559682" cy="2775855"/>
          </a:xfrm>
        </p:grpSpPr>
        <p:sp>
          <p:nvSpPr>
            <p:cNvPr id="4" name="TextBox 3"/>
            <p:cNvSpPr txBox="1"/>
            <p:nvPr/>
          </p:nvSpPr>
          <p:spPr>
            <a:xfrm>
              <a:off x="740226" y="751117"/>
              <a:ext cx="7910288" cy="15696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বেলনের  সমগ্র তলের </a:t>
              </a:r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BD" sz="60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4742" y="2755673"/>
              <a:ext cx="8545166" cy="771299"/>
              <a:chOff x="609600" y="1884816"/>
              <a:chExt cx="8545166" cy="771299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09600" y="1966688"/>
                <a:ext cx="8545166" cy="64633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                                                   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বর্গ একক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graphicFrame>
            <p:nvGraphicFramePr>
              <p:cNvPr id="5" name="Object 4"/>
              <p:cNvGraphicFramePr>
                <a:graphicFrameLocks noChangeAspect="1"/>
              </p:cNvGraphicFramePr>
              <p:nvPr/>
            </p:nvGraphicFramePr>
            <p:xfrm>
              <a:off x="696686" y="1884816"/>
              <a:ext cx="6081486" cy="771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6" name="Equation" r:id="rId4" imgW="1790640" imgH="228600" progId="Equation.3">
                      <p:embed/>
                    </p:oleObj>
                  </mc:Choice>
                  <mc:Fallback>
                    <p:oleObj name="Equation" r:id="rId4" imgW="1790640" imgH="2286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6686" y="1884816"/>
                            <a:ext cx="6081486" cy="771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75773"/>
            <a:ext cx="81280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0515" y="5058232"/>
            <a:ext cx="10464800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সমগ্র তলের 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ক্ষেত্রফল নির্ণয় কর?</a:t>
            </a:r>
            <a:r>
              <a:rPr lang="bn-BD" sz="4800" dirty="0" smtClean="0">
                <a:ln>
                  <a:solidFill>
                    <a:srgbClr val="00B0F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n>
                <a:solidFill>
                  <a:srgbClr val="00B0F0"/>
                </a:solidFill>
              </a:ln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197123" y="1349829"/>
            <a:ext cx="3568019" cy="3320979"/>
            <a:chOff x="4197123" y="1349829"/>
            <a:chExt cx="3568019" cy="3320979"/>
          </a:xfrm>
        </p:grpSpPr>
        <p:pic>
          <p:nvPicPr>
            <p:cNvPr id="10" name="Picture 9" descr="images123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97123" y="1349829"/>
              <a:ext cx="2860448" cy="29899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cxnSp>
          <p:nvCxnSpPr>
            <p:cNvPr id="12" name="Straight Connector 11"/>
            <p:cNvCxnSpPr/>
            <p:nvPr/>
          </p:nvCxnSpPr>
          <p:spPr>
            <a:xfrm rot="5400000">
              <a:off x="4586516" y="2989944"/>
              <a:ext cx="2336800" cy="14513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6260816" y="3677273"/>
              <a:ext cx="14514" cy="1020196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20228" y="2786743"/>
              <a:ext cx="17852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F0"/>
                  </a:solidFill>
                </a:rPr>
                <a:t>10 cm </a:t>
              </a:r>
              <a:endParaRPr lang="en-US" sz="2400" dirty="0">
                <a:solidFill>
                  <a:srgbClr val="00B0F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79885" y="4209143"/>
              <a:ext cx="17852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 cm 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528767">
            <a:off x="819150" y="7842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 rot="2528767">
            <a:off x="971550" y="9366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 rot="2528767">
            <a:off x="1123950" y="10890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2528767">
            <a:off x="1276350" y="12414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2528767">
            <a:off x="1428750" y="13938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2528767">
            <a:off x="1581150" y="15462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2528767">
            <a:off x="1733550" y="16986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2528767">
            <a:off x="1885950" y="18510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2528767">
            <a:off x="2038350" y="20034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 rot="2528767">
            <a:off x="2190750" y="21558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 rot="2528767">
            <a:off x="2343150" y="23082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 rot="2528767">
            <a:off x="2495550" y="24606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 rot="2528767">
            <a:off x="2647950" y="26130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 rot="2528767">
            <a:off x="2800350" y="27654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 rot="2528767">
            <a:off x="2952750" y="29178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 rot="2528767">
            <a:off x="3105150" y="30702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 rot="2528767">
            <a:off x="3257550" y="32226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 rot="2528767">
            <a:off x="3409950" y="3375025"/>
            <a:ext cx="1344613" cy="2281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 rot="2528767">
            <a:off x="5899150" y="1206500"/>
            <a:ext cx="2139950" cy="22796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53200" y="1697038"/>
            <a:ext cx="104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  <a:sym typeface="Symbol" pitchFamily="18" charset="2"/>
              </a:rPr>
              <a:t>r</a:t>
            </a:r>
            <a:r>
              <a:rPr lang="en-US" sz="5400" b="1" baseline="30000">
                <a:latin typeface="Calibri" pitchFamily="34" charset="0"/>
                <a:sym typeface="Symbol" pitchFamily="18" charset="2"/>
              </a:rPr>
              <a:t>2</a:t>
            </a:r>
            <a:endParaRPr lang="en-US" b="1"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2286000" y="858838"/>
            <a:ext cx="2743200" cy="27432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57600" y="1468438"/>
            <a:ext cx="557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  <a:sym typeface="Symbol" pitchFamily="18" charset="2"/>
              </a:rPr>
              <a:t>h</a:t>
            </a:r>
            <a:endParaRPr lang="en-US" b="1"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43000" y="5581650"/>
            <a:ext cx="6858000" cy="8302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240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>
                <a:latin typeface="NikoshBAN" pitchFamily="2" charset="0"/>
                <a:cs typeface="NikoshBAN" pitchFamily="2" charset="0"/>
              </a:rPr>
              <a:t>=</a:t>
            </a:r>
            <a:r>
              <a:rPr lang="bn-BD" sz="2400">
                <a:latin typeface="NikoshBAN" pitchFamily="2" charset="0"/>
                <a:cs typeface="NikoshBAN" pitchFamily="2" charset="0"/>
              </a:rPr>
              <a:t> ক্ষেত্রফল</a:t>
            </a:r>
            <a:r>
              <a:rPr lang="en-US" sz="2400">
                <a:latin typeface="NikoshBAN" pitchFamily="2" charset="0"/>
                <a:cs typeface="NikoshBAN" pitchFamily="2" charset="0"/>
              </a:rPr>
              <a:t>×</a:t>
            </a:r>
            <a:r>
              <a:rPr lang="bn-BD" sz="2400">
                <a:latin typeface="NikoshBAN" pitchFamily="2" charset="0"/>
                <a:cs typeface="NikoshBAN" pitchFamily="2" charset="0"/>
              </a:rPr>
              <a:t>উচ্চতা</a:t>
            </a:r>
          </a:p>
          <a:p>
            <a:pPr algn="ctr"/>
            <a:r>
              <a:rPr lang="bn-BD" sz="2400">
                <a:latin typeface="NikoshBAN" pitchFamily="2" charset="0"/>
                <a:cs typeface="NikoshBAN" pitchFamily="2" charset="0"/>
              </a:rPr>
              <a:t>তাহলে, বেলনের আয়তন </a:t>
            </a:r>
            <a:r>
              <a:rPr lang="en-US" sz="240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b="1">
                <a:latin typeface="NikoshBAN" pitchFamily="2" charset="0"/>
                <a:cs typeface="NikoshBAN" pitchFamily="2" charset="0"/>
                <a:sym typeface="Symbol" pitchFamily="18" charset="2"/>
              </a:rPr>
              <a:t>r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b="1">
                <a:latin typeface="NikoshBAN" pitchFamily="2" charset="0"/>
                <a:cs typeface="NikoshBAN" pitchFamily="2" charset="0"/>
                <a:sym typeface="Symbol" pitchFamily="18" charset="2"/>
              </a:rPr>
              <a:t>h</a:t>
            </a:r>
            <a:r>
              <a:rPr lang="bn-BD" sz="2400" b="1">
                <a:latin typeface="NikoshBAN" pitchFamily="2" charset="0"/>
                <a:cs typeface="NikoshBAN" pitchFamily="2" charset="0"/>
                <a:sym typeface="Symbol" pitchFamily="18" charset="2"/>
              </a:rPr>
              <a:t> ঘন একক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95600" y="533400"/>
            <a:ext cx="3810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বেলনের আয়তন নির্ণয়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3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6883" y="5124948"/>
            <a:ext cx="5548204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বেলনের আয়তন নির্ণয় কর?   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1897" y="191731"/>
            <a:ext cx="87376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জোড়ায়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449299" y="1291771"/>
            <a:ext cx="3939957" cy="2989942"/>
            <a:chOff x="4521870" y="1349829"/>
            <a:chExt cx="3939957" cy="2989942"/>
          </a:xfrm>
        </p:grpSpPr>
        <p:pic>
          <p:nvPicPr>
            <p:cNvPr id="9" name="Picture 8" descr="images123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1870" y="1349829"/>
              <a:ext cx="2210953" cy="29899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cxnSp>
          <p:nvCxnSpPr>
            <p:cNvPr id="10" name="Straight Connector 9"/>
            <p:cNvCxnSpPr/>
            <p:nvPr/>
          </p:nvCxnSpPr>
          <p:spPr>
            <a:xfrm rot="5400000">
              <a:off x="4782460" y="3229432"/>
              <a:ext cx="1770741" cy="1451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583804" y="1843315"/>
              <a:ext cx="962138" cy="29027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718628" y="3585028"/>
              <a:ext cx="17852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12cm </a:t>
              </a:r>
              <a:r>
                <a:rPr lang="bn-I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76570" y="1654628"/>
              <a:ext cx="17852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3.5 cm 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4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857" y="1265903"/>
            <a:ext cx="27432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380271" y="250725"/>
            <a:ext cx="293493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5899898989898.jpg"/>
          <p:cNvPicPr>
            <a:picLocks noChangeAspect="1"/>
          </p:cNvPicPr>
          <p:nvPr/>
        </p:nvPicPr>
        <p:blipFill>
          <a:blip r:embed="rId2"/>
          <a:srcRect r="66743"/>
          <a:stretch>
            <a:fillRect/>
          </a:stretch>
        </p:blipFill>
        <p:spPr>
          <a:xfrm>
            <a:off x="8156682" y="1368066"/>
            <a:ext cx="1451775" cy="2538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42450" y="5090651"/>
            <a:ext cx="10751575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চিত্র-১ এর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ব্যাসার্ধ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সেঃমি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 ব্যাসার্ধ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সেঃমি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9969" y="4191703"/>
            <a:ext cx="141584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চিত্র-১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50903" y="4088229"/>
            <a:ext cx="16764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চিত্র-২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6529" y="356422"/>
            <a:ext cx="255147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ণ 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0207" y="3807541"/>
            <a:ext cx="906042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বেলনের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ব্যাসার্ধ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এর  আয়তন নির্ণয়ের সূত্র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1461" y="1857985"/>
            <a:ext cx="199766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বেলন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কী?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2908" y="2846128"/>
            <a:ext cx="894026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বেলনের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ব্যাসার্ধ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এর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সমগ্র তলের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ক্ষেত্রফল নির্ণয়ের সূত্র কী?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2413" y="304802"/>
            <a:ext cx="443926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5511" y="2770474"/>
            <a:ext cx="799362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বেলনের ভূমির ব্যসা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র্ধ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সে.মি  এবং উচ্চতা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</a:rPr>
              <a:t>15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সে.মি হলে এর  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 ও আয়তন  নির্ণয় কর?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96065" y="5899150"/>
            <a:ext cx="2133600" cy="365125"/>
          </a:xfrm>
        </p:spPr>
        <p:txBody>
          <a:bodyPr/>
          <a:lstStyle/>
          <a:p>
            <a:fld id="{866A1900-1189-4917-AE1F-7098FA113A9C}" type="datetime3">
              <a:rPr lang="en-US" smtClean="0"/>
              <a:pPr/>
              <a:t>9 August 2020</a:t>
            </a:fld>
            <a:endParaRPr lang="en-US"/>
          </a:p>
        </p:txBody>
      </p:sp>
      <p:pic>
        <p:nvPicPr>
          <p:cNvPr id="4" name="Picture 3" descr="images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527" y="2124704"/>
            <a:ext cx="3623188" cy="29407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549692" y="2123456"/>
            <a:ext cx="5741791" cy="2646878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IN" sz="1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bn-BD" sz="16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916" y="280219"/>
            <a:ext cx="57912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721" y="3244644"/>
            <a:ext cx="604683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মাইনুল</a:t>
            </a:r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BD" sz="32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সহকারি শিক্ষক (গণিত)</a:t>
            </a:r>
            <a:endParaRPr lang="en-US" sz="32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আমুয়া</a:t>
            </a:r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আমীর</a:t>
            </a:r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মোল্লা</a:t>
            </a:r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32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2748" y="2925097"/>
            <a:ext cx="4852220" cy="3582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9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ঃ গণিত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অধ্যায়-১৬.৩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23/09/2018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3237271" y="3281516"/>
            <a:ext cx="6563036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81019" y="265471"/>
            <a:ext cx="481125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lcsnap-2018-08-21-08h59m22s67.png"/>
          <p:cNvPicPr>
            <a:picLocks noChangeAspect="1"/>
          </p:cNvPicPr>
          <p:nvPr/>
        </p:nvPicPr>
        <p:blipFill>
          <a:blip r:embed="rId2"/>
          <a:srcRect l="31670" r="29333" b="4622"/>
          <a:stretch>
            <a:fillRect/>
          </a:stretch>
        </p:blipFill>
        <p:spPr>
          <a:xfrm>
            <a:off x="624114" y="0"/>
            <a:ext cx="2394857" cy="3294743"/>
          </a:xfrm>
          <a:prstGeom prst="rect">
            <a:avLst/>
          </a:prstGeom>
        </p:spPr>
      </p:pic>
      <p:pic>
        <p:nvPicPr>
          <p:cNvPr id="3" name="Picture 2" descr="vlcsnap-2018-08-21-09h00m45s141.png"/>
          <p:cNvPicPr>
            <a:picLocks noChangeAspect="1"/>
          </p:cNvPicPr>
          <p:nvPr/>
        </p:nvPicPr>
        <p:blipFill>
          <a:blip r:embed="rId2"/>
          <a:srcRect l="19524" t="3175" r="19405" b="10688"/>
          <a:stretch>
            <a:fillRect/>
          </a:stretch>
        </p:blipFill>
        <p:spPr>
          <a:xfrm>
            <a:off x="0" y="203197"/>
            <a:ext cx="3732060" cy="2960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vlcsnap-2018-08-21-08h59m38s227.png"/>
          <p:cNvPicPr>
            <a:picLocks noChangeAspect="1"/>
          </p:cNvPicPr>
          <p:nvPr/>
        </p:nvPicPr>
        <p:blipFill>
          <a:blip r:embed="rId2"/>
          <a:srcRect l="24434" r="19825"/>
          <a:stretch>
            <a:fillRect/>
          </a:stretch>
        </p:blipFill>
        <p:spPr>
          <a:xfrm>
            <a:off x="7242629" y="304800"/>
            <a:ext cx="3178629" cy="3207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vlcsnap-2018-08-21-09h01m00s48.png"/>
          <p:cNvPicPr>
            <a:picLocks noChangeAspect="1"/>
          </p:cNvPicPr>
          <p:nvPr/>
        </p:nvPicPr>
        <p:blipFill>
          <a:blip r:embed="rId2"/>
          <a:srcRect l="22013" r="18868"/>
          <a:stretch>
            <a:fillRect/>
          </a:stretch>
        </p:blipFill>
        <p:spPr>
          <a:xfrm>
            <a:off x="7228113" y="319314"/>
            <a:ext cx="3111960" cy="31060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vlcsnap-2018-08-21-09h00m24s204.png"/>
          <p:cNvPicPr>
            <a:picLocks noChangeAspect="1"/>
          </p:cNvPicPr>
          <p:nvPr/>
        </p:nvPicPr>
        <p:blipFill>
          <a:blip r:embed="rId2"/>
          <a:srcRect l="19416" t="8629" r="52316" b="8122"/>
          <a:stretch>
            <a:fillRect/>
          </a:stretch>
        </p:blipFill>
        <p:spPr>
          <a:xfrm>
            <a:off x="4034971" y="2467428"/>
            <a:ext cx="2339366" cy="3875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vlcsnap-2018-08-21-09h01m27s67.png"/>
          <p:cNvPicPr>
            <a:picLocks noChangeAspect="1"/>
          </p:cNvPicPr>
          <p:nvPr/>
        </p:nvPicPr>
        <p:blipFill>
          <a:blip r:embed="rId2"/>
          <a:srcRect l="32174" r="31274"/>
          <a:stretch>
            <a:fillRect/>
          </a:stretch>
        </p:blipFill>
        <p:spPr>
          <a:xfrm>
            <a:off x="4087199" y="2604316"/>
            <a:ext cx="2153943" cy="3542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5281" y="858917"/>
            <a:ext cx="79248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an 3"/>
          <p:cNvSpPr/>
          <p:nvPr/>
        </p:nvSpPr>
        <p:spPr>
          <a:xfrm>
            <a:off x="3465285" y="3008086"/>
            <a:ext cx="2971800" cy="3657600"/>
          </a:xfrm>
          <a:prstGeom prst="can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বেলন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1200" y="304803"/>
            <a:ext cx="5892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2800" y="1447800"/>
            <a:ext cx="56896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 শিক্ষার্থীরা- </a:t>
            </a:r>
          </a:p>
          <a:p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800" y="2590803"/>
            <a:ext cx="446147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বেলন কি তা বলতে পারবে।</a:t>
            </a:r>
            <a:endParaRPr lang="bn-BD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2800" y="3429003"/>
            <a:ext cx="602921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বেলনের ক্ষেত্রফল নির্ণয় করতে পারবে।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317" y="4154717"/>
            <a:ext cx="593784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বেলনের আয়তন নির্ণয় করতে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981200"/>
            <a:ext cx="4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981200"/>
            <a:ext cx="4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7714" y="3766456"/>
            <a:ext cx="1219200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কোনো আয়তক্ষত্রের যে কোন বাহুকে অক্ষ ধরে আয়তক্ষেত্রটিকে ঐ বাহুর চতুর্দিকে ঘোরালে যে ঘনবস্তু সৃষ্টি হয়, তাকে সমবৃত্তভূমিক বেলন বলে।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volume-of-a-cylinder1222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150" y="261257"/>
            <a:ext cx="2610214" cy="3162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Stored Data 10"/>
          <p:cNvSpPr/>
          <p:nvPr/>
        </p:nvSpPr>
        <p:spPr>
          <a:xfrm rot="16200000">
            <a:off x="3939901" y="2459607"/>
            <a:ext cx="1446508" cy="1096710"/>
          </a:xfrm>
          <a:prstGeom prst="flowChartOnlineStorage">
            <a:avLst/>
          </a:prstGeom>
          <a:gradFill flip="none" rotWithShape="1">
            <a:gsLst>
              <a:gs pos="0">
                <a:srgbClr val="33CCCC">
                  <a:shade val="30000"/>
                  <a:satMod val="115000"/>
                </a:srgbClr>
              </a:gs>
              <a:gs pos="50000">
                <a:srgbClr val="33CCCC">
                  <a:shade val="67500"/>
                  <a:satMod val="115000"/>
                </a:srgbClr>
              </a:gs>
              <a:gs pos="100000">
                <a:srgbClr val="33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rot="16200000">
            <a:off x="7063389" y="2261497"/>
            <a:ext cx="1446508" cy="1495514"/>
          </a:xfrm>
          <a:prstGeom prst="flowChartOnlineStorage">
            <a:avLst/>
          </a:prstGeom>
          <a:gradFill flip="none" rotWithShape="1">
            <a:gsLst>
              <a:gs pos="0">
                <a:srgbClr val="33CCCC">
                  <a:shade val="30000"/>
                  <a:satMod val="115000"/>
                </a:srgbClr>
              </a:gs>
              <a:gs pos="50000">
                <a:srgbClr val="33CCCC">
                  <a:shade val="67500"/>
                  <a:satMod val="115000"/>
                </a:srgbClr>
              </a:gs>
              <a:gs pos="100000">
                <a:srgbClr val="33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93568" y="4639356"/>
            <a:ext cx="2492375" cy="1220787"/>
          </a:xfrm>
          <a:prstGeom prst="rect">
            <a:avLst/>
          </a:prstGeom>
          <a:solidFill>
            <a:srgbClr val="33CCCC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219200" y="2132013"/>
            <a:ext cx="1096710" cy="1792287"/>
            <a:chOff x="1219200" y="2132013"/>
            <a:chExt cx="1096710" cy="1792287"/>
          </a:xfrm>
        </p:grpSpPr>
        <p:sp>
          <p:nvSpPr>
            <p:cNvPr id="10" name="Flowchart: Magnetic Disk 9"/>
            <p:cNvSpPr/>
            <p:nvPr/>
          </p:nvSpPr>
          <p:spPr>
            <a:xfrm>
              <a:off x="1219200" y="2132308"/>
              <a:ext cx="1096710" cy="1762932"/>
            </a:xfrm>
            <a:prstGeom prst="flowChartMagneticDisk">
              <a:avLst/>
            </a:prstGeom>
            <a:gradFill flip="none" rotWithShape="1">
              <a:gsLst>
                <a:gs pos="0">
                  <a:srgbClr val="33CCCC">
                    <a:shade val="30000"/>
                    <a:satMod val="115000"/>
                  </a:srgbClr>
                </a:gs>
                <a:gs pos="50000">
                  <a:srgbClr val="33CCCC">
                    <a:shade val="67500"/>
                    <a:satMod val="115000"/>
                  </a:srgbClr>
                </a:gs>
                <a:gs pos="100000">
                  <a:srgbClr val="33CC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219200" y="2132013"/>
              <a:ext cx="1066800" cy="573087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236663" y="3427413"/>
              <a:ext cx="1049337" cy="496887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514600" y="2894013"/>
            <a:ext cx="1447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10200" y="2894013"/>
            <a:ext cx="1447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7315994" y="4188619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09800" y="609600"/>
            <a:ext cx="4800600" cy="8302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b="1" dirty="0">
                <a:latin typeface="NikoshBAN" pitchFamily="2" charset="0"/>
                <a:cs typeface="NikoshBAN" pitchFamily="2" charset="0"/>
              </a:rPr>
              <a:t>বেলনের অংশ সমূহ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19466" y="4697412"/>
            <a:ext cx="918707" cy="687387"/>
          </a:xfrm>
          <a:prstGeom prst="ellipse">
            <a:avLst/>
          </a:prstGeom>
          <a:solidFill>
            <a:srgbClr val="0070C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42321" y="4595814"/>
            <a:ext cx="947736" cy="716416"/>
          </a:xfrm>
          <a:prstGeom prst="ellipse">
            <a:avLst/>
          </a:prstGeom>
          <a:solidFill>
            <a:srgbClr val="0070C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219203" y="4122060"/>
            <a:ext cx="841827" cy="2903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1888" y="2322286"/>
            <a:ext cx="3309255" cy="3715661"/>
            <a:chOff x="391888" y="2322286"/>
            <a:chExt cx="3309255" cy="3715661"/>
          </a:xfrm>
        </p:grpSpPr>
        <p:cxnSp>
          <p:nvCxnSpPr>
            <p:cNvPr id="30" name="Straight Connector 29"/>
            <p:cNvCxnSpPr/>
            <p:nvPr/>
          </p:nvCxnSpPr>
          <p:spPr>
            <a:xfrm rot="10800000">
              <a:off x="420916" y="2322286"/>
              <a:ext cx="1190171" cy="1451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-1458684" y="4172861"/>
              <a:ext cx="3715658" cy="1451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 flipV="1">
              <a:off x="391888" y="6008913"/>
              <a:ext cx="3280226" cy="290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6200000" flipV="1">
              <a:off x="3410857" y="5733143"/>
              <a:ext cx="566058" cy="1451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2946403" y="3918412"/>
            <a:ext cx="191270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বৃত্তাকার তল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16004" y="5486400"/>
            <a:ext cx="1262739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বৃত্তাকার তল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66860" y="1538069"/>
            <a:ext cx="118654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বক্রতল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47888" y="1538069"/>
            <a:ext cx="118654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বক্রতল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91089" y="5993955"/>
            <a:ext cx="207553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আয়তক্ষেত্র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20572" y="369004"/>
            <a:ext cx="5239657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n>
                  <a:solidFill>
                    <a:srgbClr val="00B0F0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4400" dirty="0" smtClean="0">
                <a:ln>
                  <a:solidFill>
                    <a:srgbClr val="00B0F0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বেলনের তিনটি তল রয়েছে </a:t>
            </a:r>
            <a:r>
              <a:rPr lang="bn-BD" sz="4400" dirty="0" smtClean="0">
                <a:ln>
                  <a:solidFill>
                    <a:srgbClr val="00B0F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n>
                <a:solidFill>
                  <a:srgbClr val="00B0F0"/>
                </a:solidFill>
              </a:ln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6689" y="2510969"/>
            <a:ext cx="516708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 বৃত্তাকার তল ২টি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93032" y="3497940"/>
            <a:ext cx="516708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বক্রতল ১টি যা আয়তক্ষেত্র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813" y="3038475"/>
            <a:ext cx="2492375" cy="1220788"/>
          </a:xfrm>
          <a:prstGeom prst="rect">
            <a:avLst/>
          </a:prstGeom>
          <a:solidFill>
            <a:srgbClr val="33CCCC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038600" y="1666875"/>
            <a:ext cx="1066800" cy="573088"/>
          </a:xfrm>
          <a:prstGeom prst="ellipse">
            <a:avLst/>
          </a:prstGeom>
          <a:solidFill>
            <a:srgbClr val="0070C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48125" y="5057775"/>
            <a:ext cx="1047750" cy="495300"/>
          </a:xfrm>
          <a:prstGeom prst="ellipse">
            <a:avLst/>
          </a:prstGeom>
          <a:solidFill>
            <a:srgbClr val="0070C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66800" y="2800350"/>
            <a:ext cx="1096963" cy="1762125"/>
            <a:chOff x="5989890" y="3723468"/>
            <a:chExt cx="1096710" cy="1762932"/>
          </a:xfrm>
        </p:grpSpPr>
        <p:sp>
          <p:nvSpPr>
            <p:cNvPr id="6" name="Flowchart: Magnetic Disk 5"/>
            <p:cNvSpPr/>
            <p:nvPr/>
          </p:nvSpPr>
          <p:spPr>
            <a:xfrm>
              <a:off x="5989890" y="3723468"/>
              <a:ext cx="1096710" cy="1762932"/>
            </a:xfrm>
            <a:prstGeom prst="flowChartMagneticDisk">
              <a:avLst/>
            </a:prstGeom>
            <a:gradFill flip="none" rotWithShape="1">
              <a:gsLst>
                <a:gs pos="0">
                  <a:srgbClr val="33CCCC">
                    <a:shade val="30000"/>
                    <a:satMod val="115000"/>
                  </a:srgbClr>
                </a:gs>
                <a:gs pos="50000">
                  <a:srgbClr val="33CCCC">
                    <a:shade val="67500"/>
                    <a:satMod val="115000"/>
                  </a:srgbClr>
                </a:gs>
                <a:gs pos="100000">
                  <a:srgbClr val="33CC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989890" y="3723468"/>
              <a:ext cx="1066554" cy="573350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07349" y="4979756"/>
              <a:ext cx="1049095" cy="495527"/>
            </a:xfrm>
            <a:prstGeom prst="ellipse">
              <a:avLst/>
            </a:prstGeom>
            <a:solidFill>
              <a:srgbClr val="0070C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4876800" y="1895475"/>
            <a:ext cx="1828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1800" y="1362075"/>
            <a:ext cx="104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  <a:sym typeface="Symbol" pitchFamily="18" charset="2"/>
              </a:rPr>
              <a:t>r</a:t>
            </a:r>
            <a:r>
              <a:rPr lang="en-US" sz="5400" b="1" baseline="30000">
                <a:latin typeface="Calibri" pitchFamily="34" charset="0"/>
                <a:sym typeface="Symbol" pitchFamily="18" charset="2"/>
              </a:rPr>
              <a:t>2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81800" y="4791075"/>
            <a:ext cx="104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Calibri" pitchFamily="34" charset="0"/>
                <a:sym typeface="Symbol" pitchFamily="18" charset="2"/>
              </a:rPr>
              <a:t>r</a:t>
            </a:r>
            <a:r>
              <a:rPr lang="en-US" sz="5400" b="1" baseline="30000" dirty="0">
                <a:latin typeface="Calibri" pitchFamily="34" charset="0"/>
                <a:sym typeface="Symbol" pitchFamily="18" charset="2"/>
              </a:rPr>
              <a:t>2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2779713"/>
            <a:ext cx="1066800" cy="5730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1012825" y="2211388"/>
            <a:ext cx="1176337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38400" y="762000"/>
            <a:ext cx="1162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  <a:sym typeface="Symbol" pitchFamily="18" charset="2"/>
              </a:rPr>
              <a:t>2r</a:t>
            </a:r>
            <a:endParaRPr lang="en-US" b="1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1981200" y="1590675"/>
            <a:ext cx="14478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309938" y="2886075"/>
            <a:ext cx="2514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05400" y="2039938"/>
            <a:ext cx="11620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  <a:sym typeface="Symbol" pitchFamily="18" charset="2"/>
              </a:rPr>
              <a:t>2r</a:t>
            </a:r>
            <a:endParaRPr lang="en-US" b="1">
              <a:latin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677194" y="3648869"/>
            <a:ext cx="12192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515394" y="3647281"/>
            <a:ext cx="12192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38400" y="3187700"/>
            <a:ext cx="55721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  <a:sym typeface="Symbol" pitchFamily="18" charset="2"/>
              </a:rPr>
              <a:t>h</a:t>
            </a:r>
            <a:endParaRPr lang="en-US" b="1">
              <a:latin typeface="Calibri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638800" y="3646488"/>
            <a:ext cx="114300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76800" y="5322888"/>
            <a:ext cx="182880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934200" y="3114675"/>
            <a:ext cx="1535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  <a:sym typeface="Symbol" pitchFamily="18" charset="2"/>
              </a:rPr>
              <a:t>2rh</a:t>
            </a:r>
            <a:endParaRPr lang="en-US" b="1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4600" y="381000"/>
            <a:ext cx="48768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বেলনের সমগ্র পৃষ্ঠের ক্ষেত্রফল নির্ণয়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91304E-6 L 0 -0.2911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/>
      <p:bldP spid="11" grpId="0"/>
      <p:bldP spid="12" grpId="0" animBg="1"/>
      <p:bldP spid="12" grpId="1" animBg="1"/>
      <p:bldP spid="14" grpId="0"/>
      <p:bldP spid="17" grpId="0"/>
      <p:bldP spid="20" grpId="0"/>
      <p:bldP spid="23" grpId="0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2572</TotalTime>
  <Words>291</Words>
  <Application>Microsoft Office PowerPoint</Application>
  <PresentationFormat>Widescreen</PresentationFormat>
  <Paragraphs>70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NikoshBAN</vt:lpstr>
      <vt:lpstr>Symbol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MAINUL</cp:lastModifiedBy>
  <cp:revision>381</cp:revision>
  <dcterms:created xsi:type="dcterms:W3CDTF">2018-05-14T09:18:17Z</dcterms:created>
  <dcterms:modified xsi:type="dcterms:W3CDTF">2020-08-08T23:52:02Z</dcterms:modified>
</cp:coreProperties>
</file>