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75" r:id="rId3"/>
    <p:sldId id="268"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30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D4CE7-9287-44F6-99ED-AA9A60D9493E}" type="datetimeFigureOut">
              <a:rPr lang="en-US" smtClean="0"/>
              <a:t>8/9/2020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2CAE04-5A85-456C-B448-3A0DCCFBBAD5}" type="slidenum">
              <a:rPr lang="en-US" smtClean="0"/>
              <a:t>‹#›</a:t>
            </a:fld>
            <a:endParaRPr lang="en-US"/>
          </a:p>
        </p:txBody>
      </p:sp>
    </p:spTree>
    <p:extLst>
      <p:ext uri="{BB962C8B-B14F-4D97-AF65-F5344CB8AC3E}">
        <p14:creationId xmlns:p14="http://schemas.microsoft.com/office/powerpoint/2010/main" val="2288537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a:t>
            </a:fld>
            <a:endParaRPr lang="en-US"/>
          </a:p>
        </p:txBody>
      </p:sp>
    </p:spTree>
    <p:extLst>
      <p:ext uri="{BB962C8B-B14F-4D97-AF65-F5344CB8AC3E}">
        <p14:creationId xmlns:p14="http://schemas.microsoft.com/office/powerpoint/2010/main" val="258974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3</a:t>
            </a:fld>
            <a:endParaRPr lang="en-US"/>
          </a:p>
        </p:txBody>
      </p:sp>
    </p:spTree>
    <p:extLst>
      <p:ext uri="{BB962C8B-B14F-4D97-AF65-F5344CB8AC3E}">
        <p14:creationId xmlns:p14="http://schemas.microsoft.com/office/powerpoint/2010/main" val="4092691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11</a:t>
            </a:fld>
            <a:endParaRPr lang="en-US"/>
          </a:p>
        </p:txBody>
      </p:sp>
    </p:spTree>
    <p:extLst>
      <p:ext uri="{BB962C8B-B14F-4D97-AF65-F5344CB8AC3E}">
        <p14:creationId xmlns:p14="http://schemas.microsoft.com/office/powerpoint/2010/main" val="409269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12</a:t>
            </a:fld>
            <a:endParaRPr lang="en-US"/>
          </a:p>
        </p:txBody>
      </p:sp>
    </p:spTree>
    <p:extLst>
      <p:ext uri="{BB962C8B-B14F-4D97-AF65-F5344CB8AC3E}">
        <p14:creationId xmlns:p14="http://schemas.microsoft.com/office/powerpoint/2010/main" val="4092691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13</a:t>
            </a:fld>
            <a:endParaRPr lang="en-US"/>
          </a:p>
        </p:txBody>
      </p:sp>
    </p:spTree>
    <p:extLst>
      <p:ext uri="{BB962C8B-B14F-4D97-AF65-F5344CB8AC3E}">
        <p14:creationId xmlns:p14="http://schemas.microsoft.com/office/powerpoint/2010/main" val="409269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14</a:t>
            </a:fld>
            <a:endParaRPr lang="en-US"/>
          </a:p>
        </p:txBody>
      </p:sp>
    </p:spTree>
    <p:extLst>
      <p:ext uri="{BB962C8B-B14F-4D97-AF65-F5344CB8AC3E}">
        <p14:creationId xmlns:p14="http://schemas.microsoft.com/office/powerpoint/2010/main" val="4092691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15</a:t>
            </a:fld>
            <a:endParaRPr lang="en-US"/>
          </a:p>
        </p:txBody>
      </p:sp>
    </p:spTree>
    <p:extLst>
      <p:ext uri="{BB962C8B-B14F-4D97-AF65-F5344CB8AC3E}">
        <p14:creationId xmlns:p14="http://schemas.microsoft.com/office/powerpoint/2010/main" val="4092691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16</a:t>
            </a:fld>
            <a:endParaRPr lang="en-US"/>
          </a:p>
        </p:txBody>
      </p:sp>
    </p:spTree>
    <p:extLst>
      <p:ext uri="{BB962C8B-B14F-4D97-AF65-F5344CB8AC3E}">
        <p14:creationId xmlns:p14="http://schemas.microsoft.com/office/powerpoint/2010/main" val="4092691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AE04-5A85-456C-B448-3A0DCCFBBAD5}" type="slidenum">
              <a:rPr lang="en-US" smtClean="0"/>
              <a:t>17</a:t>
            </a:fld>
            <a:endParaRPr lang="en-US"/>
          </a:p>
        </p:txBody>
      </p:sp>
    </p:spTree>
    <p:extLst>
      <p:ext uri="{BB962C8B-B14F-4D97-AF65-F5344CB8AC3E}">
        <p14:creationId xmlns:p14="http://schemas.microsoft.com/office/powerpoint/2010/main" val="409269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08C6C46-76DA-4C88-AA55-A518722746C1}" type="datetimeFigureOut">
              <a:rPr lang="en-US" smtClean="0"/>
              <a:t>8/9/2020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AF134DD-0665-4184-8662-393C1911071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C6C46-76DA-4C88-AA55-A518722746C1}"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C6C46-76DA-4C88-AA55-A518722746C1}"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C6C46-76DA-4C88-AA55-A518722746C1}"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C6C46-76DA-4C88-AA55-A518722746C1}"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08C6C46-76DA-4C88-AA55-A518722746C1}" type="datetimeFigureOut">
              <a:rPr lang="en-US" smtClean="0"/>
              <a:t>8/9/2020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134DD-0665-4184-8662-393C1911071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8C6C46-76DA-4C88-AA55-A518722746C1}" type="datetimeFigureOut">
              <a:rPr lang="en-US" smtClean="0"/>
              <a:t>8/9/2020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C6C46-76DA-4C88-AA55-A518722746C1}" type="datetimeFigureOut">
              <a:rPr lang="en-US" smtClean="0"/>
              <a:t>8/9/2020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C6C46-76DA-4C88-AA55-A518722746C1}" type="datetimeFigureOut">
              <a:rPr lang="en-US" smtClean="0"/>
              <a:t>8/9/2020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8C6C46-76DA-4C88-AA55-A518722746C1}" type="datetimeFigureOut">
              <a:rPr lang="en-US" smtClean="0"/>
              <a:t>8/9/2020</a:t>
            </a:fld>
            <a:endParaRPr lang="en-US"/>
          </a:p>
        </p:txBody>
      </p:sp>
      <p:sp>
        <p:nvSpPr>
          <p:cNvPr id="7" name="Slide Number Placeholder 6"/>
          <p:cNvSpPr>
            <a:spLocks noGrp="1"/>
          </p:cNvSpPr>
          <p:nvPr>
            <p:ph type="sldNum" sz="quarter" idx="12"/>
          </p:nvPr>
        </p:nvSpPr>
        <p:spPr/>
        <p:txBody>
          <a:bodyPr/>
          <a:lstStyle/>
          <a:p>
            <a:fld id="{CAF134DD-0665-4184-8662-393C1911071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8C6C46-76DA-4C88-AA55-A518722746C1}" type="datetimeFigureOut">
              <a:rPr lang="en-US" smtClean="0"/>
              <a:t>8/9/2020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AF134DD-0665-4184-8662-393C191107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08C6C46-76DA-4C88-AA55-A518722746C1}" type="datetimeFigureOut">
              <a:rPr lang="en-US" smtClean="0"/>
              <a:t>8/9/2020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AF134DD-0665-4184-8662-393C191107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452427"/>
            <a:ext cx="7239000" cy="685800"/>
          </a:xfrm>
        </p:spPr>
        <p:txBody>
          <a:bodyPr>
            <a:noAutofit/>
          </a:bodyPr>
          <a:lstStyle/>
          <a:p>
            <a:r>
              <a:rPr lang="en-US" sz="4000" b="1" dirty="0" err="1">
                <a:solidFill>
                  <a:srgbClr val="FF0000"/>
                </a:solidFill>
                <a:latin typeface="NikoshBAN" panose="02000000000000000000" pitchFamily="2" charset="0"/>
                <a:cs typeface="NikoshBAN" panose="02000000000000000000" pitchFamily="2" charset="0"/>
              </a:rPr>
              <a:t>মাল্টিমিডিয়া</a:t>
            </a:r>
            <a:r>
              <a:rPr lang="en-US" sz="4000" b="1" dirty="0">
                <a:solidFill>
                  <a:srgbClr val="FF0000"/>
                </a:solidFill>
                <a:latin typeface="NikoshBAN" panose="02000000000000000000" pitchFamily="2" charset="0"/>
                <a:cs typeface="NikoshBAN" panose="02000000000000000000" pitchFamily="2" charset="0"/>
              </a:rPr>
              <a:t> </a:t>
            </a:r>
            <a:r>
              <a:rPr lang="en-US" sz="4000" b="1" dirty="0" err="1">
                <a:solidFill>
                  <a:srgbClr val="FF0000"/>
                </a:solidFill>
                <a:latin typeface="NikoshBAN" panose="02000000000000000000" pitchFamily="2" charset="0"/>
                <a:cs typeface="NikoshBAN" panose="02000000000000000000" pitchFamily="2" charset="0"/>
              </a:rPr>
              <a:t>ক্লাসে</a:t>
            </a:r>
            <a:r>
              <a:rPr lang="en-US" sz="4000" b="1" dirty="0">
                <a:solidFill>
                  <a:srgbClr val="FF0000"/>
                </a:solidFill>
                <a:latin typeface="NikoshBAN" panose="02000000000000000000" pitchFamily="2" charset="0"/>
                <a:cs typeface="NikoshBAN" panose="02000000000000000000" pitchFamily="2" charset="0"/>
              </a:rPr>
              <a:t> </a:t>
            </a:r>
            <a:r>
              <a:rPr lang="en-US" sz="4000" b="1" dirty="0" err="1">
                <a:solidFill>
                  <a:srgbClr val="FF0000"/>
                </a:solidFill>
                <a:latin typeface="NikoshBAN" panose="02000000000000000000" pitchFamily="2" charset="0"/>
                <a:cs typeface="NikoshBAN" panose="02000000000000000000" pitchFamily="2" charset="0"/>
              </a:rPr>
              <a:t>স্বাগত</a:t>
            </a:r>
            <a:endParaRPr lang="en-US" sz="4000" b="1" dirty="0">
              <a:solidFill>
                <a:srgbClr val="FF0000"/>
              </a:solidFill>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5029200" y="3102591"/>
            <a:ext cx="2810301" cy="2383809"/>
          </a:xfrm>
        </p:spPr>
        <p:txBody>
          <a:bodyPr>
            <a:noAutofit/>
          </a:bodyPr>
          <a:lstStyle/>
          <a:p>
            <a:pPr algn="ctr"/>
            <a:r>
              <a:rPr lang="en-US" sz="4800" b="1" dirty="0" err="1">
                <a:solidFill>
                  <a:schemeClr val="tx1"/>
                </a:solidFill>
                <a:effectLst>
                  <a:outerShdw blurRad="38100" dist="38100" dir="2700000" algn="tl">
                    <a:srgbClr val="000000">
                      <a:alpha val="43137"/>
                    </a:srgbClr>
                  </a:outerShdw>
                </a:effectLst>
                <a:latin typeface="SutonnyMJ" pitchFamily="2" charset="0"/>
              </a:rPr>
              <a:t>gvwëwgwWqv</a:t>
            </a:r>
            <a:r>
              <a:rPr lang="en-US" sz="4800" b="1" dirty="0">
                <a:solidFill>
                  <a:schemeClr val="tx1"/>
                </a:solidFill>
                <a:effectLst>
                  <a:outerShdw blurRad="38100" dist="38100" dir="2700000" algn="tl">
                    <a:srgbClr val="000000">
                      <a:alpha val="43137"/>
                    </a:srgbClr>
                  </a:outerShdw>
                </a:effectLst>
                <a:latin typeface="SutonnyMJ" pitchFamily="2" charset="0"/>
              </a:rPr>
              <a:t> </a:t>
            </a:r>
            <a:r>
              <a:rPr lang="en-US" sz="4800" b="1" dirty="0" err="1">
                <a:solidFill>
                  <a:schemeClr val="tx1"/>
                </a:solidFill>
                <a:effectLst>
                  <a:outerShdw blurRad="38100" dist="38100" dir="2700000" algn="tl">
                    <a:srgbClr val="000000">
                      <a:alpha val="43137"/>
                    </a:srgbClr>
                  </a:outerShdw>
                </a:effectLst>
                <a:latin typeface="SutonnyMJ" pitchFamily="2" charset="0"/>
              </a:rPr>
              <a:t>K¬v‡m</a:t>
            </a:r>
            <a:r>
              <a:rPr lang="en-US" sz="4800" b="1" dirty="0">
                <a:solidFill>
                  <a:schemeClr val="tx1"/>
                </a:solidFill>
                <a:effectLst>
                  <a:outerShdw blurRad="38100" dist="38100" dir="2700000" algn="tl">
                    <a:srgbClr val="000000">
                      <a:alpha val="43137"/>
                    </a:srgbClr>
                  </a:outerShdw>
                </a:effectLst>
                <a:latin typeface="SutonnyMJ" pitchFamily="2" charset="0"/>
              </a:rPr>
              <a:t> </a:t>
            </a:r>
            <a:r>
              <a:rPr lang="en-US" sz="4800" b="1" dirty="0" err="1">
                <a:solidFill>
                  <a:schemeClr val="tx1"/>
                </a:solidFill>
                <a:effectLst>
                  <a:outerShdw blurRad="38100" dist="38100" dir="2700000" algn="tl">
                    <a:srgbClr val="000000">
                      <a:alpha val="43137"/>
                    </a:srgbClr>
                  </a:outerShdw>
                </a:effectLst>
                <a:latin typeface="SutonnyMJ" pitchFamily="2" charset="0"/>
              </a:rPr>
              <a:t>mKj‡K</a:t>
            </a:r>
            <a:r>
              <a:rPr lang="en-US" sz="4800" b="1" dirty="0">
                <a:solidFill>
                  <a:schemeClr val="tx1"/>
                </a:solidFill>
                <a:effectLst>
                  <a:outerShdw blurRad="38100" dist="38100" dir="2700000" algn="tl">
                    <a:srgbClr val="000000">
                      <a:alpha val="43137"/>
                    </a:srgbClr>
                  </a:outerShdw>
                </a:effectLst>
                <a:latin typeface="SutonnyMJ" pitchFamily="2" charset="0"/>
              </a:rPr>
              <a:t> ¯^</a:t>
            </a:r>
            <a:r>
              <a:rPr lang="en-US" sz="4800" b="1" dirty="0" err="1">
                <a:solidFill>
                  <a:schemeClr val="tx1"/>
                </a:solidFill>
                <a:effectLst>
                  <a:outerShdw blurRad="38100" dist="38100" dir="2700000" algn="tl">
                    <a:srgbClr val="000000">
                      <a:alpha val="43137"/>
                    </a:srgbClr>
                  </a:outerShdw>
                </a:effectLst>
                <a:latin typeface="SutonnyMJ" pitchFamily="2" charset="0"/>
              </a:rPr>
              <a:t>vMZg</a:t>
            </a:r>
            <a:endParaRPr lang="en-US" sz="4800" b="1" dirty="0">
              <a:solidFill>
                <a:schemeClr val="tx1"/>
              </a:solidFill>
              <a:effectLst>
                <a:outerShdw blurRad="38100" dist="38100" dir="2700000" algn="tl">
                  <a:srgbClr val="000000">
                    <a:alpha val="43137"/>
                  </a:srgbClr>
                </a:outerShdw>
              </a:effectLst>
              <a:latin typeface="SutonnyMJ" pitchFamily="2" charset="0"/>
            </a:endParaRPr>
          </a:p>
        </p:txBody>
      </p:sp>
      <p:pic>
        <p:nvPicPr>
          <p:cNvPr id="5" name="Picture 4">
            <a:extLst>
              <a:ext uri="{FF2B5EF4-FFF2-40B4-BE49-F238E27FC236}">
                <a16:creationId xmlns:a16="http://schemas.microsoft.com/office/drawing/2014/main" xmlns="" id="{9480BFB6-E1C4-46A3-89DD-9115D5E069FC}"/>
              </a:ext>
            </a:extLst>
          </p:cNvPr>
          <p:cNvPicPr>
            <a:picLocks noChangeAspect="1"/>
          </p:cNvPicPr>
          <p:nvPr/>
        </p:nvPicPr>
        <p:blipFill rotWithShape="1">
          <a:blip r:embed="rId3"/>
          <a:srcRect b="10989"/>
          <a:stretch/>
        </p:blipFill>
        <p:spPr>
          <a:xfrm>
            <a:off x="0" y="0"/>
            <a:ext cx="9144000" cy="5029200"/>
          </a:xfrm>
          <a:prstGeom prst="rect">
            <a:avLst/>
          </a:prstGeom>
        </p:spPr>
      </p:pic>
      <p:pic>
        <p:nvPicPr>
          <p:cNvPr id="6" name="Picture 5">
            <a:extLst>
              <a:ext uri="{FF2B5EF4-FFF2-40B4-BE49-F238E27FC236}">
                <a16:creationId xmlns:a16="http://schemas.microsoft.com/office/drawing/2014/main" xmlns="" id="{D36051C7-DCCD-4761-BCE4-5FB06902B004}"/>
              </a:ext>
            </a:extLst>
          </p:cNvPr>
          <p:cNvPicPr>
            <a:picLocks noChangeAspect="1"/>
          </p:cNvPicPr>
          <p:nvPr/>
        </p:nvPicPr>
        <p:blipFill>
          <a:blip r:embed="rId4"/>
          <a:stretch>
            <a:fillRect/>
          </a:stretch>
        </p:blipFill>
        <p:spPr>
          <a:xfrm>
            <a:off x="4495800" y="5008880"/>
            <a:ext cx="4648200" cy="1781175"/>
          </a:xfrm>
          <a:prstGeom prst="rect">
            <a:avLst/>
          </a:prstGeom>
        </p:spPr>
      </p:pic>
      <p:sp>
        <p:nvSpPr>
          <p:cNvPr id="8" name="TextBox 7">
            <a:extLst>
              <a:ext uri="{FF2B5EF4-FFF2-40B4-BE49-F238E27FC236}">
                <a16:creationId xmlns:a16="http://schemas.microsoft.com/office/drawing/2014/main" xmlns="" id="{24CEC5AF-5180-4C50-A0D5-A8CB98A258C9}"/>
              </a:ext>
            </a:extLst>
          </p:cNvPr>
          <p:cNvSpPr txBox="1"/>
          <p:nvPr/>
        </p:nvSpPr>
        <p:spPr>
          <a:xfrm>
            <a:off x="152400" y="-76200"/>
            <a:ext cx="8686800" cy="1323439"/>
          </a:xfrm>
          <a:prstGeom prst="rect">
            <a:avLst/>
          </a:prstGeom>
          <a:noFill/>
        </p:spPr>
        <p:txBody>
          <a:bodyPr wrap="square">
            <a:spAutoFit/>
          </a:bodyPr>
          <a:lstStyle/>
          <a:p>
            <a:r>
              <a:rPr lang="ar-SA" sz="8000" b="1" dirty="0">
                <a:solidFill>
                  <a:srgbClr val="FF0000"/>
                </a:solidFill>
                <a:latin typeface="Adobe Arabic" panose="02040503050201020203" pitchFamily="18" charset="-78"/>
                <a:cs typeface="Adobe Arabic" panose="02040503050201020203" pitchFamily="18" charset="-78"/>
              </a:rPr>
              <a:t>السلام علیکم ورحمة الله</a:t>
            </a:r>
            <a:endParaRPr lang="en-US" sz="8000" b="1" dirty="0">
              <a:solidFill>
                <a:srgbClr val="FF000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783372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48104"/>
            <a:ext cx="3276600" cy="757704"/>
          </a:xfrm>
        </p:spPr>
        <p:txBody>
          <a:bodyPr>
            <a:normAutofit/>
          </a:bodyPr>
          <a:lstStyle/>
          <a:p>
            <a:r>
              <a:rPr lang="en-US" sz="3200" b="1" dirty="0" err="1">
                <a:solidFill>
                  <a:schemeClr val="bg1"/>
                </a:solidFill>
                <a:effectLst>
                  <a:outerShdw blurRad="38100" dist="38100" dir="2700000" algn="tl">
                    <a:srgbClr val="000000">
                      <a:alpha val="43137"/>
                    </a:srgbClr>
                  </a:outerShdw>
                </a:effectLst>
                <a:latin typeface="SutonnyMJ" pitchFamily="2" charset="0"/>
              </a:rPr>
              <a:t>Dm</a:t>
            </a:r>
            <a:r>
              <a:rPr lang="en-US" sz="3200" b="1" dirty="0">
                <a:solidFill>
                  <a:schemeClr val="bg1"/>
                </a:solidFill>
                <a:effectLst>
                  <a:outerShdw blurRad="38100" dist="38100" dir="2700000" algn="tl">
                    <a:srgbClr val="000000">
                      <a:alpha val="43137"/>
                    </a:srgbClr>
                  </a:outerShdw>
                </a:effectLst>
                <a:latin typeface="SutonnyMJ" pitchFamily="2" charset="0"/>
              </a:rPr>
              <a:t>~‡j </a:t>
            </a:r>
            <a:r>
              <a:rPr lang="en-US" sz="3200" b="1" dirty="0" err="1">
                <a:solidFill>
                  <a:schemeClr val="bg1"/>
                </a:solidFill>
                <a:effectLst>
                  <a:outerShdw blurRad="38100" dist="38100" dir="2700000" algn="tl">
                    <a:srgbClr val="000000">
                      <a:alpha val="43137"/>
                    </a:srgbClr>
                  </a:outerShdw>
                </a:effectLst>
                <a:latin typeface="SutonnyMJ" pitchFamily="2" charset="0"/>
              </a:rPr>
              <a:t>wdK‡ni</a:t>
            </a:r>
            <a:r>
              <a:rPr lang="en-US" sz="3200" b="1" dirty="0">
                <a:solidFill>
                  <a:schemeClr val="bg1"/>
                </a:solidFill>
                <a:effectLst>
                  <a:outerShdw blurRad="38100" dist="38100" dir="2700000" algn="tl">
                    <a:srgbClr val="000000">
                      <a:alpha val="43137"/>
                    </a:srgbClr>
                  </a:outerShdw>
                </a:effectLst>
                <a:latin typeface="SutonnyMJ" pitchFamily="2" charset="0"/>
              </a:rPr>
              <a:t> </a:t>
            </a:r>
            <a:r>
              <a:rPr lang="en-US" sz="3200" b="1" dirty="0" err="1">
                <a:solidFill>
                  <a:schemeClr val="bg1"/>
                </a:solidFill>
                <a:effectLst>
                  <a:outerShdw blurRad="38100" dist="38100" dir="2700000" algn="tl">
                    <a:srgbClr val="000000">
                      <a:alpha val="43137"/>
                    </a:srgbClr>
                  </a:outerShdw>
                </a:effectLst>
                <a:latin typeface="SutonnyMJ" pitchFamily="2" charset="0"/>
              </a:rPr>
              <a:t>cÖvi</a:t>
            </a:r>
            <a:r>
              <a:rPr lang="en-US" sz="3200" b="1" dirty="0">
                <a:solidFill>
                  <a:schemeClr val="bg1"/>
                </a:solidFill>
                <a:effectLst>
                  <a:outerShdw blurRad="38100" dist="38100" dir="2700000" algn="tl">
                    <a:srgbClr val="000000">
                      <a:alpha val="43137"/>
                    </a:srgbClr>
                  </a:outerShdw>
                </a:effectLst>
                <a:latin typeface="SutonnyMJ" pitchFamily="2" charset="0"/>
              </a:rPr>
              <a:t>¤¢</a:t>
            </a:r>
          </a:p>
        </p:txBody>
      </p:sp>
      <p:sp>
        <p:nvSpPr>
          <p:cNvPr id="3" name="Text Placeholder 2"/>
          <p:cNvSpPr>
            <a:spLocks noGrp="1"/>
          </p:cNvSpPr>
          <p:nvPr>
            <p:ph type="body" idx="1"/>
          </p:nvPr>
        </p:nvSpPr>
        <p:spPr>
          <a:xfrm>
            <a:off x="762000" y="1295400"/>
            <a:ext cx="7633646" cy="5029200"/>
          </a:xfrm>
        </p:spPr>
        <p:style>
          <a:lnRef idx="2">
            <a:schemeClr val="accent1"/>
          </a:lnRef>
          <a:fillRef idx="1">
            <a:schemeClr val="lt1"/>
          </a:fillRef>
          <a:effectRef idx="0">
            <a:schemeClr val="accent1"/>
          </a:effectRef>
          <a:fontRef idx="minor">
            <a:schemeClr val="dk1"/>
          </a:fontRef>
        </p:style>
        <p:txBody>
          <a:bodyPr>
            <a:noAutofit/>
          </a:bodyPr>
          <a:lstStyle/>
          <a:p>
            <a:pPr algn="just"/>
            <a:r>
              <a:rPr lang="as-IN" sz="2800" dirty="0">
                <a:solidFill>
                  <a:schemeClr val="tx1"/>
                </a:solidFill>
                <a:latin typeface="NikoshBAN" panose="02000000000000000000" pitchFamily="2" charset="0"/>
                <a:cs typeface="NikoshBAN" panose="02000000000000000000" pitchFamily="2" charset="0"/>
              </a:rPr>
              <a:t>উসূলে ফিকাহ</a:t>
            </a:r>
            <a:r>
              <a:rPr lang="en-US" sz="2800" dirty="0">
                <a:solidFill>
                  <a:schemeClr val="tx1"/>
                </a:solidFill>
                <a:latin typeface="NikoshBAN" panose="02000000000000000000" pitchFamily="2" charset="0"/>
                <a:cs typeface="NikoshBAN" panose="02000000000000000000" pitchFamily="2" charset="0"/>
              </a:rPr>
              <a:t>:</a:t>
            </a:r>
          </a:p>
          <a:p>
            <a:pPr algn="just"/>
            <a:r>
              <a:rPr lang="as-IN" sz="2800" dirty="0">
                <a:solidFill>
                  <a:schemeClr val="tx1"/>
                </a:solidFill>
                <a:latin typeface="NikoshBAN" panose="02000000000000000000" pitchFamily="2" charset="0"/>
                <a:cs typeface="NikoshBAN" panose="02000000000000000000" pitchFamily="2" charset="0"/>
              </a:rPr>
              <a:t>উসূল শব্দটি আসল এর বহুবচন। শাব্দিক অর্থ মূল বা ভিত্তি অর্থাৎ যে বস্তুর উপর অন্য বস্তুর ভিত্তি স্থাপন করা হয় তাকে বলে আসল। ফিকাহ শব্দের অর্থ জ্ঞান, বুৎপত্তি, পারিভাষিক অর্থ ইসলামী শরিয়াত সম্পর্কিত জ্ঞান, গবেষণার সাহায্যে ইসলামী শরীয়াতের বিধানসমূহ তার উৎস থেকে নির্গত করার শাস্ত্র, এক কথায় ইসলামী আইনের সমষ্টি। অতএব উসূলে ফিকাহ অর্থ আইন শাস্ত্রের ভিত্তি আইনের মূলনীতি, আইনতত্ত্ব। মুহিবুল্লাহ ইবনে আবদুশ শাকুর বিহারী (মৃ.১১১৯ হি/১৭০৭ খৃ.) উসূলে ফিকাহ এর নিম্নোক্ত সংজ্ঞা প্রদান করেছেন। যে নীতিমালার জ্ঞান ফিকাহ শাস্ত্রের আইনসমূহ দলীল প্রমাণ দ্বারা উদঘাটন করতে সাহায্য করে তাকে উসূলে ফিকাহ বলে।</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56652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228600"/>
            <a:ext cx="3276600" cy="757704"/>
          </a:xfrm>
        </p:spPr>
        <p:txBody>
          <a:bodyPr>
            <a:normAutofit fontScale="90000"/>
          </a:bodyPr>
          <a:lstStyle/>
          <a:p>
            <a:r>
              <a:rPr lang="en-US" sz="3200" b="1" dirty="0" err="1">
                <a:solidFill>
                  <a:schemeClr val="bg1"/>
                </a:solidFill>
                <a:effectLst>
                  <a:outerShdw blurRad="38100" dist="38100" dir="2700000" algn="tl">
                    <a:srgbClr val="000000">
                      <a:alpha val="43137"/>
                    </a:srgbClr>
                  </a:outerShdw>
                </a:effectLst>
                <a:latin typeface="SutonnyMJ" pitchFamily="2" charset="0"/>
              </a:rPr>
              <a:t>Dm</a:t>
            </a:r>
            <a:r>
              <a:rPr lang="en-US" sz="3200" b="1" dirty="0">
                <a:solidFill>
                  <a:schemeClr val="bg1"/>
                </a:solidFill>
                <a:effectLst>
                  <a:outerShdw blurRad="38100" dist="38100" dir="2700000" algn="tl">
                    <a:srgbClr val="000000">
                      <a:alpha val="43137"/>
                    </a:srgbClr>
                  </a:outerShdw>
                </a:effectLst>
                <a:latin typeface="SutonnyMJ" pitchFamily="2" charset="0"/>
              </a:rPr>
              <a:t>~‡j </a:t>
            </a:r>
            <a:r>
              <a:rPr lang="en-US" sz="3200" b="1" dirty="0" err="1">
                <a:solidFill>
                  <a:schemeClr val="bg1"/>
                </a:solidFill>
                <a:effectLst>
                  <a:outerShdw blurRad="38100" dist="38100" dir="2700000" algn="tl">
                    <a:srgbClr val="000000">
                      <a:alpha val="43137"/>
                    </a:srgbClr>
                  </a:outerShdw>
                </a:effectLst>
                <a:latin typeface="SutonnyMJ" pitchFamily="2" charset="0"/>
              </a:rPr>
              <a:t>wdK‡ni</a:t>
            </a:r>
            <a:r>
              <a:rPr lang="en-US" sz="3200" b="1" dirty="0">
                <a:solidFill>
                  <a:schemeClr val="bg1"/>
                </a:solidFill>
                <a:effectLst>
                  <a:outerShdw blurRad="38100" dist="38100" dir="2700000" algn="tl">
                    <a:srgbClr val="000000">
                      <a:alpha val="43137"/>
                    </a:srgbClr>
                  </a:outerShdw>
                </a:effectLst>
                <a:latin typeface="SutonnyMJ" pitchFamily="2" charset="0"/>
              </a:rPr>
              <a:t> </a:t>
            </a:r>
            <a:r>
              <a:rPr lang="en-US" sz="3200" b="1" dirty="0" err="1">
                <a:solidFill>
                  <a:schemeClr val="bg1"/>
                </a:solidFill>
                <a:effectLst>
                  <a:outerShdw blurRad="38100" dist="38100" dir="2700000" algn="tl">
                    <a:srgbClr val="000000">
                      <a:alpha val="43137"/>
                    </a:srgbClr>
                  </a:outerShdw>
                </a:effectLst>
                <a:latin typeface="SutonnyMJ" pitchFamily="2" charset="0"/>
              </a:rPr>
              <a:t>DcKvixZv</a:t>
            </a:r>
            <a:endParaRPr lang="en-US" sz="32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762000" y="1905000"/>
            <a:ext cx="7633646" cy="3733800"/>
          </a:xfrm>
        </p:spPr>
        <p:style>
          <a:lnRef idx="2">
            <a:schemeClr val="accent1"/>
          </a:lnRef>
          <a:fillRef idx="1">
            <a:schemeClr val="lt1"/>
          </a:fillRef>
          <a:effectRef idx="0">
            <a:schemeClr val="accent1"/>
          </a:effectRef>
          <a:fontRef idx="minor">
            <a:schemeClr val="dk1"/>
          </a:fontRef>
        </p:style>
        <p:txBody>
          <a:bodyPr>
            <a:noAutofit/>
          </a:bodyPr>
          <a:lstStyle/>
          <a:p>
            <a:pPr algn="just"/>
            <a:r>
              <a:rPr lang="as-IN" sz="3200" dirty="0">
                <a:solidFill>
                  <a:srgbClr val="FF0000"/>
                </a:solidFill>
                <a:latin typeface="NikoshBAN" panose="02000000000000000000" pitchFamily="2" charset="0"/>
                <a:cs typeface="NikoshBAN" panose="02000000000000000000" pitchFamily="2" charset="0"/>
              </a:rPr>
              <a:t>উসু</a:t>
            </a:r>
            <a:r>
              <a:rPr lang="en-US" sz="3200" dirty="0" err="1">
                <a:solidFill>
                  <a:srgbClr val="FF0000"/>
                </a:solidFill>
                <a:latin typeface="NikoshBAN" panose="02000000000000000000" pitchFamily="2" charset="0"/>
                <a:cs typeface="NikoshBAN" panose="02000000000000000000" pitchFamily="2" charset="0"/>
              </a:rPr>
              <a:t>লে</a:t>
            </a:r>
            <a:r>
              <a:rPr lang="as-IN" sz="3200" dirty="0">
                <a:solidFill>
                  <a:srgbClr val="FF0000"/>
                </a:solidFill>
                <a:latin typeface="NikoshBAN" panose="02000000000000000000" pitchFamily="2" charset="0"/>
                <a:cs typeface="NikoshBAN" panose="02000000000000000000" pitchFamily="2" charset="0"/>
              </a:rPr>
              <a:t> ফিকহ</a:t>
            </a:r>
            <a:r>
              <a:rPr lang="en-US" sz="3200" dirty="0">
                <a:solidFill>
                  <a:srgbClr val="FF0000"/>
                </a:solidFill>
                <a:latin typeface="NikoshBAN" panose="02000000000000000000" pitchFamily="2" charset="0"/>
                <a:cs typeface="NikoshBAN" panose="02000000000000000000" pitchFamily="2" charset="0"/>
              </a:rPr>
              <a:t>’</a:t>
            </a:r>
            <a:r>
              <a:rPr lang="as-IN" sz="3200" dirty="0">
                <a:solidFill>
                  <a:srgbClr val="FF0000"/>
                </a:solidFill>
                <a:latin typeface="NikoshBAN" panose="02000000000000000000" pitchFamily="2" charset="0"/>
                <a:cs typeface="NikoshBAN" panose="02000000000000000000" pitchFamily="2" charset="0"/>
              </a:rPr>
              <a:t>র উপকারীতা</a:t>
            </a:r>
            <a:r>
              <a:rPr lang="en-US" sz="3200" dirty="0">
                <a:solidFill>
                  <a:srgbClr val="FF0000"/>
                </a:solidFill>
                <a:latin typeface="NikoshBAN" panose="02000000000000000000" pitchFamily="2" charset="0"/>
                <a:cs typeface="NikoshBAN" panose="02000000000000000000" pitchFamily="2" charset="0"/>
              </a:rPr>
              <a:t>:</a:t>
            </a:r>
          </a:p>
          <a:p>
            <a:pPr algn="just"/>
            <a:endParaRPr lang="en-US" sz="700" dirty="0">
              <a:solidFill>
                <a:schemeClr val="tx1"/>
              </a:solidFill>
              <a:latin typeface="NikoshBAN" panose="02000000000000000000" pitchFamily="2" charset="0"/>
              <a:cs typeface="NikoshBAN" panose="02000000000000000000" pitchFamily="2" charset="0"/>
            </a:endParaRPr>
          </a:p>
          <a:p>
            <a:pPr algn="just"/>
            <a:r>
              <a:rPr lang="as-IN" sz="3200" dirty="0">
                <a:solidFill>
                  <a:schemeClr val="tx1"/>
                </a:solidFill>
                <a:latin typeface="NikoshBAN" panose="02000000000000000000" pitchFamily="2" charset="0"/>
                <a:cs typeface="NikoshBAN" panose="02000000000000000000" pitchFamily="2" charset="0"/>
              </a:rPr>
              <a:t>নিশ্চয়ই উসুল আল ফিকহ একটি সুমহান শাস্ত্র, এর গভীর গুরুত্বের কারণে খুবই প্রতিদান লাভমূলক একটি শাস্ত্র। আর এর কল্যাণ অর্জন করা হয় যাতে এর দ্বারা এ ক্ষমতা অর্জন করবার মাধ্যমে যাতে সঠিক এবং নিশ্ছিদ্র ভিত্তির উপর শারীয়তের হুকুমসমূহ এর দলিলসমূহ হতে বাহির করা যায়।</a:t>
            </a:r>
          </a:p>
        </p:txBody>
      </p:sp>
    </p:spTree>
    <p:extLst>
      <p:ext uri="{BB962C8B-B14F-4D97-AF65-F5344CB8AC3E}">
        <p14:creationId xmlns:p14="http://schemas.microsoft.com/office/powerpoint/2010/main" val="72268591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28600"/>
            <a:ext cx="3581400" cy="757704"/>
          </a:xfrm>
        </p:spPr>
        <p:txBody>
          <a:bodyPr>
            <a:normAutofit fontScale="90000"/>
          </a:bodyPr>
          <a:lstStyle/>
          <a:p>
            <a:r>
              <a:rPr lang="en-US" sz="3200" b="1" dirty="0" err="1">
                <a:solidFill>
                  <a:schemeClr val="bg1"/>
                </a:solidFill>
                <a:effectLst>
                  <a:outerShdw blurRad="38100" dist="38100" dir="2700000" algn="tl">
                    <a:srgbClr val="000000">
                      <a:alpha val="43137"/>
                    </a:srgbClr>
                  </a:outerShdw>
                </a:effectLst>
                <a:latin typeface="SutonnyMJ" pitchFamily="2" charset="0"/>
              </a:rPr>
              <a:t>Dm</a:t>
            </a:r>
            <a:r>
              <a:rPr lang="en-US" sz="3200" b="1" dirty="0">
                <a:solidFill>
                  <a:schemeClr val="bg1"/>
                </a:solidFill>
                <a:effectLst>
                  <a:outerShdw blurRad="38100" dist="38100" dir="2700000" algn="tl">
                    <a:srgbClr val="000000">
                      <a:alpha val="43137"/>
                    </a:srgbClr>
                  </a:outerShdw>
                </a:effectLst>
                <a:latin typeface="SutonnyMJ" pitchFamily="2" charset="0"/>
              </a:rPr>
              <a:t>~‡j </a:t>
            </a:r>
            <a:r>
              <a:rPr lang="en-US" sz="3200" b="1" dirty="0" err="1">
                <a:solidFill>
                  <a:schemeClr val="bg1"/>
                </a:solidFill>
                <a:effectLst>
                  <a:outerShdw blurRad="38100" dist="38100" dir="2700000" algn="tl">
                    <a:srgbClr val="000000">
                      <a:alpha val="43137"/>
                    </a:srgbClr>
                  </a:outerShdw>
                </a:effectLst>
                <a:latin typeface="SutonnyMJ" pitchFamily="2" charset="0"/>
              </a:rPr>
              <a:t>wdK‡ni</a:t>
            </a:r>
            <a:r>
              <a:rPr lang="en-US" sz="3200" b="1" dirty="0">
                <a:solidFill>
                  <a:schemeClr val="bg1"/>
                </a:solidFill>
                <a:effectLst>
                  <a:outerShdw blurRad="38100" dist="38100" dir="2700000" algn="tl">
                    <a:srgbClr val="000000">
                      <a:alpha val="43137"/>
                    </a:srgbClr>
                  </a:outerShdw>
                </a:effectLst>
                <a:latin typeface="SutonnyMJ" pitchFamily="2" charset="0"/>
              </a:rPr>
              <a:t> </a:t>
            </a:r>
            <a:r>
              <a:rPr lang="en-US" sz="3200" b="1" dirty="0" err="1">
                <a:solidFill>
                  <a:schemeClr val="bg1"/>
                </a:solidFill>
                <a:effectLst>
                  <a:outerShdw blurRad="38100" dist="38100" dir="2700000" algn="tl">
                    <a:srgbClr val="000000">
                      <a:alpha val="43137"/>
                    </a:srgbClr>
                  </a:outerShdw>
                </a:effectLst>
                <a:latin typeface="SutonnyMJ" pitchFamily="2" charset="0"/>
              </a:rPr>
              <a:t>Av‡jvP</a:t>
            </a:r>
            <a:r>
              <a:rPr lang="en-US" sz="3200" b="1" dirty="0">
                <a:solidFill>
                  <a:schemeClr val="bg1"/>
                </a:solidFill>
                <a:effectLst>
                  <a:outerShdw blurRad="38100" dist="38100" dir="2700000" algn="tl">
                    <a:srgbClr val="000000">
                      <a:alpha val="43137"/>
                    </a:srgbClr>
                  </a:outerShdw>
                </a:effectLst>
                <a:latin typeface="SutonnyMJ" pitchFamily="2" charset="0"/>
              </a:rPr>
              <a:t>¨ </a:t>
            </a:r>
            <a:r>
              <a:rPr lang="en-US" sz="3200" b="1" dirty="0" err="1">
                <a:solidFill>
                  <a:schemeClr val="bg1"/>
                </a:solidFill>
                <a:effectLst>
                  <a:outerShdw blurRad="38100" dist="38100" dir="2700000" algn="tl">
                    <a:srgbClr val="000000">
                      <a:alpha val="43137"/>
                    </a:srgbClr>
                  </a:outerShdw>
                </a:effectLst>
                <a:latin typeface="SutonnyMJ" pitchFamily="2" charset="0"/>
              </a:rPr>
              <a:t>welq</a:t>
            </a:r>
            <a:endParaRPr lang="en-US" sz="32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559558" y="1143000"/>
            <a:ext cx="8051042" cy="5181600"/>
          </a:xfrm>
        </p:spPr>
        <p:style>
          <a:lnRef idx="2">
            <a:schemeClr val="accent3"/>
          </a:lnRef>
          <a:fillRef idx="1">
            <a:schemeClr val="lt1"/>
          </a:fillRef>
          <a:effectRef idx="0">
            <a:schemeClr val="accent3"/>
          </a:effectRef>
          <a:fontRef idx="minor">
            <a:schemeClr val="dk1"/>
          </a:fontRef>
        </p:style>
        <p:txBody>
          <a:bodyPr>
            <a:noAutofit/>
          </a:bodyPr>
          <a:lstStyle/>
          <a:p>
            <a:pPr algn="just"/>
            <a:r>
              <a:rPr lang="as-IN" sz="2400" dirty="0">
                <a:solidFill>
                  <a:schemeClr val="tx1"/>
                </a:solidFill>
                <a:latin typeface="NikoshBAN" panose="02000000000000000000" pitchFamily="2" charset="0"/>
                <a:cs typeface="NikoshBAN" panose="02000000000000000000" pitchFamily="2" charset="0"/>
              </a:rPr>
              <a:t>উসু</a:t>
            </a:r>
            <a:r>
              <a:rPr lang="en-US" sz="2400" dirty="0" err="1">
                <a:solidFill>
                  <a:schemeClr val="tx1"/>
                </a:solidFill>
                <a:latin typeface="NikoshBAN" panose="02000000000000000000" pitchFamily="2" charset="0"/>
                <a:cs typeface="NikoshBAN" panose="02000000000000000000" pitchFamily="2" charset="0"/>
              </a:rPr>
              <a:t>লে</a:t>
            </a:r>
            <a:r>
              <a:rPr lang="en-US" sz="2400" dirty="0">
                <a:solidFill>
                  <a:schemeClr val="tx1"/>
                </a:solidFill>
                <a:latin typeface="NikoshBAN" panose="02000000000000000000" pitchFamily="2" charset="0"/>
                <a:cs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ফিকহের সংজ্ঞা গবেষক আলেমগণ দুই ভাবে প্রদান করেছেন। শাফে</a:t>
            </a:r>
            <a:r>
              <a:rPr lang="en-US" sz="2400" dirty="0" err="1">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মাজহাবের আলেমদের মতে, “ফিকহ শাস্ত্রের দলিল-প্রমাণ জানা, দলিল-প্রমাণ থেকে মাস</a:t>
            </a:r>
            <a:r>
              <a:rPr lang="en-US" sz="2400" dirty="0">
                <a:solidFill>
                  <a:schemeClr val="tx1"/>
                </a:solidFill>
                <a:latin typeface="NikoshBAN" panose="02000000000000000000" pitchFamily="2" charset="0"/>
                <a:cs typeface="NikoshBAN" panose="02000000000000000000" pitchFamily="2" charset="0"/>
              </a:rPr>
              <a:t>আ</a:t>
            </a:r>
            <a:r>
              <a:rPr lang="as-IN" sz="2400" dirty="0">
                <a:solidFill>
                  <a:schemeClr val="tx1"/>
                </a:solidFill>
                <a:latin typeface="NikoshBAN" panose="02000000000000000000" pitchFamily="2" charset="0"/>
                <a:cs typeface="NikoshBAN" panose="02000000000000000000" pitchFamily="2" charset="0"/>
              </a:rPr>
              <a:t>লা উদ</a:t>
            </a:r>
            <a:r>
              <a:rPr lang="en-US" sz="2400" dirty="0" err="1">
                <a:solidFill>
                  <a:schemeClr val="tx1"/>
                </a:solidFill>
                <a:latin typeface="NikoshBAN" panose="02000000000000000000" pitchFamily="2" charset="0"/>
                <a:cs typeface="NikoshBAN" panose="02000000000000000000" pitchFamily="2" charset="0"/>
              </a:rPr>
              <a:t>ঘাটন</a:t>
            </a:r>
            <a:r>
              <a:rPr lang="as-IN" sz="2400" dirty="0">
                <a:solidFill>
                  <a:schemeClr val="tx1"/>
                </a:solidFill>
                <a:latin typeface="NikoshBAN" panose="02000000000000000000" pitchFamily="2" charset="0"/>
                <a:cs typeface="NikoshBAN" panose="02000000000000000000" pitchFamily="2" charset="0"/>
              </a:rPr>
              <a:t> করার পদ্ধতি সম্পর্কে জানা, বান্দার অবস্থা জানার ইলমের নাম ”উসুলে ফিকহ”। দ্বিতী</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সংজ্ঞা দেও</a:t>
            </a:r>
            <a:r>
              <a:rPr lang="en-US" sz="2400" dirty="0" err="1">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হ</a:t>
            </a:r>
            <a:r>
              <a:rPr lang="en-US" sz="2400" dirty="0" err="1">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ছে মালিকি, হানাফি ও হা</a:t>
            </a:r>
            <a:r>
              <a:rPr lang="en-US" sz="2400" dirty="0" err="1">
                <a:solidFill>
                  <a:schemeClr val="tx1"/>
                </a:solidFill>
                <a:latin typeface="NikoshBAN" panose="02000000000000000000" pitchFamily="2" charset="0"/>
                <a:cs typeface="NikoshBAN" panose="02000000000000000000" pitchFamily="2" charset="0"/>
              </a:rPr>
              <a:t>ম্বালী</a:t>
            </a:r>
            <a:r>
              <a:rPr lang="as-IN" sz="2400" dirty="0">
                <a:solidFill>
                  <a:schemeClr val="tx1"/>
                </a:solidFill>
                <a:latin typeface="NikoshBAN" panose="02000000000000000000" pitchFamily="2" charset="0"/>
                <a:cs typeface="NikoshBAN" panose="02000000000000000000" pitchFamily="2" charset="0"/>
              </a:rPr>
              <a:t> মাজহাবের আলেমদের মাধ্যমে। তাদের মতে, “উসুলে ফিকাহ সেই সকল মুলনীতির নাম যার মাধ্যমে </a:t>
            </a:r>
            <a:r>
              <a:rPr lang="en-US" sz="2400" dirty="0" err="1">
                <a:solidFill>
                  <a:schemeClr val="tx1"/>
                </a:solidFill>
                <a:latin typeface="NikoshBAN" panose="02000000000000000000" pitchFamily="2" charset="0"/>
                <a:cs typeface="NikoshBAN" panose="02000000000000000000" pitchFamily="2" charset="0"/>
              </a:rPr>
              <a:t>শরিয়তের</a:t>
            </a:r>
            <a:r>
              <a:rPr lang="en-US" sz="2400" dirty="0">
                <a:solidFill>
                  <a:schemeClr val="tx1"/>
                </a:solidFill>
                <a:latin typeface="NikoshBAN" panose="02000000000000000000" pitchFamily="2" charset="0"/>
                <a:cs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বিস্তারিত উৎস থেকে হুকুম-আহকাম উদ</a:t>
            </a:r>
            <a:r>
              <a:rPr lang="en-US" sz="2400" dirty="0" err="1">
                <a:solidFill>
                  <a:schemeClr val="tx1"/>
                </a:solidFill>
                <a:latin typeface="NikoshBAN" panose="02000000000000000000" pitchFamily="2" charset="0"/>
                <a:cs typeface="NikoshBAN" panose="02000000000000000000" pitchFamily="2" charset="0"/>
              </a:rPr>
              <a:t>ঘাটন</a:t>
            </a:r>
            <a:r>
              <a:rPr lang="as-IN" sz="2400" dirty="0">
                <a:solidFill>
                  <a:schemeClr val="tx1"/>
                </a:solidFill>
                <a:latin typeface="NikoshBAN" panose="02000000000000000000" pitchFamily="2" charset="0"/>
                <a:cs typeface="NikoshBAN" panose="02000000000000000000" pitchFamily="2" charset="0"/>
              </a:rPr>
              <a:t> করা যা</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a:t>
            </a:r>
          </a:p>
          <a:p>
            <a:pPr algn="just"/>
            <a:r>
              <a:rPr lang="as-IN" sz="2400" dirty="0">
                <a:solidFill>
                  <a:schemeClr val="tx1"/>
                </a:solidFill>
                <a:latin typeface="NikoshBAN" panose="02000000000000000000" pitchFamily="2" charset="0"/>
                <a:cs typeface="NikoshBAN" panose="02000000000000000000" pitchFamily="2" charset="0"/>
              </a:rPr>
              <a:t>হানাফি আলেমদের মতে উসু</a:t>
            </a:r>
            <a:r>
              <a:rPr lang="en-US" sz="2400" dirty="0" err="1">
                <a:solidFill>
                  <a:schemeClr val="tx1"/>
                </a:solidFill>
                <a:latin typeface="NikoshBAN" panose="02000000000000000000" pitchFamily="2" charset="0"/>
                <a:cs typeface="NikoshBAN" panose="02000000000000000000" pitchFamily="2" charset="0"/>
              </a:rPr>
              <a:t>লে</a:t>
            </a:r>
            <a:r>
              <a:rPr lang="en-US" sz="2400" dirty="0">
                <a:solidFill>
                  <a:schemeClr val="tx1"/>
                </a:solidFill>
                <a:latin typeface="NikoshBAN" panose="02000000000000000000" pitchFamily="2" charset="0"/>
                <a:cs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ফিকহের আলোচ্য বিষ</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হচ্ছে শরি</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তের হুকুম-আহকাম অর্থাৎ ও</a:t>
            </a:r>
            <a:r>
              <a:rPr lang="en-US" sz="2400" dirty="0" err="1">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জিব, মুস্তাহাব, হারাম, মাকরুহ, মুবাহ। হানাফি মাজহাবের আরেকদল আলেমের মতে আলোচ্য বিষ</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হচ্ছে শরি</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তের দলিল-প্রমাণ যার মাধ্যমে হুকুম-আহকাম সাব্যস্ত হ</a:t>
            </a:r>
            <a:r>
              <a:rPr lang="en-US" sz="2400" dirty="0" err="1">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থাকে। পক্ষান্তরে অধিকাংশ আলেমের মতে আলোচ্য বিষ</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হচ্ছে শরি</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তের দলিল-প্রমাণ বা উৎসের প্রকার, তাদের তারতম্য বা স্তর, এই উৎস থেকে হুকুম উদ</a:t>
            </a:r>
            <a:r>
              <a:rPr lang="en-US" sz="2400" dirty="0" err="1">
                <a:solidFill>
                  <a:schemeClr val="tx1"/>
                </a:solidFill>
                <a:latin typeface="NikoshBAN" panose="02000000000000000000" pitchFamily="2" charset="0"/>
                <a:cs typeface="NikoshBAN" panose="02000000000000000000" pitchFamily="2" charset="0"/>
              </a:rPr>
              <a:t>ঘাটন</a:t>
            </a:r>
            <a:r>
              <a:rPr lang="as-IN" sz="2400" dirty="0">
                <a:solidFill>
                  <a:schemeClr val="tx1"/>
                </a:solidFill>
                <a:latin typeface="NikoshBAN" panose="02000000000000000000" pitchFamily="2" charset="0"/>
                <a:cs typeface="NikoshBAN" panose="02000000000000000000" pitchFamily="2" charset="0"/>
              </a:rPr>
              <a:t> বা ইসতিমবাত করার পদ্ধতি। উস</a:t>
            </a:r>
            <a:r>
              <a:rPr lang="en-US" sz="2400" dirty="0" err="1">
                <a:solidFill>
                  <a:schemeClr val="tx1"/>
                </a:solidFill>
                <a:latin typeface="NikoshBAN" panose="02000000000000000000" pitchFamily="2" charset="0"/>
                <a:cs typeface="NikoshBAN" panose="02000000000000000000" pitchFamily="2" charset="0"/>
              </a:rPr>
              <a:t>ূলে</a:t>
            </a:r>
            <a:r>
              <a:rPr lang="as-IN" sz="2400" dirty="0">
                <a:solidFill>
                  <a:schemeClr val="tx1"/>
                </a:solidFill>
                <a:latin typeface="NikoshBAN" panose="02000000000000000000" pitchFamily="2" charset="0"/>
                <a:cs typeface="NikoshBAN" panose="02000000000000000000" pitchFamily="2" charset="0"/>
              </a:rPr>
              <a:t> ফিকহের প্রকৃতির দিকে খে</a:t>
            </a:r>
            <a:r>
              <a:rPr lang="en-US" sz="2400" dirty="0" err="1">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ল করে বলা যা</a:t>
            </a:r>
            <a:r>
              <a:rPr lang="en-US" sz="2400" dirty="0">
                <a:solidFill>
                  <a:schemeClr val="tx1"/>
                </a:solidFill>
                <a:latin typeface="NikoshBAN" panose="02000000000000000000" pitchFamily="2" charset="0"/>
                <a:cs typeface="NikoshBAN" panose="02000000000000000000" pitchFamily="2" charset="0"/>
              </a:rPr>
              <a:t>য়, </a:t>
            </a:r>
            <a:r>
              <a:rPr lang="as-IN" sz="2400" dirty="0">
                <a:solidFill>
                  <a:schemeClr val="tx1"/>
                </a:solidFill>
                <a:latin typeface="NikoshBAN" panose="02000000000000000000" pitchFamily="2" charset="0"/>
                <a:cs typeface="NikoshBAN" panose="02000000000000000000" pitchFamily="2" charset="0"/>
              </a:rPr>
              <a:t>এই তৃতী</a:t>
            </a:r>
            <a:r>
              <a:rPr lang="en-US" sz="2400" dirty="0">
                <a:solidFill>
                  <a:schemeClr val="tx1"/>
                </a:solidFill>
                <a:latin typeface="NikoshBAN" panose="02000000000000000000" pitchFamily="2" charset="0"/>
                <a:cs typeface="NikoshBAN" panose="02000000000000000000" pitchFamily="2" charset="0"/>
              </a:rPr>
              <a:t>য়</a:t>
            </a:r>
            <a:r>
              <a:rPr lang="as-IN" sz="2400" dirty="0">
                <a:solidFill>
                  <a:schemeClr val="tx1"/>
                </a:solidFill>
                <a:latin typeface="NikoshBAN" panose="02000000000000000000" pitchFamily="2" charset="0"/>
                <a:cs typeface="NikoshBAN" panose="02000000000000000000" pitchFamily="2" charset="0"/>
              </a:rPr>
              <a:t> মতটাই অধিক গ্রহণযোগ্য।</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826622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228600"/>
            <a:ext cx="3581400" cy="757704"/>
          </a:xfrm>
        </p:spPr>
        <p:txBody>
          <a:bodyPr>
            <a:normAutofit fontScale="90000"/>
          </a:bodyPr>
          <a:lstStyle/>
          <a:p>
            <a:r>
              <a:rPr lang="en-US" sz="3200" b="1" dirty="0" err="1">
                <a:solidFill>
                  <a:schemeClr val="bg1"/>
                </a:solidFill>
                <a:effectLst>
                  <a:outerShdw blurRad="38100" dist="38100" dir="2700000" algn="tl">
                    <a:srgbClr val="000000">
                      <a:alpha val="43137"/>
                    </a:srgbClr>
                  </a:outerShdw>
                </a:effectLst>
                <a:latin typeface="SutonnyMJ" pitchFamily="2" charset="0"/>
              </a:rPr>
              <a:t>Dm</a:t>
            </a:r>
            <a:r>
              <a:rPr lang="en-US" sz="3200" b="1" dirty="0">
                <a:solidFill>
                  <a:schemeClr val="bg1"/>
                </a:solidFill>
                <a:effectLst>
                  <a:outerShdw blurRad="38100" dist="38100" dir="2700000" algn="tl">
                    <a:srgbClr val="000000">
                      <a:alpha val="43137"/>
                    </a:srgbClr>
                  </a:outerShdw>
                </a:effectLst>
                <a:latin typeface="SutonnyMJ" pitchFamily="2" charset="0"/>
              </a:rPr>
              <a:t>~‡j </a:t>
            </a:r>
            <a:r>
              <a:rPr lang="en-US" sz="3200" b="1" dirty="0" err="1">
                <a:solidFill>
                  <a:schemeClr val="bg1"/>
                </a:solidFill>
                <a:effectLst>
                  <a:outerShdw blurRad="38100" dist="38100" dir="2700000" algn="tl">
                    <a:srgbClr val="000000">
                      <a:alpha val="43137"/>
                    </a:srgbClr>
                  </a:outerShdw>
                </a:effectLst>
                <a:latin typeface="SutonnyMJ" pitchFamily="2" charset="0"/>
              </a:rPr>
              <a:t>wdK‡ni</a:t>
            </a:r>
            <a:r>
              <a:rPr lang="en-US" sz="3200" b="1" dirty="0">
                <a:solidFill>
                  <a:schemeClr val="bg1"/>
                </a:solidFill>
                <a:effectLst>
                  <a:outerShdw blurRad="38100" dist="38100" dir="2700000" algn="tl">
                    <a:srgbClr val="000000">
                      <a:alpha val="43137"/>
                    </a:srgbClr>
                  </a:outerShdw>
                </a:effectLst>
                <a:latin typeface="SutonnyMJ" pitchFamily="2" charset="0"/>
              </a:rPr>
              <a:t> </a:t>
            </a:r>
            <a:r>
              <a:rPr lang="en-US" sz="3200" b="1" dirty="0" err="1">
                <a:solidFill>
                  <a:schemeClr val="bg1"/>
                </a:solidFill>
                <a:effectLst>
                  <a:outerShdw blurRad="38100" dist="38100" dir="2700000" algn="tl">
                    <a:srgbClr val="000000">
                      <a:alpha val="43137"/>
                    </a:srgbClr>
                  </a:outerShdw>
                </a:effectLst>
                <a:latin typeface="SutonnyMJ" pitchFamily="2" charset="0"/>
              </a:rPr>
              <a:t>cÖ‡qvRbxqZv</a:t>
            </a:r>
            <a:endParaRPr lang="en-US" sz="32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685800" y="1676400"/>
            <a:ext cx="7820166" cy="4117074"/>
          </a:xfrm>
        </p:spPr>
        <p:style>
          <a:lnRef idx="2">
            <a:schemeClr val="accent6"/>
          </a:lnRef>
          <a:fillRef idx="1">
            <a:schemeClr val="lt1"/>
          </a:fillRef>
          <a:effectRef idx="0">
            <a:schemeClr val="accent6"/>
          </a:effectRef>
          <a:fontRef idx="minor">
            <a:schemeClr val="dk1"/>
          </a:fontRef>
        </p:style>
        <p:txBody>
          <a:bodyPr>
            <a:noAutofit/>
          </a:bodyPr>
          <a:lstStyle/>
          <a:p>
            <a:pPr algn="just"/>
            <a:r>
              <a:rPr lang="as-IN" sz="3200" dirty="0">
                <a:solidFill>
                  <a:schemeClr val="tx1"/>
                </a:solidFill>
                <a:latin typeface="NikoshBAN" panose="02000000000000000000" pitchFamily="2" charset="0"/>
                <a:cs typeface="NikoshBAN" panose="02000000000000000000" pitchFamily="2" charset="0"/>
              </a:rPr>
              <a:t>উসুলুল ফিকহ জানার </a:t>
            </a:r>
            <a:r>
              <a:rPr lang="en-US" sz="3200" dirty="0" err="1">
                <a:solidFill>
                  <a:schemeClr val="tx1"/>
                </a:solidFill>
                <a:latin typeface="NikoshBAN" panose="02000000000000000000" pitchFamily="2" charset="0"/>
                <a:cs typeface="NikoshBAN" panose="02000000000000000000" pitchFamily="2" charset="0"/>
              </a:rPr>
              <a:t>প্রয়োজনীতা</a:t>
            </a:r>
            <a:r>
              <a:rPr lang="as-IN" sz="3200" dirty="0">
                <a:solidFill>
                  <a:schemeClr val="tx1"/>
                </a:solidFill>
                <a:latin typeface="NikoshBAN" panose="02000000000000000000" pitchFamily="2" charset="0"/>
                <a:cs typeface="NikoshBAN" panose="02000000000000000000" pitchFamily="2" charset="0"/>
              </a:rPr>
              <a:t> হলো, মুজতাহিদ ব্যক্তি এর সাহায্যে উসুলি কায়দাগুলো প্রয়োগ করে শরিয়াহর বিস্তর দলিলাদি থেকে শরিয়াহর কর্মগত বিধিবিধান উদঘাটন করতে পারেন। কারণ যার মধ্যে ইজতিহাদের যোগ্যতা রয়েছে, তিনি উসুলি কায়দার আলোকে সাধারণ এবং সূক্ষ্ম নুসুস উপলব্ধি করতে পারেন, এর পাশাপাশি নবোদ্ভাবিত বিষয়গুলোর বিধান আহরণ করার জন্য কিয়াস ইসতিহসান</a:t>
            </a:r>
            <a:r>
              <a:rPr lang="en-US" sz="3200" dirty="0">
                <a:solidFill>
                  <a:schemeClr val="tx1"/>
                </a:solidFill>
                <a:latin typeface="NikoshBAN" panose="02000000000000000000" pitchFamily="2" charset="0"/>
                <a:cs typeface="NikoshBAN" panose="02000000000000000000" pitchFamily="2" charset="0"/>
              </a:rPr>
              <a:t>,</a:t>
            </a:r>
            <a:r>
              <a:rPr lang="as-IN" sz="3200" dirty="0">
                <a:solidFill>
                  <a:schemeClr val="tx1"/>
                </a:solidFill>
                <a:latin typeface="NikoshBAN" panose="02000000000000000000" pitchFamily="2" charset="0"/>
                <a:cs typeface="NikoshBAN" panose="02000000000000000000" pitchFamily="2" charset="0"/>
              </a:rPr>
              <a:t> ইসতিসলাহ ইসতিসহাব ইত্যাদি উৎসকে কাজে লাগাতে পারেন।</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93087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152400"/>
            <a:ext cx="1905000" cy="757704"/>
          </a:xfrm>
        </p:spPr>
        <p:txBody>
          <a:bodyPr>
            <a:normAutofit/>
          </a:bodyPr>
          <a:lstStyle/>
          <a:p>
            <a:r>
              <a:rPr lang="en-US" sz="3600" b="1" dirty="0">
                <a:solidFill>
                  <a:schemeClr val="bg1"/>
                </a:solidFill>
                <a:effectLst>
                  <a:outerShdw blurRad="38100" dist="38100" dir="2700000" algn="tl">
                    <a:srgbClr val="000000">
                      <a:alpha val="43137"/>
                    </a:srgbClr>
                  </a:outerShdw>
                </a:effectLst>
                <a:latin typeface="SutonnyMJ" pitchFamily="2" charset="0"/>
              </a:rPr>
              <a:t>GKK </a:t>
            </a:r>
            <a:r>
              <a:rPr lang="en-US" sz="3600" b="1" dirty="0" err="1">
                <a:solidFill>
                  <a:schemeClr val="bg1"/>
                </a:solidFill>
                <a:effectLst>
                  <a:outerShdw blurRad="38100" dist="38100" dir="2700000" algn="tl">
                    <a:srgbClr val="000000">
                      <a:alpha val="43137"/>
                    </a:srgbClr>
                  </a:outerShdw>
                </a:effectLst>
                <a:latin typeface="SutonnyMJ" pitchFamily="2" charset="0"/>
              </a:rPr>
              <a:t>KvR</a:t>
            </a:r>
            <a:endParaRPr lang="en-US" sz="36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762000" y="3099179"/>
            <a:ext cx="7620000" cy="634621"/>
          </a:xfrm>
        </p:spPr>
        <p:txBody>
          <a:bodyPr>
            <a:noAutofit/>
          </a:bodyPr>
          <a:lstStyle/>
          <a:p>
            <a:pPr algn="ctr">
              <a:defRPr/>
            </a:pPr>
            <a:r>
              <a:rPr lang="en-US" sz="3600" dirty="0" err="1">
                <a:solidFill>
                  <a:schemeClr val="tx1"/>
                </a:solidFill>
                <a:latin typeface="NikoshBAN" panose="02000000000000000000" pitchFamily="2" charset="0"/>
                <a:cs typeface="NikoshBAN" panose="02000000000000000000" pitchFamily="2" charset="0"/>
              </a:rPr>
              <a:t>উসুলে</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ফিকাহের</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কীভাবে</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প্রয়োজনীয়তা</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অনুভব</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হলো</a:t>
            </a:r>
            <a:r>
              <a:rPr lang="en-US" sz="3600" dirty="0">
                <a:solidFill>
                  <a:schemeClr val="tx1"/>
                </a:solidFill>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37668015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152400"/>
            <a:ext cx="1905000" cy="757704"/>
          </a:xfrm>
        </p:spPr>
        <p:txBody>
          <a:bodyPr>
            <a:normAutofit/>
          </a:bodyPr>
          <a:lstStyle/>
          <a:p>
            <a:r>
              <a:rPr lang="en-US" sz="3600" b="1" dirty="0">
                <a:solidFill>
                  <a:schemeClr val="bg1"/>
                </a:solidFill>
                <a:effectLst>
                  <a:outerShdw blurRad="38100" dist="38100" dir="2700000" algn="tl">
                    <a:srgbClr val="000000">
                      <a:alpha val="43137"/>
                    </a:srgbClr>
                  </a:outerShdw>
                </a:effectLst>
                <a:latin typeface="SutonnyMJ" pitchFamily="2" charset="0"/>
              </a:rPr>
              <a:t>`</a:t>
            </a:r>
            <a:r>
              <a:rPr lang="en-US" sz="3600" b="1" dirty="0" err="1">
                <a:solidFill>
                  <a:schemeClr val="bg1"/>
                </a:solidFill>
                <a:effectLst>
                  <a:outerShdw blurRad="38100" dist="38100" dir="2700000" algn="tl">
                    <a:srgbClr val="000000">
                      <a:alpha val="43137"/>
                    </a:srgbClr>
                  </a:outerShdw>
                </a:effectLst>
                <a:latin typeface="SutonnyMJ" pitchFamily="2" charset="0"/>
              </a:rPr>
              <a:t>jxq</a:t>
            </a:r>
            <a:r>
              <a:rPr lang="en-US" sz="3600" b="1" dirty="0">
                <a:solidFill>
                  <a:schemeClr val="bg1"/>
                </a:solidFill>
                <a:effectLst>
                  <a:outerShdw blurRad="38100" dist="38100" dir="2700000" algn="tl">
                    <a:srgbClr val="000000">
                      <a:alpha val="43137"/>
                    </a:srgbClr>
                  </a:outerShdw>
                </a:effectLst>
                <a:latin typeface="SutonnyMJ" pitchFamily="2" charset="0"/>
              </a:rPr>
              <a:t> </a:t>
            </a:r>
            <a:r>
              <a:rPr lang="en-US" sz="3600" b="1" dirty="0" err="1">
                <a:solidFill>
                  <a:schemeClr val="bg1"/>
                </a:solidFill>
                <a:effectLst>
                  <a:outerShdw blurRad="38100" dist="38100" dir="2700000" algn="tl">
                    <a:srgbClr val="000000">
                      <a:alpha val="43137"/>
                    </a:srgbClr>
                  </a:outerShdw>
                </a:effectLst>
                <a:latin typeface="SutonnyMJ" pitchFamily="2" charset="0"/>
              </a:rPr>
              <a:t>KvR</a:t>
            </a:r>
            <a:endParaRPr lang="en-US" sz="36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1066800" y="2354240"/>
            <a:ext cx="7620000" cy="3055960"/>
          </a:xfrm>
        </p:spPr>
        <p:txBody>
          <a:bodyPr>
            <a:noAutofit/>
          </a:bodyPr>
          <a:lstStyle/>
          <a:p>
            <a:r>
              <a:rPr lang="en-US" sz="3600" dirty="0">
                <a:solidFill>
                  <a:srgbClr val="FF0000"/>
                </a:solidFill>
                <a:latin typeface="NikoshBAN" pitchFamily="2" charset="0"/>
                <a:cs typeface="NikoshBAN" pitchFamily="2" charset="0"/>
              </a:rPr>
              <a:t>“</a:t>
            </a:r>
            <a:r>
              <a:rPr lang="bn-BD" sz="3600" dirty="0">
                <a:solidFill>
                  <a:srgbClr val="FF0000"/>
                </a:solidFill>
                <a:latin typeface="NikoshBAN" pitchFamily="2" charset="0"/>
                <a:cs typeface="NikoshBAN" pitchFamily="2" charset="0"/>
              </a:rPr>
              <a:t>ক</a:t>
            </a:r>
            <a:r>
              <a:rPr lang="en-US" sz="3600" dirty="0">
                <a:solidFill>
                  <a:srgbClr val="FF0000"/>
                </a:solidFill>
                <a:latin typeface="NikoshBAN" pitchFamily="2" charset="0"/>
                <a:cs typeface="NikoshBAN" pitchFamily="2" charset="0"/>
              </a:rPr>
              <a:t>”</a:t>
            </a:r>
            <a:r>
              <a:rPr lang="bn-BD" sz="3600" dirty="0">
                <a:solidFill>
                  <a:srgbClr val="FF0000"/>
                </a:solidFill>
                <a:latin typeface="NikoshBAN" pitchFamily="2" charset="0"/>
                <a:cs typeface="NikoshBAN" pitchFamily="2" charset="0"/>
              </a:rPr>
              <a:t> দল</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খাস</a:t>
            </a:r>
            <a:r>
              <a:rPr lang="en-US" sz="3600" dirty="0">
                <a:solidFill>
                  <a:srgbClr val="FF0000"/>
                </a:solidFill>
                <a:latin typeface="NikoshBAN" pitchFamily="2" charset="0"/>
                <a:cs typeface="NikoshBAN" pitchFamily="2" charset="0"/>
              </a:rPr>
              <a:t> ও </a:t>
            </a:r>
            <a:r>
              <a:rPr lang="en-US" sz="3600" dirty="0" err="1">
                <a:solidFill>
                  <a:srgbClr val="FF0000"/>
                </a:solidFill>
                <a:latin typeface="NikoshBAN" pitchFamily="2" charset="0"/>
                <a:cs typeface="NikoshBAN" pitchFamily="2" charset="0"/>
              </a:rPr>
              <a:t>আমের</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সংজ্ঞা</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লিখবে</a:t>
            </a:r>
            <a:r>
              <a:rPr lang="en-US" sz="3600" dirty="0">
                <a:solidFill>
                  <a:srgbClr val="FF0000"/>
                </a:solidFill>
                <a:latin typeface="NikoshBAN" pitchFamily="2" charset="0"/>
                <a:cs typeface="NikoshBAN" pitchFamily="2" charset="0"/>
              </a:rPr>
              <a:t>।</a:t>
            </a:r>
          </a:p>
          <a:p>
            <a:r>
              <a:rPr lang="en-US" sz="3600" dirty="0">
                <a:solidFill>
                  <a:srgbClr val="FF0000"/>
                </a:solidFill>
                <a:latin typeface="NikoshBAN" pitchFamily="2" charset="0"/>
                <a:cs typeface="NikoshBAN" pitchFamily="2" charset="0"/>
              </a:rPr>
              <a:t>“</a:t>
            </a:r>
            <a:r>
              <a:rPr lang="bn-BD" sz="3600" dirty="0">
                <a:solidFill>
                  <a:srgbClr val="FF0000"/>
                </a:solidFill>
                <a:latin typeface="NikoshBAN" pitchFamily="2" charset="0"/>
                <a:cs typeface="NikoshBAN" pitchFamily="2" charset="0"/>
              </a:rPr>
              <a:t>খ</a:t>
            </a:r>
            <a:r>
              <a:rPr lang="en-US" sz="3600" dirty="0">
                <a:solidFill>
                  <a:srgbClr val="FF0000"/>
                </a:solidFill>
                <a:latin typeface="NikoshBAN" pitchFamily="2" charset="0"/>
                <a:cs typeface="NikoshBAN" pitchFamily="2" charset="0"/>
              </a:rPr>
              <a:t>”</a:t>
            </a:r>
            <a:r>
              <a:rPr lang="bn-BD" sz="3600" dirty="0">
                <a:solidFill>
                  <a:srgbClr val="FF0000"/>
                </a:solidFill>
                <a:latin typeface="NikoshBAN" pitchFamily="2" charset="0"/>
                <a:cs typeface="NikoshBAN" pitchFamily="2" charset="0"/>
              </a:rPr>
              <a:t> দল</a:t>
            </a:r>
            <a:r>
              <a:rPr lang="en-US" sz="3600" dirty="0">
                <a:solidFill>
                  <a:srgbClr val="FF0000"/>
                </a:solidFill>
                <a:latin typeface="NikoshBAN" pitchFamily="2" charset="0"/>
                <a:cs typeface="NikoshBAN" pitchFamily="2" charset="0"/>
              </a:rPr>
              <a:t>:</a:t>
            </a:r>
            <a:r>
              <a:rPr lang="bn-BD"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উসুলে</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হাদিসের</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সংজ্ঞা</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লিখবে</a:t>
            </a:r>
            <a:r>
              <a:rPr lang="en-US" sz="3600" dirty="0">
                <a:solidFill>
                  <a:srgbClr val="FF0000"/>
                </a:solidFill>
                <a:latin typeface="NikoshBAN" pitchFamily="2" charset="0"/>
                <a:cs typeface="NikoshBAN" pitchFamily="2" charset="0"/>
              </a:rPr>
              <a:t>।</a:t>
            </a:r>
          </a:p>
          <a:p>
            <a:r>
              <a:rPr lang="en-US" sz="3600" dirty="0">
                <a:solidFill>
                  <a:srgbClr val="FF0000"/>
                </a:solidFill>
                <a:latin typeface="NikoshBAN" pitchFamily="2" charset="0"/>
                <a:cs typeface="NikoshBAN" pitchFamily="2" charset="0"/>
              </a:rPr>
              <a:t>“গ” </a:t>
            </a:r>
            <a:r>
              <a:rPr lang="en-US" sz="3600" dirty="0" err="1">
                <a:solidFill>
                  <a:srgbClr val="FF0000"/>
                </a:solidFill>
                <a:latin typeface="NikoshBAN" pitchFamily="2" charset="0"/>
                <a:cs typeface="NikoshBAN" pitchFamily="2" charset="0"/>
              </a:rPr>
              <a:t>দল</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উসুলে</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হাদিসের</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উপকারিতা</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লিখবে</a:t>
            </a:r>
            <a:r>
              <a:rPr lang="en-US" sz="3600" dirty="0">
                <a:solidFill>
                  <a:srgbClr val="FF0000"/>
                </a:solidFill>
                <a:latin typeface="NikoshBAN" pitchFamily="2" charset="0"/>
                <a:cs typeface="NikoshBAN" pitchFamily="2" charset="0"/>
              </a:rPr>
              <a:t>।</a:t>
            </a:r>
          </a:p>
          <a:p>
            <a:r>
              <a:rPr lang="en-US" sz="3600" dirty="0">
                <a:solidFill>
                  <a:srgbClr val="FF0000"/>
                </a:solidFill>
                <a:latin typeface="NikoshBAN" pitchFamily="2" charset="0"/>
                <a:cs typeface="NikoshBAN" pitchFamily="2" charset="0"/>
              </a:rPr>
              <a:t>“ঘ” </a:t>
            </a:r>
            <a:r>
              <a:rPr lang="en-US" sz="3600" dirty="0" err="1">
                <a:solidFill>
                  <a:srgbClr val="FF0000"/>
                </a:solidFill>
                <a:latin typeface="NikoshBAN" pitchFamily="2" charset="0"/>
                <a:cs typeface="NikoshBAN" pitchFamily="2" charset="0"/>
              </a:rPr>
              <a:t>দল</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কিভাবে</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উসুলে</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ফিকাহ</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শুরু</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হলো</a:t>
            </a:r>
            <a:r>
              <a:rPr lang="en-US" sz="3600" dirty="0">
                <a:solidFill>
                  <a:srgbClr val="FF0000"/>
                </a:solidFill>
                <a:latin typeface="NikoshBAN" pitchFamily="2" charset="0"/>
                <a:cs typeface="NikoshBAN" pitchFamily="2" charset="0"/>
              </a:rPr>
              <a:t> </a:t>
            </a:r>
            <a:r>
              <a:rPr lang="en-US" sz="3600" dirty="0" err="1">
                <a:solidFill>
                  <a:srgbClr val="FF0000"/>
                </a:solidFill>
                <a:latin typeface="NikoshBAN" pitchFamily="2" charset="0"/>
                <a:cs typeface="NikoshBAN" pitchFamily="2" charset="0"/>
              </a:rPr>
              <a:t>লিখবে</a:t>
            </a:r>
            <a:r>
              <a:rPr lang="en-US" sz="3600" dirty="0">
                <a:solidFill>
                  <a:srgbClr val="FF0000"/>
                </a:solidFill>
                <a:latin typeface="NikoshBAN" pitchFamily="2" charset="0"/>
                <a:cs typeface="NikoshBAN" pitchFamily="2" charset="0"/>
              </a:rPr>
              <a:t>। </a:t>
            </a:r>
          </a:p>
        </p:txBody>
      </p:sp>
    </p:spTree>
    <p:extLst>
      <p:ext uri="{BB962C8B-B14F-4D97-AF65-F5344CB8AC3E}">
        <p14:creationId xmlns:p14="http://schemas.microsoft.com/office/powerpoint/2010/main" val="27545963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0" y="-148104"/>
            <a:ext cx="1905000" cy="757704"/>
          </a:xfrm>
        </p:spPr>
        <p:txBody>
          <a:bodyPr>
            <a:normAutofit/>
          </a:bodyPr>
          <a:lstStyle/>
          <a:p>
            <a:r>
              <a:rPr lang="en-US" sz="3600" b="1" dirty="0" err="1">
                <a:solidFill>
                  <a:schemeClr val="bg1"/>
                </a:solidFill>
                <a:effectLst>
                  <a:outerShdw blurRad="38100" dist="38100" dir="2700000" algn="tl">
                    <a:srgbClr val="000000">
                      <a:alpha val="43137"/>
                    </a:srgbClr>
                  </a:outerShdw>
                </a:effectLst>
                <a:latin typeface="SutonnyMJ" pitchFamily="2" charset="0"/>
              </a:rPr>
              <a:t>g~j¨vqb</a:t>
            </a:r>
            <a:endParaRPr lang="en-US" sz="36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762000" y="2506640"/>
            <a:ext cx="7620000" cy="3055960"/>
          </a:xfrm>
        </p:spPr>
        <p:txBody>
          <a:bodyPr>
            <a:noAutofit/>
          </a:bodyPr>
          <a:lstStyle/>
          <a:p>
            <a:pPr marL="571500" indent="-571500" algn="ctr">
              <a:buFont typeface="Wingdings" pitchFamily="2" charset="2"/>
              <a:buChar char="v"/>
              <a:defRPr/>
            </a:pPr>
            <a:r>
              <a:rPr lang="en-US" sz="4800" dirty="0" err="1">
                <a:solidFill>
                  <a:srgbClr val="002060"/>
                </a:solidFill>
                <a:latin typeface="NikoshBAN" panose="02000000000000000000" pitchFamily="2" charset="0"/>
                <a:cs typeface="NikoshBAN" panose="02000000000000000000" pitchFamily="2" charset="0"/>
              </a:rPr>
              <a:t>উসূলে</a:t>
            </a:r>
            <a:r>
              <a:rPr lang="en-US" sz="4800" dirty="0">
                <a:solidFill>
                  <a:srgbClr val="002060"/>
                </a:solidFill>
                <a:latin typeface="NikoshBAN" panose="02000000000000000000" pitchFamily="2" charset="0"/>
                <a:cs typeface="NikoshBAN" panose="02000000000000000000" pitchFamily="2" charset="0"/>
              </a:rPr>
              <a:t> </a:t>
            </a:r>
            <a:r>
              <a:rPr lang="en-US" sz="4800" dirty="0" err="1">
                <a:solidFill>
                  <a:srgbClr val="002060"/>
                </a:solidFill>
                <a:latin typeface="NikoshBAN" panose="02000000000000000000" pitchFamily="2" charset="0"/>
                <a:cs typeface="NikoshBAN" panose="02000000000000000000" pitchFamily="2" charset="0"/>
              </a:rPr>
              <a:t>হাদিস</a:t>
            </a:r>
            <a:r>
              <a:rPr lang="en-US" sz="4800" dirty="0">
                <a:solidFill>
                  <a:srgbClr val="002060"/>
                </a:solidFill>
                <a:latin typeface="NikoshBAN" panose="02000000000000000000" pitchFamily="2" charset="0"/>
                <a:cs typeface="NikoshBAN" panose="02000000000000000000" pitchFamily="2" charset="0"/>
              </a:rPr>
              <a:t> </a:t>
            </a:r>
            <a:r>
              <a:rPr lang="en-US" sz="4800" dirty="0" err="1">
                <a:solidFill>
                  <a:srgbClr val="002060"/>
                </a:solidFill>
                <a:latin typeface="NikoshBAN" panose="02000000000000000000" pitchFamily="2" charset="0"/>
                <a:cs typeface="NikoshBAN" panose="02000000000000000000" pitchFamily="2" charset="0"/>
              </a:rPr>
              <a:t>কী</a:t>
            </a:r>
            <a:r>
              <a:rPr lang="bn-BD" sz="4800" dirty="0">
                <a:solidFill>
                  <a:srgbClr val="002060"/>
                </a:solidFill>
                <a:latin typeface="NikoshBAN" panose="02000000000000000000" pitchFamily="2" charset="0"/>
                <a:cs typeface="NikoshBAN" panose="02000000000000000000" pitchFamily="2" charset="0"/>
              </a:rPr>
              <a:t>?</a:t>
            </a:r>
            <a:endParaRPr lang="en-US" sz="4800" dirty="0">
              <a:solidFill>
                <a:srgbClr val="002060"/>
              </a:solidFill>
              <a:latin typeface="NikoshBAN" panose="02000000000000000000" pitchFamily="2" charset="0"/>
              <a:cs typeface="NikoshBAN" panose="02000000000000000000" pitchFamily="2" charset="0"/>
            </a:endParaRPr>
          </a:p>
          <a:p>
            <a:pPr marL="571500" indent="-571500" algn="ctr">
              <a:buFont typeface="Wingdings" pitchFamily="2" charset="2"/>
              <a:buChar char="v"/>
              <a:defRPr/>
            </a:pPr>
            <a:r>
              <a:rPr lang="ar-AE" sz="4800" dirty="0">
                <a:solidFill>
                  <a:srgbClr val="002060"/>
                </a:solidFill>
                <a:latin typeface="Times New Roman" pitchFamily="18" charset="0"/>
                <a:cs typeface="Times New Roman" pitchFamily="18" charset="0"/>
              </a:rPr>
              <a:t>اقسام الوجوب</a:t>
            </a:r>
            <a:endParaRPr lang="en-US" sz="4800" dirty="0">
              <a:solidFill>
                <a:srgbClr val="002060"/>
              </a:solidFill>
              <a:latin typeface="Times New Roman" pitchFamily="18" charset="0"/>
              <a:cs typeface="Times New Roman" pitchFamily="18" charset="0"/>
            </a:endParaRPr>
          </a:p>
          <a:p>
            <a:pPr marL="571500" indent="-571500" algn="ctr">
              <a:buFont typeface="Wingdings" pitchFamily="2" charset="2"/>
              <a:buChar char="v"/>
              <a:defRPr/>
            </a:pPr>
            <a:r>
              <a:rPr lang="ar-AE" sz="4800" dirty="0">
                <a:solidFill>
                  <a:srgbClr val="002060"/>
                </a:solidFill>
                <a:latin typeface="Times New Roman" pitchFamily="18" charset="0"/>
                <a:cs typeface="Times New Roman" pitchFamily="18" charset="0"/>
              </a:rPr>
              <a:t>قسم اصول الشرع</a:t>
            </a:r>
          </a:p>
          <a:p>
            <a:pPr marL="571500" indent="-571500" algn="ctr">
              <a:buFont typeface="Wingdings" pitchFamily="2" charset="2"/>
              <a:buChar char="v"/>
              <a:defRPr/>
            </a:pPr>
            <a:endParaRPr lang="ar-AE" sz="4800" dirty="0">
              <a:solidFill>
                <a:srgbClr val="002060"/>
              </a:solidFill>
              <a:latin typeface="Times New Roman" pitchFamily="18" charset="0"/>
              <a:cs typeface="Times New Roman" pitchFamily="18" charset="0"/>
            </a:endParaRPr>
          </a:p>
          <a:p>
            <a:pPr marL="571500" indent="-571500" algn="ctr">
              <a:buFont typeface="Wingdings" pitchFamily="2" charset="2"/>
              <a:buChar char="v"/>
              <a:defRPr/>
            </a:pPr>
            <a:endParaRPr lang="en-US" sz="48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264435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148104"/>
            <a:ext cx="1905000" cy="757704"/>
          </a:xfrm>
        </p:spPr>
        <p:txBody>
          <a:bodyPr>
            <a:normAutofit/>
          </a:bodyPr>
          <a:lstStyle/>
          <a:p>
            <a:r>
              <a:rPr lang="en-US" sz="3600" b="1" dirty="0" err="1">
                <a:solidFill>
                  <a:schemeClr val="bg1"/>
                </a:solidFill>
                <a:effectLst>
                  <a:outerShdw blurRad="38100" dist="38100" dir="2700000" algn="tl">
                    <a:srgbClr val="000000">
                      <a:alpha val="43137"/>
                    </a:srgbClr>
                  </a:outerShdw>
                </a:effectLst>
                <a:latin typeface="SutonnyMJ" pitchFamily="2" charset="0"/>
              </a:rPr>
              <a:t>evwoi</a:t>
            </a:r>
            <a:r>
              <a:rPr lang="en-US" sz="3600" b="1" dirty="0">
                <a:solidFill>
                  <a:schemeClr val="bg1"/>
                </a:solidFill>
                <a:effectLst>
                  <a:outerShdw blurRad="38100" dist="38100" dir="2700000" algn="tl">
                    <a:srgbClr val="000000">
                      <a:alpha val="43137"/>
                    </a:srgbClr>
                  </a:outerShdw>
                </a:effectLst>
                <a:latin typeface="SutonnyMJ" pitchFamily="2" charset="0"/>
              </a:rPr>
              <a:t> </a:t>
            </a:r>
            <a:r>
              <a:rPr lang="en-US" sz="3600" b="1" dirty="0" err="1">
                <a:solidFill>
                  <a:schemeClr val="bg1"/>
                </a:solidFill>
                <a:effectLst>
                  <a:outerShdw blurRad="38100" dist="38100" dir="2700000" algn="tl">
                    <a:srgbClr val="000000">
                      <a:alpha val="43137"/>
                    </a:srgbClr>
                  </a:outerShdw>
                </a:effectLst>
                <a:latin typeface="SutonnyMJ" pitchFamily="2" charset="0"/>
              </a:rPr>
              <a:t>KvR</a:t>
            </a:r>
            <a:endParaRPr lang="en-US" sz="36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838200" y="2963840"/>
            <a:ext cx="7620000" cy="3055960"/>
          </a:xfrm>
        </p:spPr>
        <p:txBody>
          <a:bodyPr>
            <a:noAutofit/>
          </a:bodyPr>
          <a:lstStyle/>
          <a:p>
            <a:pPr algn="ctr"/>
            <a:r>
              <a:rPr lang="en-US" sz="4800" dirty="0" err="1">
                <a:solidFill>
                  <a:schemeClr val="tx1"/>
                </a:solidFill>
                <a:latin typeface="NikoshBAN" panose="02000000000000000000" pitchFamily="2" charset="0"/>
                <a:cs typeface="NikoshBAN" panose="02000000000000000000" pitchFamily="2" charset="0"/>
              </a:rPr>
              <a:t>ইসলামী</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শরীয়তে</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উসূলে</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ফিকহের</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গুরুত্ব</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বিস্তারিত</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ভাবে</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লিখে</a:t>
            </a:r>
            <a:r>
              <a:rPr lang="en-US" sz="4800" dirty="0">
                <a:solidFill>
                  <a:schemeClr val="tx1"/>
                </a:solidFill>
                <a:latin typeface="NikoshBAN" panose="02000000000000000000" pitchFamily="2" charset="0"/>
                <a:cs typeface="NikoshBAN" panose="02000000000000000000" pitchFamily="2" charset="0"/>
              </a:rPr>
              <a:t> </a:t>
            </a:r>
            <a:r>
              <a:rPr lang="en-US" sz="4800" dirty="0" err="1">
                <a:solidFill>
                  <a:schemeClr val="tx1"/>
                </a:solidFill>
                <a:latin typeface="NikoshBAN" panose="02000000000000000000" pitchFamily="2" charset="0"/>
                <a:cs typeface="NikoshBAN" panose="02000000000000000000" pitchFamily="2" charset="0"/>
              </a:rPr>
              <a:t>আনা</a:t>
            </a:r>
            <a:r>
              <a:rPr lang="en-US" sz="4800" dirty="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428580614"/>
      </p:ext>
    </p:extLst>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9165B04A-3F11-483B-881E-9CE983284144}"/>
              </a:ext>
            </a:extLst>
          </p:cNvPr>
          <p:cNvPicPr>
            <a:picLocks noChangeAspect="1"/>
          </p:cNvPicPr>
          <p:nvPr/>
        </p:nvPicPr>
        <p:blipFill>
          <a:blip r:embed="rId2"/>
          <a:stretch>
            <a:fillRect/>
          </a:stretch>
        </p:blipFill>
        <p:spPr>
          <a:xfrm>
            <a:off x="609600" y="1524000"/>
            <a:ext cx="8001000" cy="2997200"/>
          </a:xfrm>
          <a:prstGeom prst="rect">
            <a:avLst/>
          </a:prstGeom>
        </p:spPr>
      </p:pic>
      <p:sp>
        <p:nvSpPr>
          <p:cNvPr id="5" name="TextBox 4">
            <a:extLst>
              <a:ext uri="{FF2B5EF4-FFF2-40B4-BE49-F238E27FC236}">
                <a16:creationId xmlns:a16="http://schemas.microsoft.com/office/drawing/2014/main" xmlns="" id="{19E1DC1B-05ED-4876-9EE8-4D67D6145D9D}"/>
              </a:ext>
            </a:extLst>
          </p:cNvPr>
          <p:cNvSpPr txBox="1"/>
          <p:nvPr/>
        </p:nvSpPr>
        <p:spPr>
          <a:xfrm>
            <a:off x="1219200" y="5029200"/>
            <a:ext cx="6705600" cy="1107996"/>
          </a:xfrm>
          <a:prstGeom prst="rect">
            <a:avLst/>
          </a:prstGeom>
          <a:noFill/>
        </p:spPr>
        <p:txBody>
          <a:bodyPr wrap="square">
            <a:spAutoFit/>
          </a:bodyPr>
          <a:lstStyle/>
          <a:p>
            <a:r>
              <a:rPr lang="ar-SA" sz="6600" dirty="0">
                <a:solidFill>
                  <a:srgbClr val="002060"/>
                </a:solidFill>
                <a:latin typeface="Adobe Arabic" panose="02040503050201020203" pitchFamily="18" charset="-78"/>
                <a:cs typeface="Adobe Arabic" panose="02040503050201020203" pitchFamily="18" charset="-78"/>
              </a:rPr>
              <a:t>اَلسَلامُ عَلَيْكُم وَرَحْمَةُ اَللهِ </a:t>
            </a:r>
            <a:endParaRPr lang="en-US" sz="6600" dirty="0">
              <a:solidFill>
                <a:srgbClr val="00206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68010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0434693F-DB94-4AFA-92AC-550B4FA38E7D}"/>
              </a:ext>
            </a:extLst>
          </p:cNvPr>
          <p:cNvPicPr>
            <a:picLocks noChangeAspect="1"/>
          </p:cNvPicPr>
          <p:nvPr/>
        </p:nvPicPr>
        <p:blipFill>
          <a:blip r:embed="rId2"/>
          <a:stretch>
            <a:fillRect/>
          </a:stretch>
        </p:blipFill>
        <p:spPr>
          <a:xfrm>
            <a:off x="4800600" y="2286000"/>
            <a:ext cx="3584759" cy="3706689"/>
          </a:xfrm>
          <a:prstGeom prst="rect">
            <a:avLst/>
          </a:prstGeom>
        </p:spPr>
      </p:pic>
      <p:pic>
        <p:nvPicPr>
          <p:cNvPr id="7" name="Picture 6">
            <a:extLst>
              <a:ext uri="{FF2B5EF4-FFF2-40B4-BE49-F238E27FC236}">
                <a16:creationId xmlns:a16="http://schemas.microsoft.com/office/drawing/2014/main" xmlns="" id="{C2FFAD73-08A5-4B10-B2EF-8265A40B318D}"/>
              </a:ext>
            </a:extLst>
          </p:cNvPr>
          <p:cNvPicPr>
            <a:picLocks noChangeAspect="1"/>
          </p:cNvPicPr>
          <p:nvPr/>
        </p:nvPicPr>
        <p:blipFill>
          <a:blip r:embed="rId3"/>
          <a:stretch>
            <a:fillRect/>
          </a:stretch>
        </p:blipFill>
        <p:spPr>
          <a:xfrm>
            <a:off x="533400" y="2291080"/>
            <a:ext cx="4188315" cy="3701609"/>
          </a:xfrm>
          <a:prstGeom prst="rect">
            <a:avLst/>
          </a:prstGeom>
        </p:spPr>
      </p:pic>
      <p:sp>
        <p:nvSpPr>
          <p:cNvPr id="8" name="Rectangle 7">
            <a:extLst>
              <a:ext uri="{FF2B5EF4-FFF2-40B4-BE49-F238E27FC236}">
                <a16:creationId xmlns:a16="http://schemas.microsoft.com/office/drawing/2014/main" xmlns="" id="{4C6D3887-08B9-4437-ADB5-04791B834368}"/>
              </a:ext>
            </a:extLst>
          </p:cNvPr>
          <p:cNvSpPr/>
          <p:nvPr/>
        </p:nvSpPr>
        <p:spPr>
          <a:xfrm>
            <a:off x="1676400" y="1066800"/>
            <a:ext cx="4343400" cy="914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a:solidFill>
                  <a:schemeClr val="bg1"/>
                </a:solidFill>
                <a:latin typeface="NikoshBAN" panose="02000000000000000000" pitchFamily="2" charset="0"/>
                <a:cs typeface="NikoshBAN" panose="02000000000000000000" pitchFamily="2" charset="0"/>
              </a:rPr>
              <a:t>শিক্ষক</a:t>
            </a:r>
            <a:r>
              <a:rPr lang="en-US" sz="6000" dirty="0">
                <a:solidFill>
                  <a:schemeClr val="bg1"/>
                </a:solidFill>
                <a:latin typeface="NikoshBAN" panose="02000000000000000000" pitchFamily="2" charset="0"/>
                <a:cs typeface="NikoshBAN" panose="02000000000000000000" pitchFamily="2" charset="0"/>
              </a:rPr>
              <a:t> </a:t>
            </a:r>
            <a:r>
              <a:rPr lang="en-US" sz="6000" dirty="0" err="1">
                <a:solidFill>
                  <a:schemeClr val="bg1"/>
                </a:solidFill>
                <a:latin typeface="NikoshBAN" panose="02000000000000000000" pitchFamily="2" charset="0"/>
                <a:cs typeface="NikoshBAN" panose="02000000000000000000" pitchFamily="2" charset="0"/>
              </a:rPr>
              <a:t>পরিচিতি</a:t>
            </a:r>
            <a:endParaRPr lang="en-US" sz="6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1153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3124200"/>
            <a:ext cx="7820166" cy="2759122"/>
          </a:xfrm>
        </p:spPr>
        <p:txBody>
          <a:bodyPr>
            <a:noAutofit/>
          </a:bodyPr>
          <a:lstStyle/>
          <a:p>
            <a:pPr marL="457200" indent="-457200" algn="ctr">
              <a:buFont typeface="Wingdings" pitchFamily="2" charset="2"/>
              <a:buChar char="q"/>
              <a:defRPr/>
            </a:pPr>
            <a:r>
              <a:rPr lang="en-US" sz="3600" dirty="0" err="1">
                <a:solidFill>
                  <a:srgbClr val="000000"/>
                </a:solidFill>
                <a:latin typeface="NikoshBAN" pitchFamily="2" charset="0"/>
                <a:cs typeface="NikoshBAN" pitchFamily="2" charset="0"/>
              </a:rPr>
              <a:t>উসূলে</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ফিকাহ</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কি</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বলতে</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পারবে</a:t>
            </a:r>
            <a:endParaRPr lang="en-US" sz="3600" dirty="0">
              <a:solidFill>
                <a:srgbClr val="000000"/>
              </a:solidFill>
              <a:latin typeface="NikoshBAN" pitchFamily="2" charset="0"/>
              <a:cs typeface="NikoshBAN" pitchFamily="2" charset="0"/>
            </a:endParaRPr>
          </a:p>
          <a:p>
            <a:pPr marL="457200" indent="-457200" algn="ctr">
              <a:buFont typeface="Wingdings" pitchFamily="2" charset="2"/>
              <a:buChar char="q"/>
              <a:defRPr/>
            </a:pPr>
            <a:r>
              <a:rPr lang="en-US" sz="3600" dirty="0" err="1">
                <a:solidFill>
                  <a:srgbClr val="000000"/>
                </a:solidFill>
                <a:latin typeface="NikoshBAN" pitchFamily="2" charset="0"/>
                <a:cs typeface="NikoshBAN" pitchFamily="2" charset="0"/>
              </a:rPr>
              <a:t>আম</a:t>
            </a:r>
            <a:r>
              <a:rPr lang="en-US" sz="3600" dirty="0">
                <a:solidFill>
                  <a:srgbClr val="000000"/>
                </a:solidFill>
                <a:latin typeface="NikoshBAN" pitchFamily="2" charset="0"/>
                <a:cs typeface="NikoshBAN" pitchFamily="2" charset="0"/>
              </a:rPr>
              <a:t> ও </a:t>
            </a:r>
            <a:r>
              <a:rPr lang="en-US" sz="3600" dirty="0" err="1">
                <a:solidFill>
                  <a:srgbClr val="000000"/>
                </a:solidFill>
                <a:latin typeface="NikoshBAN" pitchFamily="2" charset="0"/>
                <a:cs typeface="NikoshBAN" pitchFamily="2" charset="0"/>
              </a:rPr>
              <a:t>খাসের</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সংজ্ঞা</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বলতে</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পারবে</a:t>
            </a:r>
            <a:endParaRPr lang="en-US" sz="3600" dirty="0">
              <a:latin typeface="NikoshBAN" pitchFamily="2" charset="0"/>
              <a:cs typeface="NikoshBAN" pitchFamily="2" charset="0"/>
            </a:endParaRPr>
          </a:p>
          <a:p>
            <a:pPr marL="457200" indent="-457200" algn="ctr">
              <a:buFont typeface="Wingdings" pitchFamily="2" charset="2"/>
              <a:buChar char="q"/>
              <a:defRPr/>
            </a:pPr>
            <a:r>
              <a:rPr lang="en-US" sz="3600" dirty="0" err="1">
                <a:solidFill>
                  <a:srgbClr val="000000"/>
                </a:solidFill>
                <a:latin typeface="NikoshBAN" pitchFamily="2" charset="0"/>
                <a:cs typeface="NikoshBAN" pitchFamily="2" charset="0"/>
              </a:rPr>
              <a:t>উসূলে</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ফিকহের</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প্রয়োজনীতা</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বলতে</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পারবে</a:t>
            </a:r>
            <a:endParaRPr lang="en-US" sz="3600" dirty="0">
              <a:solidFill>
                <a:srgbClr val="000000"/>
              </a:solidFill>
              <a:latin typeface="NikoshBAN" pitchFamily="2" charset="0"/>
              <a:cs typeface="NikoshBAN" pitchFamily="2" charset="0"/>
            </a:endParaRPr>
          </a:p>
          <a:p>
            <a:pPr marL="457200" indent="-457200" algn="ctr">
              <a:buFont typeface="Wingdings" pitchFamily="2" charset="2"/>
              <a:buChar char="q"/>
              <a:defRPr/>
            </a:pPr>
            <a:r>
              <a:rPr lang="en-US" sz="3600" dirty="0" err="1">
                <a:solidFill>
                  <a:schemeClr val="tx1"/>
                </a:solidFill>
                <a:latin typeface="NikoshBAN" panose="02000000000000000000" pitchFamily="2" charset="0"/>
                <a:cs typeface="NikoshBAN" panose="02000000000000000000" pitchFamily="2" charset="0"/>
              </a:rPr>
              <a:t>উসূলে</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ফিকহের</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আলোচ্য</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বিষয়</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কি</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বলতে</a:t>
            </a:r>
            <a:r>
              <a:rPr lang="en-US" sz="3600" dirty="0">
                <a:solidFill>
                  <a:schemeClr val="tx1"/>
                </a:solidFill>
                <a:latin typeface="NikoshBAN" panose="02000000000000000000" pitchFamily="2" charset="0"/>
                <a:cs typeface="NikoshBAN" panose="02000000000000000000" pitchFamily="2" charset="0"/>
              </a:rPr>
              <a:t> </a:t>
            </a:r>
            <a:r>
              <a:rPr lang="en-US" sz="3600" dirty="0" err="1">
                <a:solidFill>
                  <a:schemeClr val="tx1"/>
                </a:solidFill>
                <a:latin typeface="NikoshBAN" panose="02000000000000000000" pitchFamily="2" charset="0"/>
                <a:cs typeface="NikoshBAN" panose="02000000000000000000" pitchFamily="2" charset="0"/>
              </a:rPr>
              <a:t>পারবে</a:t>
            </a:r>
            <a:endParaRPr lang="bn-BD" sz="3600" dirty="0">
              <a:solidFill>
                <a:srgbClr val="000000"/>
              </a:solidFill>
              <a:latin typeface="NikoshBAN" pitchFamily="2" charset="0"/>
              <a:cs typeface="NikoshBAN" pitchFamily="2" charset="0"/>
            </a:endParaRPr>
          </a:p>
        </p:txBody>
      </p:sp>
      <p:sp>
        <p:nvSpPr>
          <p:cNvPr id="4" name="Scroll: Horizontal 3">
            <a:extLst>
              <a:ext uri="{FF2B5EF4-FFF2-40B4-BE49-F238E27FC236}">
                <a16:creationId xmlns:a16="http://schemas.microsoft.com/office/drawing/2014/main" xmlns="" id="{0F3AA071-08B2-44B8-A2C7-B90670A7C2BA}"/>
              </a:ext>
            </a:extLst>
          </p:cNvPr>
          <p:cNvSpPr/>
          <p:nvPr/>
        </p:nvSpPr>
        <p:spPr>
          <a:xfrm>
            <a:off x="2057400" y="1295400"/>
            <a:ext cx="5334000" cy="1447800"/>
          </a:xfrm>
          <a:prstGeom prst="horizontalScroll">
            <a:avLst/>
          </a:prstGeom>
          <a:effectLst>
            <a:glow rad="228600">
              <a:schemeClr val="accent3">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5400" dirty="0" err="1">
                <a:latin typeface="NikoshBAN" panose="02000000000000000000" pitchFamily="2" charset="0"/>
                <a:cs typeface="NikoshBAN" panose="02000000000000000000" pitchFamily="2" charset="0"/>
              </a:rPr>
              <a:t>পাঠ</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শেষে</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যা</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জানবে</a:t>
            </a:r>
            <a:r>
              <a:rPr lang="en-US" sz="5400"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38087441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152400"/>
            <a:ext cx="2224585" cy="757704"/>
          </a:xfrm>
        </p:spPr>
        <p:txBody>
          <a:bodyPr>
            <a:normAutofit/>
          </a:bodyPr>
          <a:lstStyle/>
          <a:p>
            <a:r>
              <a:rPr lang="en-US" sz="3600" b="1" dirty="0" err="1">
                <a:solidFill>
                  <a:schemeClr val="bg1"/>
                </a:solidFill>
                <a:effectLst>
                  <a:outerShdw blurRad="38100" dist="38100" dir="2700000" algn="tl">
                    <a:srgbClr val="000000">
                      <a:alpha val="43137"/>
                    </a:srgbClr>
                  </a:outerShdw>
                </a:effectLst>
                <a:latin typeface="SutonnyMJ" pitchFamily="2" charset="0"/>
              </a:rPr>
              <a:t>cvV</a:t>
            </a:r>
            <a:r>
              <a:rPr lang="en-US" sz="3600" b="1" dirty="0">
                <a:solidFill>
                  <a:schemeClr val="bg1"/>
                </a:solidFill>
                <a:effectLst>
                  <a:outerShdw blurRad="38100" dist="38100" dir="2700000" algn="tl">
                    <a:srgbClr val="000000">
                      <a:alpha val="43137"/>
                    </a:srgbClr>
                  </a:outerShdw>
                </a:effectLst>
                <a:latin typeface="SutonnyMJ" pitchFamily="2" charset="0"/>
              </a:rPr>
              <a:t> </a:t>
            </a:r>
            <a:r>
              <a:rPr lang="en-US" sz="3600" b="1" dirty="0" err="1">
                <a:solidFill>
                  <a:schemeClr val="bg1"/>
                </a:solidFill>
                <a:effectLst>
                  <a:outerShdw blurRad="38100" dist="38100" dir="2700000" algn="tl">
                    <a:srgbClr val="000000">
                      <a:alpha val="43137"/>
                    </a:srgbClr>
                  </a:outerShdw>
                </a:effectLst>
                <a:latin typeface="SutonnyMJ" pitchFamily="2" charset="0"/>
              </a:rPr>
              <a:t>cwiwPwZ</a:t>
            </a:r>
            <a:endParaRPr lang="en-US" sz="36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838200" y="1855133"/>
            <a:ext cx="7516504" cy="3478867"/>
          </a:xfrm>
        </p:spPr>
        <p:txBody>
          <a:bodyPr>
            <a:noAutofit/>
          </a:bodyPr>
          <a:lstStyle/>
          <a:p>
            <a:pPr algn="ctr"/>
            <a:r>
              <a:rPr lang="en-US" sz="4800" b="1" dirty="0">
                <a:solidFill>
                  <a:schemeClr val="tx1"/>
                </a:solidFill>
                <a:latin typeface="SutonnyMJ" pitchFamily="2" charset="0"/>
              </a:rPr>
              <a:t> †</a:t>
            </a:r>
            <a:r>
              <a:rPr lang="en-US" sz="4800" b="1" dirty="0" err="1">
                <a:solidFill>
                  <a:schemeClr val="tx1"/>
                </a:solidFill>
                <a:latin typeface="SutonnyMJ" pitchFamily="2" charset="0"/>
              </a:rPr>
              <a:t>kÖwY</a:t>
            </a:r>
            <a:r>
              <a:rPr lang="en-US" sz="4800" b="1" dirty="0">
                <a:solidFill>
                  <a:schemeClr val="tx1"/>
                </a:solidFill>
                <a:latin typeface="SutonnyMJ" pitchFamily="2" charset="0"/>
              </a:rPr>
              <a:t>: </a:t>
            </a:r>
            <a:r>
              <a:rPr lang="en-US" sz="4800" b="1" dirty="0" err="1">
                <a:solidFill>
                  <a:schemeClr val="tx1"/>
                </a:solidFill>
                <a:latin typeface="SutonnyMJ" pitchFamily="2" charset="0"/>
              </a:rPr>
              <a:t>Avwjg</a:t>
            </a:r>
            <a:r>
              <a:rPr lang="en-US" sz="4800" b="1" dirty="0">
                <a:solidFill>
                  <a:schemeClr val="tx1"/>
                </a:solidFill>
                <a:latin typeface="SutonnyMJ" pitchFamily="2" charset="0"/>
              </a:rPr>
              <a:t> 2q el©</a:t>
            </a:r>
          </a:p>
          <a:p>
            <a:pPr algn="ctr"/>
            <a:r>
              <a:rPr lang="en-US" sz="4800" b="1" dirty="0" err="1">
                <a:solidFill>
                  <a:schemeClr val="tx1"/>
                </a:solidFill>
                <a:latin typeface="SutonnyMJ" pitchFamily="2" charset="0"/>
              </a:rPr>
              <a:t>welq</a:t>
            </a:r>
            <a:r>
              <a:rPr lang="en-US" sz="4800" b="1" dirty="0">
                <a:solidFill>
                  <a:schemeClr val="tx1"/>
                </a:solidFill>
                <a:latin typeface="SutonnyMJ" pitchFamily="2" charset="0"/>
              </a:rPr>
              <a:t>: </a:t>
            </a:r>
            <a:r>
              <a:rPr lang="en-US" sz="4800" b="1" dirty="0" err="1">
                <a:solidFill>
                  <a:schemeClr val="tx1"/>
                </a:solidFill>
                <a:latin typeface="SutonnyMJ" pitchFamily="2" charset="0"/>
              </a:rPr>
              <a:t>Em</a:t>
            </a:r>
            <a:r>
              <a:rPr lang="en-US" sz="4800" b="1" dirty="0">
                <a:solidFill>
                  <a:schemeClr val="tx1"/>
                </a:solidFill>
                <a:latin typeface="SutonnyMJ" pitchFamily="2" charset="0"/>
              </a:rPr>
              <a:t>~‡j </a:t>
            </a:r>
            <a:r>
              <a:rPr lang="en-US" sz="4800" b="1" dirty="0" err="1">
                <a:solidFill>
                  <a:schemeClr val="tx1"/>
                </a:solidFill>
                <a:latin typeface="SutonnyMJ" pitchFamily="2" charset="0"/>
              </a:rPr>
              <a:t>wdKn</a:t>
            </a:r>
            <a:r>
              <a:rPr lang="en-US" sz="4800" b="1" dirty="0">
                <a:solidFill>
                  <a:schemeClr val="tx1"/>
                </a:solidFill>
                <a:latin typeface="SutonnyMJ" pitchFamily="2" charset="0"/>
              </a:rPr>
              <a:t>&amp; (</a:t>
            </a:r>
            <a:r>
              <a:rPr lang="en-US" sz="4800" b="1" dirty="0" err="1">
                <a:solidFill>
                  <a:schemeClr val="tx1"/>
                </a:solidFill>
                <a:latin typeface="SutonnyMJ" pitchFamily="2" charset="0"/>
              </a:rPr>
              <a:t>byiæj</a:t>
            </a:r>
            <a:r>
              <a:rPr lang="en-US" sz="4800" b="1" dirty="0">
                <a:solidFill>
                  <a:schemeClr val="tx1"/>
                </a:solidFill>
                <a:latin typeface="SutonnyMJ" pitchFamily="2" charset="0"/>
              </a:rPr>
              <a:t> </a:t>
            </a:r>
            <a:r>
              <a:rPr lang="en-US" sz="4800" b="1" dirty="0" err="1">
                <a:solidFill>
                  <a:schemeClr val="tx1"/>
                </a:solidFill>
                <a:latin typeface="SutonnyMJ" pitchFamily="2" charset="0"/>
              </a:rPr>
              <a:t>AvbIqvi</a:t>
            </a:r>
            <a:r>
              <a:rPr lang="en-US" sz="4800" b="1" dirty="0">
                <a:solidFill>
                  <a:schemeClr val="tx1"/>
                </a:solidFill>
                <a:latin typeface="SutonnyMJ" pitchFamily="2" charset="0"/>
              </a:rPr>
              <a:t>)</a:t>
            </a:r>
          </a:p>
          <a:p>
            <a:pPr algn="ctr"/>
            <a:r>
              <a:rPr lang="en-US" sz="4800" b="1" dirty="0" err="1">
                <a:solidFill>
                  <a:schemeClr val="tx1"/>
                </a:solidFill>
                <a:latin typeface="SutonnyMJ" pitchFamily="2" charset="0"/>
              </a:rPr>
              <a:t>Aa¨vq</a:t>
            </a:r>
            <a:r>
              <a:rPr lang="en-US" sz="4800" b="1" dirty="0">
                <a:solidFill>
                  <a:schemeClr val="tx1"/>
                </a:solidFill>
                <a:latin typeface="SutonnyMJ" pitchFamily="2" charset="0"/>
              </a:rPr>
              <a:t>: </a:t>
            </a:r>
            <a:r>
              <a:rPr lang="ar-AE" sz="4800" b="1" dirty="0">
                <a:solidFill>
                  <a:schemeClr val="tx1"/>
                </a:solidFill>
                <a:latin typeface="Times New Roman" pitchFamily="18" charset="0"/>
                <a:cs typeface="Times New Roman" pitchFamily="18" charset="0"/>
              </a:rPr>
              <a:t>تقسیم اصول الشرع</a:t>
            </a:r>
            <a:endParaRPr lang="en-US" sz="4800" b="1" dirty="0">
              <a:solidFill>
                <a:schemeClr val="tx1"/>
              </a:solidFill>
              <a:latin typeface="Times New Roman" pitchFamily="18" charset="0"/>
              <a:cs typeface="Times New Roman" pitchFamily="18" charset="0"/>
            </a:endParaRPr>
          </a:p>
          <a:p>
            <a:pPr algn="ctr"/>
            <a:r>
              <a:rPr lang="en-US" sz="4800" b="1" dirty="0" err="1">
                <a:solidFill>
                  <a:schemeClr val="tx1"/>
                </a:solidFill>
                <a:latin typeface="SutonnyMJ" pitchFamily="2" charset="0"/>
              </a:rPr>
              <a:t>mgq</a:t>
            </a:r>
            <a:r>
              <a:rPr lang="en-US" sz="4800" b="1" dirty="0">
                <a:solidFill>
                  <a:schemeClr val="tx1"/>
                </a:solidFill>
                <a:latin typeface="SutonnyMJ" pitchFamily="2" charset="0"/>
              </a:rPr>
              <a:t>: 40 </a:t>
            </a:r>
            <a:r>
              <a:rPr lang="en-US" sz="4800" b="1" dirty="0" err="1">
                <a:solidFill>
                  <a:schemeClr val="tx1"/>
                </a:solidFill>
                <a:latin typeface="SutonnyMJ" pitchFamily="2" charset="0"/>
              </a:rPr>
              <a:t>wgwbU</a:t>
            </a:r>
            <a:r>
              <a:rPr lang="en-US" sz="4800" b="1" dirty="0">
                <a:solidFill>
                  <a:schemeClr val="tx1"/>
                </a:solidFill>
                <a:latin typeface="SutonnyMJ" pitchFamily="2" charset="0"/>
              </a:rPr>
              <a:t> </a:t>
            </a:r>
          </a:p>
        </p:txBody>
      </p:sp>
    </p:spTree>
    <p:extLst>
      <p:ext uri="{BB962C8B-B14F-4D97-AF65-F5344CB8AC3E}">
        <p14:creationId xmlns:p14="http://schemas.microsoft.com/office/powerpoint/2010/main" val="29117620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48104"/>
            <a:ext cx="3276600" cy="757704"/>
          </a:xfrm>
        </p:spPr>
        <p:txBody>
          <a:bodyPr>
            <a:normAutofit fontScale="90000"/>
          </a:bodyPr>
          <a:lstStyle/>
          <a:p>
            <a:r>
              <a:rPr lang="en-US" sz="3600" b="1" dirty="0" err="1">
                <a:solidFill>
                  <a:schemeClr val="bg1"/>
                </a:solidFill>
                <a:effectLst>
                  <a:outerShdw blurRad="38100" dist="38100" dir="2700000" algn="tl">
                    <a:srgbClr val="000000">
                      <a:alpha val="43137"/>
                    </a:srgbClr>
                  </a:outerShdw>
                </a:effectLst>
                <a:latin typeface="SutonnyMJ" pitchFamily="2" charset="0"/>
              </a:rPr>
              <a:t>Dm</a:t>
            </a:r>
            <a:r>
              <a:rPr lang="en-US" sz="3600" b="1" dirty="0">
                <a:solidFill>
                  <a:schemeClr val="bg1"/>
                </a:solidFill>
                <a:effectLst>
                  <a:outerShdw blurRad="38100" dist="38100" dir="2700000" algn="tl">
                    <a:srgbClr val="000000">
                      <a:alpha val="43137"/>
                    </a:srgbClr>
                  </a:outerShdw>
                </a:effectLst>
                <a:latin typeface="SutonnyMJ" pitchFamily="2" charset="0"/>
              </a:rPr>
              <a:t>~‡j </a:t>
            </a:r>
            <a:r>
              <a:rPr lang="en-US" sz="3600" b="1" dirty="0" err="1">
                <a:solidFill>
                  <a:schemeClr val="bg1"/>
                </a:solidFill>
                <a:effectLst>
                  <a:outerShdw blurRad="38100" dist="38100" dir="2700000" algn="tl">
                    <a:srgbClr val="000000">
                      <a:alpha val="43137"/>
                    </a:srgbClr>
                  </a:outerShdw>
                </a:effectLst>
                <a:latin typeface="SutonnyMJ" pitchFamily="2" charset="0"/>
              </a:rPr>
              <a:t>wdK‡ni</a:t>
            </a:r>
            <a:r>
              <a:rPr lang="en-US" sz="3600" b="1" dirty="0">
                <a:solidFill>
                  <a:schemeClr val="bg1"/>
                </a:solidFill>
                <a:effectLst>
                  <a:outerShdw blurRad="38100" dist="38100" dir="2700000" algn="tl">
                    <a:srgbClr val="000000">
                      <a:alpha val="43137"/>
                    </a:srgbClr>
                  </a:outerShdw>
                </a:effectLst>
                <a:latin typeface="SutonnyMJ" pitchFamily="2" charset="0"/>
              </a:rPr>
              <a:t> </a:t>
            </a:r>
            <a:r>
              <a:rPr lang="en-US" sz="3600" b="1" dirty="0" err="1">
                <a:solidFill>
                  <a:schemeClr val="bg1"/>
                </a:solidFill>
                <a:effectLst>
                  <a:outerShdw blurRad="38100" dist="38100" dir="2700000" algn="tl">
                    <a:srgbClr val="000000">
                      <a:alpha val="43137"/>
                    </a:srgbClr>
                  </a:outerShdw>
                </a:effectLst>
                <a:latin typeface="SutonnyMJ" pitchFamily="2" charset="0"/>
              </a:rPr>
              <a:t>cwiwPwZ</a:t>
            </a:r>
            <a:endParaRPr lang="en-US" sz="36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519754" y="1676400"/>
            <a:ext cx="8119280" cy="3962400"/>
          </a:xfrm>
        </p:spPr>
        <p:txBody>
          <a:bodyPr>
            <a:noAutofit/>
          </a:bodyPr>
          <a:lstStyle/>
          <a:p>
            <a:pPr algn="just"/>
            <a:r>
              <a:rPr lang="as-IN" sz="3200" dirty="0">
                <a:solidFill>
                  <a:schemeClr val="tx1"/>
                </a:solidFill>
                <a:latin typeface="SutonnyMJ" pitchFamily="2" charset="0"/>
                <a:cs typeface="NikoshBAN" panose="02000000000000000000" pitchFamily="2" charset="0"/>
              </a:rPr>
              <a:t>উসুলুল ফিকহ মানে আদিল্লাতুল ফিকহ। সংক্ষেপে বললে</a:t>
            </a:r>
            <a:r>
              <a:rPr lang="en-US" sz="3200" dirty="0">
                <a:solidFill>
                  <a:schemeClr val="tx1"/>
                </a:solidFill>
                <a:latin typeface="SutonnyMJ" pitchFamily="2" charset="0"/>
                <a:cs typeface="NikoshBAN" panose="02000000000000000000" pitchFamily="2" charset="0"/>
              </a:rPr>
              <a:t>-</a:t>
            </a:r>
            <a:r>
              <a:rPr lang="as-IN" sz="3200" dirty="0">
                <a:solidFill>
                  <a:schemeClr val="tx1"/>
                </a:solidFill>
                <a:latin typeface="SutonnyMJ" pitchFamily="2" charset="0"/>
                <a:cs typeface="NikoshBAN" panose="02000000000000000000" pitchFamily="2" charset="0"/>
              </a:rPr>
              <a:t> উসুলুল ফিকহ হলো এমন কিছু কাওয়ায়িদের নাম, যার মাধ্যমে একজন মুজতাহিদ শরিয়াহর বিস্তর দলিল থেকে শরিয়াহর কর্মগত বিধিবিধান উদঘাটন করতে পারেন।</a:t>
            </a:r>
            <a:endParaRPr lang="en-US" sz="3200" dirty="0">
              <a:solidFill>
                <a:schemeClr val="tx1"/>
              </a:solidFill>
              <a:latin typeface="SutonnyMJ" pitchFamily="2" charset="0"/>
              <a:cs typeface="NikoshBAN" panose="02000000000000000000" pitchFamily="2" charset="0"/>
            </a:endParaRPr>
          </a:p>
          <a:p>
            <a:pPr algn="just"/>
            <a:endParaRPr lang="as-IN" sz="800" dirty="0">
              <a:solidFill>
                <a:schemeClr val="tx1"/>
              </a:solidFill>
              <a:latin typeface="SutonnyMJ" pitchFamily="2" charset="0"/>
              <a:cs typeface="NikoshBAN" panose="02000000000000000000" pitchFamily="2" charset="0"/>
            </a:endParaRPr>
          </a:p>
          <a:p>
            <a:pPr algn="just"/>
            <a:r>
              <a:rPr lang="ar-AE" sz="2800" dirty="0">
                <a:solidFill>
                  <a:schemeClr val="tx1"/>
                </a:solidFill>
                <a:latin typeface="Times New Roman" pitchFamily="18" charset="0"/>
                <a:cs typeface="Times New Roman" pitchFamily="18" charset="0"/>
              </a:rPr>
              <a:t>القواعد التي يتوصل بها المجتهد إلى استنباط الأحكام الشرعية العملية من أدلتها التفصيلية. والقواعد هي الضوابط العامة، التي تشتمل على أحكام جزئية. والأحكام هي ثمرة الاستنباط. والأدلة التفصيلية هي الأدلة الجزئية التي تتعلق بمسألة بخصوصها، وتدل على حكم بعينه</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559933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48104"/>
            <a:ext cx="3276600" cy="757704"/>
          </a:xfrm>
        </p:spPr>
        <p:txBody>
          <a:bodyPr>
            <a:normAutofit/>
          </a:bodyPr>
          <a:lstStyle/>
          <a:p>
            <a:r>
              <a:rPr lang="en-US" sz="3200" b="1" dirty="0" err="1">
                <a:solidFill>
                  <a:schemeClr val="bg1"/>
                </a:solidFill>
                <a:effectLst>
                  <a:outerShdw blurRad="38100" dist="38100" dir="2700000" algn="tl">
                    <a:srgbClr val="000000">
                      <a:alpha val="43137"/>
                    </a:srgbClr>
                  </a:outerShdw>
                </a:effectLst>
                <a:latin typeface="SutonnyMJ" pitchFamily="2" charset="0"/>
              </a:rPr>
              <a:t>Dm</a:t>
            </a:r>
            <a:r>
              <a:rPr lang="en-US" sz="3200" b="1" dirty="0">
                <a:solidFill>
                  <a:schemeClr val="bg1"/>
                </a:solidFill>
                <a:effectLst>
                  <a:outerShdw blurRad="38100" dist="38100" dir="2700000" algn="tl">
                    <a:srgbClr val="000000">
                      <a:alpha val="43137"/>
                    </a:srgbClr>
                  </a:outerShdw>
                </a:effectLst>
                <a:latin typeface="SutonnyMJ" pitchFamily="2" charset="0"/>
              </a:rPr>
              <a:t>~‡j </a:t>
            </a:r>
            <a:r>
              <a:rPr lang="en-US" sz="3200" b="1" dirty="0" err="1">
                <a:solidFill>
                  <a:schemeClr val="bg1"/>
                </a:solidFill>
                <a:effectLst>
                  <a:outerShdw blurRad="38100" dist="38100" dir="2700000" algn="tl">
                    <a:srgbClr val="000000">
                      <a:alpha val="43137"/>
                    </a:srgbClr>
                  </a:outerShdw>
                </a:effectLst>
                <a:latin typeface="SutonnyMJ" pitchFamily="2" charset="0"/>
              </a:rPr>
              <a:t>wdK‡ni</a:t>
            </a:r>
            <a:r>
              <a:rPr lang="en-US" sz="3200" b="1" dirty="0">
                <a:solidFill>
                  <a:schemeClr val="bg1"/>
                </a:solidFill>
                <a:effectLst>
                  <a:outerShdw blurRad="38100" dist="38100" dir="2700000" algn="tl">
                    <a:srgbClr val="000000">
                      <a:alpha val="43137"/>
                    </a:srgbClr>
                  </a:outerShdw>
                </a:effectLst>
                <a:latin typeface="SutonnyMJ" pitchFamily="2" charset="0"/>
              </a:rPr>
              <a:t> </a:t>
            </a:r>
            <a:r>
              <a:rPr lang="en-US" sz="3200" b="1" dirty="0" err="1">
                <a:solidFill>
                  <a:schemeClr val="bg1"/>
                </a:solidFill>
                <a:effectLst>
                  <a:outerShdw blurRad="38100" dist="38100" dir="2700000" algn="tl">
                    <a:srgbClr val="000000">
                      <a:alpha val="43137"/>
                    </a:srgbClr>
                  </a:outerShdw>
                </a:effectLst>
                <a:latin typeface="SutonnyMJ" pitchFamily="2" charset="0"/>
              </a:rPr>
              <a:t>msÁv</a:t>
            </a:r>
            <a:endParaRPr lang="en-US" sz="3200" b="1" dirty="0">
              <a:solidFill>
                <a:schemeClr val="bg1"/>
              </a:solidFill>
              <a:effectLst>
                <a:outerShdw blurRad="38100" dist="38100" dir="2700000" algn="tl">
                  <a:srgbClr val="000000">
                    <a:alpha val="43137"/>
                  </a:srgbClr>
                </a:outerShdw>
              </a:effectLst>
              <a:latin typeface="SutonnyMJ" pitchFamily="2" charset="0"/>
            </a:endParaRPr>
          </a:p>
        </p:txBody>
      </p:sp>
      <p:sp>
        <p:nvSpPr>
          <p:cNvPr id="3" name="Text Placeholder 2"/>
          <p:cNvSpPr>
            <a:spLocks noGrp="1"/>
          </p:cNvSpPr>
          <p:nvPr>
            <p:ph type="body" idx="1"/>
          </p:nvPr>
        </p:nvSpPr>
        <p:spPr>
          <a:xfrm>
            <a:off x="595954" y="1828800"/>
            <a:ext cx="8014646" cy="4648200"/>
          </a:xfrm>
        </p:spPr>
        <p:txBody>
          <a:bodyPr>
            <a:noAutofit/>
          </a:bodyPr>
          <a:lstStyle/>
          <a:p>
            <a:pPr algn="just"/>
            <a:r>
              <a:rPr lang="as-IN" sz="2400" dirty="0">
                <a:solidFill>
                  <a:schemeClr val="tx1"/>
                </a:solidFill>
                <a:latin typeface="NikoshBAN" panose="02000000000000000000" pitchFamily="2" charset="0"/>
                <a:cs typeface="NikoshBAN" panose="02000000000000000000" pitchFamily="2" charset="0"/>
              </a:rPr>
              <a:t>উসুল আল</a:t>
            </a:r>
            <a:r>
              <a:rPr lang="en-US" sz="2400" dirty="0">
                <a:solidFill>
                  <a:schemeClr val="tx1"/>
                </a:solidFill>
                <a:latin typeface="NikoshBAN" panose="02000000000000000000" pitchFamily="2" charset="0"/>
                <a:cs typeface="NikoshBAN" panose="02000000000000000000" pitchFamily="2" charset="0"/>
              </a:rPr>
              <a:t>-</a:t>
            </a:r>
            <a:r>
              <a:rPr lang="as-IN" sz="2400" dirty="0">
                <a:solidFill>
                  <a:schemeClr val="tx1"/>
                </a:solidFill>
                <a:latin typeface="NikoshBAN" panose="02000000000000000000" pitchFamily="2" charset="0"/>
                <a:cs typeface="NikoshBAN" panose="02000000000000000000" pitchFamily="2" charset="0"/>
              </a:rPr>
              <a:t>ফিকহ</a:t>
            </a:r>
            <a:r>
              <a:rPr lang="en-US" sz="2400" dirty="0">
                <a:solidFill>
                  <a:schemeClr val="tx1"/>
                </a:solidFill>
                <a:latin typeface="NikoshBAN" panose="02000000000000000000" pitchFamily="2" charset="0"/>
                <a:cs typeface="NikoshBAN" panose="02000000000000000000" pitchFamily="2" charset="0"/>
              </a:rPr>
              <a:t> </a:t>
            </a:r>
            <a:r>
              <a:rPr lang="en-US" sz="2400" dirty="0" err="1">
                <a:solidFill>
                  <a:schemeClr val="tx1"/>
                </a:solidFill>
                <a:latin typeface="NikoshBAN" panose="02000000000000000000" pitchFamily="2" charset="0"/>
                <a:cs typeface="NikoshBAN" panose="02000000000000000000" pitchFamily="2" charset="0"/>
              </a:rPr>
              <a:t>এইভাবে</a:t>
            </a:r>
            <a:r>
              <a:rPr lang="en-US" sz="2400" dirty="0">
                <a:solidFill>
                  <a:schemeClr val="tx1"/>
                </a:solidFill>
                <a:latin typeface="NikoshBAN" panose="02000000000000000000" pitchFamily="2" charset="0"/>
                <a:cs typeface="NikoshBAN" panose="02000000000000000000" pitchFamily="2" charset="0"/>
              </a:rPr>
              <a:t> </a:t>
            </a:r>
            <a:r>
              <a:rPr lang="en-US" sz="2400" dirty="0" err="1">
                <a:solidFill>
                  <a:schemeClr val="tx1"/>
                </a:solidFill>
                <a:latin typeface="NikoshBAN" panose="02000000000000000000" pitchFamily="2" charset="0"/>
                <a:cs typeface="NikoshBAN" panose="02000000000000000000" pitchFamily="2" charset="0"/>
              </a:rPr>
              <a:t>বুঝা</a:t>
            </a:r>
            <a:r>
              <a:rPr lang="en-US" sz="2400" dirty="0">
                <a:solidFill>
                  <a:schemeClr val="tx1"/>
                </a:solidFill>
                <a:latin typeface="NikoshBAN" panose="02000000000000000000" pitchFamily="2" charset="0"/>
                <a:cs typeface="NikoshBAN" panose="02000000000000000000" pitchFamily="2" charset="0"/>
              </a:rPr>
              <a:t> </a:t>
            </a:r>
            <a:r>
              <a:rPr lang="en-US" sz="2400" dirty="0" err="1">
                <a:solidFill>
                  <a:schemeClr val="tx1"/>
                </a:solidFill>
                <a:latin typeface="NikoshBAN" panose="02000000000000000000" pitchFamily="2" charset="0"/>
                <a:cs typeface="NikoshBAN" panose="02000000000000000000" pitchFamily="2" charset="0"/>
              </a:rPr>
              <a:t>যায়</a:t>
            </a:r>
            <a:r>
              <a:rPr lang="en-US" sz="2400" dirty="0">
                <a:solidFill>
                  <a:schemeClr val="tx1"/>
                </a:solidFill>
                <a:latin typeface="NikoshBAN" panose="02000000000000000000" pitchFamily="2" charset="0"/>
                <a:cs typeface="NikoshBAN" panose="02000000000000000000" pitchFamily="2" charset="0"/>
              </a:rPr>
              <a:t>:</a:t>
            </a:r>
          </a:p>
          <a:p>
            <a:pPr algn="just"/>
            <a:endParaRPr lang="as-IN" sz="1400" dirty="0">
              <a:solidFill>
                <a:schemeClr val="tx1"/>
              </a:solidFill>
              <a:latin typeface="NikoshBAN" panose="02000000000000000000" pitchFamily="2" charset="0"/>
              <a:cs typeface="NikoshBAN" panose="02000000000000000000" pitchFamily="2" charset="0"/>
            </a:endParaRPr>
          </a:p>
          <a:p>
            <a:pPr algn="just"/>
            <a:r>
              <a:rPr lang="as-IN" sz="2400" dirty="0">
                <a:solidFill>
                  <a:schemeClr val="tx1"/>
                </a:solidFill>
                <a:latin typeface="NikoshBAN" panose="02000000000000000000" pitchFamily="2" charset="0"/>
                <a:cs typeface="NikoshBAN" panose="02000000000000000000" pitchFamily="2" charset="0"/>
              </a:rPr>
              <a:t>এক একটি করে অর্থাৎ ‘উসূল’</a:t>
            </a:r>
            <a:r>
              <a:rPr lang="ar-AE" sz="2400" dirty="0">
                <a:solidFill>
                  <a:schemeClr val="tx1"/>
                </a:solidFill>
                <a:latin typeface="Times New Roman" pitchFamily="18" charset="0"/>
                <a:cs typeface="Times New Roman" pitchFamily="18" charset="0"/>
              </a:rPr>
              <a:t>أصول </a:t>
            </a:r>
            <a:r>
              <a:rPr lang="en-US" sz="2400" dirty="0">
                <a:solidFill>
                  <a:schemeClr val="tx1"/>
                </a:solidFill>
                <a:latin typeface="Times New Roman" pitchFamily="18" charset="0"/>
                <a:cs typeface="Times New Roman" pitchFamily="18" charset="0"/>
              </a:rPr>
              <a:t> </a:t>
            </a:r>
            <a:r>
              <a:rPr lang="as-IN" sz="2400" dirty="0">
                <a:solidFill>
                  <a:schemeClr val="tx1"/>
                </a:solidFill>
                <a:latin typeface="NikoshBAN" panose="02000000000000000000" pitchFamily="2" charset="0"/>
                <a:cs typeface="NikoshBAN" panose="02000000000000000000" pitchFamily="2" charset="0"/>
              </a:rPr>
              <a:t>শব্দটির এবং</a:t>
            </a:r>
            <a:r>
              <a:rPr lang="en-US" sz="2400" dirty="0">
                <a:solidFill>
                  <a:schemeClr val="tx1"/>
                </a:solidFill>
                <a:latin typeface="NikoshBAN" panose="02000000000000000000" pitchFamily="2" charset="0"/>
                <a:cs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‘ফিকহ’</a:t>
            </a:r>
            <a:r>
              <a:rPr lang="ar-AE" sz="2400" dirty="0">
                <a:solidFill>
                  <a:schemeClr val="tx1"/>
                </a:solidFill>
                <a:latin typeface="Times New Roman" pitchFamily="18" charset="0"/>
                <a:cs typeface="Times New Roman" pitchFamily="18" charset="0"/>
              </a:rPr>
              <a:t>فقه </a:t>
            </a:r>
            <a:r>
              <a:rPr lang="en-US" sz="2400" dirty="0">
                <a:solidFill>
                  <a:schemeClr val="tx1"/>
                </a:solidFill>
                <a:latin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শব্দটির বর্ণনা হতে।</a:t>
            </a:r>
          </a:p>
          <a:p>
            <a:pPr algn="just"/>
            <a:r>
              <a:rPr lang="as-IN" sz="2400" dirty="0">
                <a:solidFill>
                  <a:schemeClr val="tx1"/>
                </a:solidFill>
                <a:latin typeface="NikoshBAN" panose="02000000000000000000" pitchFamily="2" charset="0"/>
                <a:cs typeface="NikoshBAN" panose="02000000000000000000" pitchFamily="2" charset="0"/>
              </a:rPr>
              <a:t>উসুল </a:t>
            </a:r>
            <a:r>
              <a:rPr lang="ar-AE" sz="2400" dirty="0">
                <a:solidFill>
                  <a:schemeClr val="tx1"/>
                </a:solidFill>
                <a:latin typeface="Times New Roman" pitchFamily="18" charset="0"/>
                <a:cs typeface="Times New Roman" pitchFamily="18" charset="0"/>
              </a:rPr>
              <a:t>الأصول</a:t>
            </a:r>
            <a:r>
              <a:rPr lang="en-US" sz="2400" dirty="0">
                <a:solidFill>
                  <a:schemeClr val="tx1"/>
                </a:solidFill>
                <a:latin typeface="Times New Roman" pitchFamily="18" charset="0"/>
                <a:cs typeface="Times New Roman" pitchFamily="18" charset="0"/>
              </a:rPr>
              <a:t> </a:t>
            </a:r>
            <a:r>
              <a:rPr lang="as-IN" sz="2400" dirty="0">
                <a:solidFill>
                  <a:schemeClr val="tx1"/>
                </a:solidFill>
                <a:latin typeface="NikoshBAN" panose="02000000000000000000" pitchFamily="2" charset="0"/>
                <a:cs typeface="NikoshBAN" panose="02000000000000000000" pitchFamily="2" charset="0"/>
              </a:rPr>
              <a:t>হল আসল </a:t>
            </a:r>
            <a:r>
              <a:rPr lang="ar-AE" sz="2400" dirty="0">
                <a:solidFill>
                  <a:schemeClr val="tx1"/>
                </a:solidFill>
                <a:latin typeface="Times New Roman" pitchFamily="18" charset="0"/>
                <a:cs typeface="Times New Roman" pitchFamily="18" charset="0"/>
              </a:rPr>
              <a:t>أصل</a:t>
            </a:r>
            <a:r>
              <a:rPr lang="en-US" sz="2400" dirty="0">
                <a:solidFill>
                  <a:schemeClr val="tx1"/>
                </a:solidFill>
                <a:latin typeface="NikoshBAN" panose="02000000000000000000" pitchFamily="2" charset="0"/>
              </a:rPr>
              <a:t> </a:t>
            </a:r>
            <a:r>
              <a:rPr lang="as-IN" sz="2400" dirty="0">
                <a:solidFill>
                  <a:schemeClr val="tx1"/>
                </a:solidFill>
                <a:latin typeface="NikoshBAN" panose="02000000000000000000" pitchFamily="2" charset="0"/>
                <a:cs typeface="NikoshBAN" panose="02000000000000000000" pitchFamily="2" charset="0"/>
              </a:rPr>
              <a:t>শব্দের বহুবচন। আর তা হচ্ছে সেটি যার উপর অপর কিছু স্থাপিত। আর এ থেকেই দেয়ালের আসল’ যা হচ্ছে এর ভিত্তি।  আর একটি গাছের আসল</a:t>
            </a:r>
            <a:r>
              <a:rPr lang="ar-AE" sz="2400" dirty="0">
                <a:solidFill>
                  <a:schemeClr val="tx1"/>
                </a:solidFill>
                <a:latin typeface="Times New Roman" pitchFamily="18" charset="0"/>
                <a:cs typeface="Times New Roman" pitchFamily="18" charset="0"/>
              </a:rPr>
              <a:t>أصل </a:t>
            </a:r>
            <a:r>
              <a:rPr lang="as-IN" sz="2400" dirty="0">
                <a:solidFill>
                  <a:schemeClr val="tx1"/>
                </a:solidFill>
                <a:latin typeface="NikoshBAN" panose="02000000000000000000" pitchFamily="2" charset="0"/>
                <a:cs typeface="NikoshBAN" panose="02000000000000000000" pitchFamily="2" charset="0"/>
              </a:rPr>
              <a:t>হচ্ছে তা যা হতে এর শাখা-প্রশাখার উদ্গম ঘটে। যেভাবে সুমহান আল্লাহ বলেনঃ</a:t>
            </a:r>
          </a:p>
          <a:p>
            <a:pPr algn="just"/>
            <a:r>
              <a:rPr lang="ar-AE" sz="2400" dirty="0">
                <a:solidFill>
                  <a:schemeClr val="tx1"/>
                </a:solidFill>
                <a:latin typeface="Times New Roman" pitchFamily="18" charset="0"/>
                <a:cs typeface="Times New Roman" pitchFamily="18" charset="0"/>
              </a:rPr>
              <a:t>أَلَمْ تَرَ كَيْفَ ضَرَبَ اللَّهُ مَثَلاً كَلِمَةً طَيِّبَةً كَشَجَرَةٍ طَيِّبَةٍ أَصْلُهَا ثَابِتٌ وَفَرْعُهَا فِي السَّمَاء</a:t>
            </a:r>
          </a:p>
          <a:p>
            <a:pPr algn="just"/>
            <a:r>
              <a:rPr lang="en-US" sz="2400" dirty="0" err="1">
                <a:solidFill>
                  <a:schemeClr val="tx1"/>
                </a:solidFill>
                <a:latin typeface="NikoshBAN" panose="02000000000000000000" pitchFamily="2" charset="0"/>
                <a:cs typeface="NikoshBAN" panose="02000000000000000000" pitchFamily="2" charset="0"/>
              </a:rPr>
              <a:t>অর্থা</a:t>
            </a:r>
            <a:r>
              <a:rPr lang="en-US" sz="2400" dirty="0">
                <a:solidFill>
                  <a:schemeClr val="tx1"/>
                </a:solidFill>
                <a:latin typeface="NikoshBAN" panose="02000000000000000000" pitchFamily="2" charset="0"/>
                <a:cs typeface="NikoshBAN" panose="02000000000000000000" pitchFamily="2" charset="0"/>
              </a:rPr>
              <a:t>ৎ: </a:t>
            </a:r>
            <a:r>
              <a:rPr lang="as-IN" sz="2400" dirty="0">
                <a:solidFill>
                  <a:schemeClr val="tx1"/>
                </a:solidFill>
                <a:latin typeface="NikoshBAN" panose="02000000000000000000" pitchFamily="2" charset="0"/>
                <a:cs typeface="NikoshBAN" panose="02000000000000000000" pitchFamily="2" charset="0"/>
              </a:rPr>
              <a:t>তুমি কি দেখ না, আল্লাহ কিভাবে উপমা বর্ণনা করেছেনঃ পবিত্র সুন্দর বাক্য হলো পবিত্র বৃক্ষের মত। তার আসল বা শিকড় মজবুত এবং শাখা আকাশে উত্থিত।</a:t>
            </a:r>
            <a:endParaRPr lang="en-US" sz="2400" dirty="0">
              <a:solidFill>
                <a:schemeClr val="tx1"/>
              </a:solidFill>
              <a:latin typeface="NikoshBAN" panose="02000000000000000000" pitchFamily="2" charset="0"/>
              <a:cs typeface="NikoshBAN" panose="02000000000000000000" pitchFamily="2" charset="0"/>
            </a:endParaRPr>
          </a:p>
          <a:p>
            <a:pPr algn="just"/>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117499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152400"/>
            <a:ext cx="3276600" cy="757704"/>
          </a:xfrm>
        </p:spPr>
        <p:txBody>
          <a:bodyPr>
            <a:normAutofit/>
          </a:bodyPr>
          <a:lstStyle/>
          <a:p>
            <a:r>
              <a:rPr lang="ar-AE"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اقسام الوجوب</a:t>
            </a:r>
            <a:endParaRPr lang="en-US"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 Placeholder 2"/>
          <p:cNvSpPr>
            <a:spLocks noGrp="1"/>
          </p:cNvSpPr>
          <p:nvPr>
            <p:ph type="body" idx="1"/>
          </p:nvPr>
        </p:nvSpPr>
        <p:spPr>
          <a:xfrm>
            <a:off x="595954" y="1905000"/>
            <a:ext cx="8014646" cy="4648200"/>
          </a:xfrm>
        </p:spPr>
        <p:txBody>
          <a:bodyPr>
            <a:noAutofit/>
          </a:bodyPr>
          <a:lstStyle/>
          <a:p>
            <a:pPr algn="ctr"/>
            <a:r>
              <a:rPr lang="ar-AE" sz="4000" dirty="0">
                <a:solidFill>
                  <a:schemeClr val="tx1"/>
                </a:solidFill>
                <a:latin typeface="Times New Roman" pitchFamily="18" charset="0"/>
                <a:cs typeface="Times New Roman" pitchFamily="18" charset="0"/>
              </a:rPr>
              <a:t>اقسام الوجوب</a:t>
            </a:r>
            <a:r>
              <a:rPr lang="en-US" sz="4000" dirty="0">
                <a:solidFill>
                  <a:schemeClr val="tx1"/>
                </a:solidFill>
                <a:latin typeface="Times New Roman" pitchFamily="18" charset="0"/>
                <a:cs typeface="Times New Roman" pitchFamily="18" charset="0"/>
              </a:rPr>
              <a:t> </a:t>
            </a:r>
          </a:p>
        </p:txBody>
      </p:sp>
      <p:sp>
        <p:nvSpPr>
          <p:cNvPr id="5" name="Down Arrow 4"/>
          <p:cNvSpPr/>
          <p:nvPr/>
        </p:nvSpPr>
        <p:spPr>
          <a:xfrm rot="2035820">
            <a:off x="2876931" y="2689530"/>
            <a:ext cx="762000" cy="13832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Oval 5"/>
          <p:cNvSpPr/>
          <p:nvPr/>
        </p:nvSpPr>
        <p:spPr>
          <a:xfrm rot="1811951">
            <a:off x="1255453" y="3902735"/>
            <a:ext cx="2819400" cy="838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AE" sz="3600" b="1" dirty="0">
                <a:latin typeface="Arial" panose="020B0604020202020204" pitchFamily="34" charset="0"/>
                <a:cs typeface="Arial" panose="020B0604020202020204" pitchFamily="34" charset="0"/>
              </a:rPr>
              <a:t>وجوب اداء </a:t>
            </a:r>
            <a:endParaRPr lang="en-US" sz="3600" b="1" dirty="0">
              <a:latin typeface="Arial" panose="020B0604020202020204" pitchFamily="34" charset="0"/>
              <a:cs typeface="Arial" panose="020B0604020202020204" pitchFamily="34" charset="0"/>
            </a:endParaRPr>
          </a:p>
        </p:txBody>
      </p:sp>
      <p:sp>
        <p:nvSpPr>
          <p:cNvPr id="7" name="Oval 6"/>
          <p:cNvSpPr/>
          <p:nvPr/>
        </p:nvSpPr>
        <p:spPr>
          <a:xfrm rot="19785452">
            <a:off x="4628624" y="4019933"/>
            <a:ext cx="3044476"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AE" sz="3600" b="1" dirty="0">
                <a:latin typeface="Arial" panose="020B0604020202020204" pitchFamily="34" charset="0"/>
                <a:cs typeface="Arial" panose="020B0604020202020204" pitchFamily="34" charset="0"/>
              </a:rPr>
              <a:t>وجوب الامر</a:t>
            </a:r>
          </a:p>
        </p:txBody>
      </p:sp>
      <p:sp>
        <p:nvSpPr>
          <p:cNvPr id="8" name="Down Arrow 7"/>
          <p:cNvSpPr/>
          <p:nvPr/>
        </p:nvSpPr>
        <p:spPr>
          <a:xfrm rot="20561162">
            <a:off x="5160347" y="2736009"/>
            <a:ext cx="914400" cy="1419999"/>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623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609600" y="2122444"/>
            <a:ext cx="7913880" cy="3440156"/>
            <a:chOff x="620520" y="2579644"/>
            <a:chExt cx="7913880" cy="3440156"/>
          </a:xfrm>
        </p:grpSpPr>
        <p:grpSp>
          <p:nvGrpSpPr>
            <p:cNvPr id="14" name="Group 13"/>
            <p:cNvGrpSpPr/>
            <p:nvPr/>
          </p:nvGrpSpPr>
          <p:grpSpPr>
            <a:xfrm>
              <a:off x="914400" y="3860883"/>
              <a:ext cx="1237790" cy="2153263"/>
              <a:chOff x="743410" y="3860883"/>
              <a:chExt cx="1237790" cy="2153263"/>
            </a:xfrm>
          </p:grpSpPr>
          <p:sp>
            <p:nvSpPr>
              <p:cNvPr id="3" name="Down Arrow 2"/>
              <p:cNvSpPr/>
              <p:nvPr/>
            </p:nvSpPr>
            <p:spPr>
              <a:xfrm>
                <a:off x="836824" y="3860883"/>
                <a:ext cx="1031491" cy="146347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Round Same Side Corner Rectangle 5"/>
              <p:cNvSpPr/>
              <p:nvPr/>
            </p:nvSpPr>
            <p:spPr>
              <a:xfrm>
                <a:off x="743410" y="5391647"/>
                <a:ext cx="1237790" cy="622499"/>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err="1">
                    <a:latin typeface="SutonnyMJ" pitchFamily="2" charset="0"/>
                    <a:cs typeface="NikoshBAN" panose="02000000000000000000" pitchFamily="2" charset="0"/>
                  </a:rPr>
                  <a:t>Rv‡ni</a:t>
                </a:r>
                <a:endParaRPr lang="en-US" sz="2800" dirty="0">
                  <a:latin typeface="SutonnyMJ" pitchFamily="2" charset="0"/>
                  <a:cs typeface="NikoshBAN" panose="02000000000000000000" pitchFamily="2" charset="0"/>
                </a:endParaRPr>
              </a:p>
            </p:txBody>
          </p:sp>
        </p:grpSp>
        <p:grpSp>
          <p:nvGrpSpPr>
            <p:cNvPr id="15" name="Group 14"/>
            <p:cNvGrpSpPr/>
            <p:nvPr/>
          </p:nvGrpSpPr>
          <p:grpSpPr>
            <a:xfrm>
              <a:off x="2895600" y="3858787"/>
              <a:ext cx="1237790" cy="2142694"/>
              <a:chOff x="2572210" y="3858787"/>
              <a:chExt cx="1237790" cy="2142694"/>
            </a:xfrm>
          </p:grpSpPr>
          <p:sp>
            <p:nvSpPr>
              <p:cNvPr id="4" name="Down Arrow 3"/>
              <p:cNvSpPr/>
              <p:nvPr/>
            </p:nvSpPr>
            <p:spPr>
              <a:xfrm>
                <a:off x="2633543" y="3858787"/>
                <a:ext cx="1100257" cy="144408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Round Same Side Corner Rectangle 6"/>
              <p:cNvSpPr/>
              <p:nvPr/>
            </p:nvSpPr>
            <p:spPr>
              <a:xfrm>
                <a:off x="2572210" y="5378982"/>
                <a:ext cx="1237790" cy="622499"/>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err="1">
                    <a:latin typeface="SutonnyMJ" pitchFamily="2" charset="0"/>
                    <a:cs typeface="NikoshBAN" panose="02000000000000000000" pitchFamily="2" charset="0"/>
                  </a:rPr>
                  <a:t>bm</a:t>
                </a:r>
                <a:endParaRPr lang="en-US" sz="2800" dirty="0">
                  <a:latin typeface="SutonnyMJ" pitchFamily="2" charset="0"/>
                  <a:cs typeface="NikoshBAN" panose="02000000000000000000" pitchFamily="2" charset="0"/>
                </a:endParaRPr>
              </a:p>
            </p:txBody>
          </p:sp>
        </p:grpSp>
        <p:grpSp>
          <p:nvGrpSpPr>
            <p:cNvPr id="16" name="Group 15"/>
            <p:cNvGrpSpPr/>
            <p:nvPr/>
          </p:nvGrpSpPr>
          <p:grpSpPr>
            <a:xfrm>
              <a:off x="4953000" y="3858787"/>
              <a:ext cx="1429704" cy="2142714"/>
              <a:chOff x="4361496" y="3858787"/>
              <a:chExt cx="1429704" cy="2142714"/>
            </a:xfrm>
          </p:grpSpPr>
          <p:sp>
            <p:nvSpPr>
              <p:cNvPr id="5" name="Down Arrow 4"/>
              <p:cNvSpPr/>
              <p:nvPr/>
            </p:nvSpPr>
            <p:spPr>
              <a:xfrm>
                <a:off x="4499028" y="3858787"/>
                <a:ext cx="1100257" cy="1444087"/>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 name="Round Same Side Corner Rectangle 7"/>
              <p:cNvSpPr/>
              <p:nvPr/>
            </p:nvSpPr>
            <p:spPr>
              <a:xfrm>
                <a:off x="4361496" y="5379002"/>
                <a:ext cx="1429704" cy="622499"/>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err="1">
                    <a:latin typeface="SutonnyMJ" pitchFamily="2" charset="0"/>
                    <a:cs typeface="NikoshBAN" panose="02000000000000000000" pitchFamily="2" charset="0"/>
                  </a:rPr>
                  <a:t>gydvmmvj</a:t>
                </a:r>
                <a:endParaRPr lang="en-US" sz="2800" dirty="0">
                  <a:latin typeface="SutonnyMJ" pitchFamily="2" charset="0"/>
                  <a:cs typeface="NikoshBAN" panose="02000000000000000000" pitchFamily="2" charset="0"/>
                </a:endParaRPr>
              </a:p>
            </p:txBody>
          </p:sp>
        </p:grpSp>
        <p:grpSp>
          <p:nvGrpSpPr>
            <p:cNvPr id="17" name="Group 16"/>
            <p:cNvGrpSpPr/>
            <p:nvPr/>
          </p:nvGrpSpPr>
          <p:grpSpPr>
            <a:xfrm>
              <a:off x="6991810" y="3831182"/>
              <a:ext cx="1237790" cy="2188618"/>
              <a:chOff x="6400800" y="3831182"/>
              <a:chExt cx="1237790" cy="2188618"/>
            </a:xfrm>
          </p:grpSpPr>
          <p:sp>
            <p:nvSpPr>
              <p:cNvPr id="11" name="Down Arrow 10"/>
              <p:cNvSpPr/>
              <p:nvPr/>
            </p:nvSpPr>
            <p:spPr>
              <a:xfrm>
                <a:off x="6475591" y="3831182"/>
                <a:ext cx="1094506" cy="1463102"/>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3" name="Round Same Side Corner Rectangle 12"/>
              <p:cNvSpPr/>
              <p:nvPr/>
            </p:nvSpPr>
            <p:spPr>
              <a:xfrm>
                <a:off x="6400800" y="5397301"/>
                <a:ext cx="1237790" cy="622499"/>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err="1">
                    <a:latin typeface="SutonnyMJ" pitchFamily="2" charset="0"/>
                    <a:cs typeface="NikoshBAN" panose="02000000000000000000" pitchFamily="2" charset="0"/>
                  </a:rPr>
                  <a:t>gynKvg</a:t>
                </a:r>
                <a:endParaRPr lang="en-US" sz="2800" dirty="0">
                  <a:latin typeface="SutonnyMJ" pitchFamily="2" charset="0"/>
                  <a:cs typeface="NikoshBAN" panose="02000000000000000000" pitchFamily="2" charset="0"/>
                </a:endParaRPr>
              </a:p>
            </p:txBody>
          </p:sp>
        </p:grpSp>
        <p:sp>
          <p:nvSpPr>
            <p:cNvPr id="2" name="Rounded Rectangle 1"/>
            <p:cNvSpPr/>
            <p:nvPr/>
          </p:nvSpPr>
          <p:spPr>
            <a:xfrm>
              <a:off x="620520" y="2579644"/>
              <a:ext cx="7913880" cy="1306556"/>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err="1">
                  <a:latin typeface="SutonnyMJ" pitchFamily="2" charset="0"/>
                  <a:cs typeface="NikoshBAN" panose="02000000000000000000" pitchFamily="2" charset="0"/>
                </a:rPr>
                <a:t>KziAv‡bi</a:t>
              </a:r>
              <a:r>
                <a:rPr lang="en-US" sz="3200" dirty="0">
                  <a:latin typeface="SutonnyMJ" pitchFamily="2" charset="0"/>
                  <a:cs typeface="NikoshBAN" panose="02000000000000000000" pitchFamily="2" charset="0"/>
                </a:rPr>
                <a:t> </a:t>
              </a:r>
              <a:r>
                <a:rPr lang="en-US" sz="3200" dirty="0" err="1">
                  <a:latin typeface="SutonnyMJ" pitchFamily="2" charset="0"/>
                  <a:cs typeface="NikoshBAN" panose="02000000000000000000" pitchFamily="2" charset="0"/>
                </a:rPr>
                <a:t>kãmg~n</a:t>
              </a:r>
              <a:r>
                <a:rPr lang="en-US" sz="3200" dirty="0">
                  <a:latin typeface="SutonnyMJ" pitchFamily="2" charset="0"/>
                  <a:cs typeface="NikoshBAN" panose="02000000000000000000" pitchFamily="2" charset="0"/>
                </a:rPr>
                <a:t> ¯</a:t>
              </a:r>
              <a:r>
                <a:rPr lang="en-US" sz="3200" dirty="0" err="1">
                  <a:latin typeface="SutonnyMJ" pitchFamily="2" charset="0"/>
                  <a:cs typeface="NikoshBAN" panose="02000000000000000000" pitchFamily="2" charset="0"/>
                </a:rPr>
                <a:t>úó</a:t>
              </a:r>
              <a:r>
                <a:rPr lang="en-US" sz="3200" dirty="0">
                  <a:latin typeface="SutonnyMJ" pitchFamily="2" charset="0"/>
                  <a:cs typeface="NikoshBAN" panose="02000000000000000000" pitchFamily="2" charset="0"/>
                </a:rPr>
                <a:t> I </a:t>
              </a:r>
              <a:r>
                <a:rPr lang="en-US" sz="3200" dirty="0" err="1">
                  <a:latin typeface="SutonnyMJ" pitchFamily="2" charset="0"/>
                  <a:cs typeface="NikoshBAN" panose="02000000000000000000" pitchFamily="2" charset="0"/>
                </a:rPr>
                <a:t>A¯úóZvi</a:t>
              </a:r>
              <a:r>
                <a:rPr lang="en-US" sz="3200" dirty="0">
                  <a:latin typeface="SutonnyMJ" pitchFamily="2" charset="0"/>
                  <a:cs typeface="NikoshBAN" panose="02000000000000000000" pitchFamily="2" charset="0"/>
                </a:rPr>
                <a:t> </a:t>
              </a:r>
              <a:r>
                <a:rPr lang="en-US" sz="3200" dirty="0" err="1">
                  <a:latin typeface="SutonnyMJ" pitchFamily="2" charset="0"/>
                  <a:cs typeface="NikoshBAN" panose="02000000000000000000" pitchFamily="2" charset="0"/>
                </a:rPr>
                <a:t>w`K</a:t>
              </a:r>
              <a:r>
                <a:rPr lang="en-US" sz="3200" dirty="0">
                  <a:latin typeface="SutonnyMJ" pitchFamily="2" charset="0"/>
                  <a:cs typeface="NikoshBAN" panose="02000000000000000000" pitchFamily="2" charset="0"/>
                </a:rPr>
                <a:t> †_‡K 4 </a:t>
              </a:r>
              <a:r>
                <a:rPr lang="en-US" sz="3200" dirty="0" err="1">
                  <a:latin typeface="SutonnyMJ" pitchFamily="2" charset="0"/>
                  <a:cs typeface="NikoshBAN" panose="02000000000000000000" pitchFamily="2" charset="0"/>
                </a:rPr>
                <a:t>cÖKvi</a:t>
              </a:r>
              <a:endParaRPr lang="en-US" sz="3200" dirty="0">
                <a:latin typeface="SutonnyMJ" pitchFamily="2" charset="0"/>
                <a:cs typeface="NikoshBAN" panose="02000000000000000000" pitchFamily="2" charset="0"/>
              </a:endParaRPr>
            </a:p>
          </p:txBody>
        </p:sp>
      </p:grpSp>
    </p:spTree>
    <p:extLst>
      <p:ext uri="{BB962C8B-B14F-4D97-AF65-F5344CB8AC3E}">
        <p14:creationId xmlns:p14="http://schemas.microsoft.com/office/powerpoint/2010/main" val="2562188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48104"/>
            <a:ext cx="3276600" cy="757704"/>
          </a:xfrm>
        </p:spPr>
        <p:txBody>
          <a:bodyPr>
            <a:normAutofit/>
          </a:bodyPr>
          <a:lstStyle/>
          <a:p>
            <a:r>
              <a:rPr lang="en-US" sz="3200" b="1" dirty="0" err="1">
                <a:solidFill>
                  <a:schemeClr val="bg1"/>
                </a:solidFill>
                <a:effectLst>
                  <a:outerShdw blurRad="38100" dist="38100" dir="2700000" algn="tl">
                    <a:srgbClr val="000000">
                      <a:alpha val="43137"/>
                    </a:srgbClr>
                  </a:outerShdw>
                </a:effectLst>
                <a:latin typeface="SutonnyMJ" pitchFamily="2" charset="0"/>
              </a:rPr>
              <a:t>Avgi</a:t>
            </a:r>
            <a:r>
              <a:rPr lang="en-US" sz="3200" b="1" dirty="0">
                <a:solidFill>
                  <a:schemeClr val="bg1"/>
                </a:solidFill>
                <a:effectLst>
                  <a:outerShdw blurRad="38100" dist="38100" dir="2700000" algn="tl">
                    <a:srgbClr val="000000">
                      <a:alpha val="43137"/>
                    </a:srgbClr>
                  </a:outerShdw>
                </a:effectLst>
                <a:latin typeface="SutonnyMJ" pitchFamily="2" charset="0"/>
              </a:rPr>
              <a:t> I </a:t>
            </a:r>
            <a:r>
              <a:rPr lang="en-US" sz="3200" b="1" dirty="0" err="1">
                <a:solidFill>
                  <a:schemeClr val="bg1"/>
                </a:solidFill>
                <a:effectLst>
                  <a:outerShdw blurRad="38100" dist="38100" dir="2700000" algn="tl">
                    <a:srgbClr val="000000">
                      <a:alpha val="43137"/>
                    </a:srgbClr>
                  </a:outerShdw>
                </a:effectLst>
                <a:latin typeface="SutonnyMJ" pitchFamily="2" charset="0"/>
              </a:rPr>
              <a:t>Lv‡mi</a:t>
            </a:r>
            <a:r>
              <a:rPr lang="en-US" sz="3200" b="1" dirty="0">
                <a:solidFill>
                  <a:schemeClr val="bg1"/>
                </a:solidFill>
                <a:effectLst>
                  <a:outerShdw blurRad="38100" dist="38100" dir="2700000" algn="tl">
                    <a:srgbClr val="000000">
                      <a:alpha val="43137"/>
                    </a:srgbClr>
                  </a:outerShdw>
                </a:effectLst>
                <a:latin typeface="SutonnyMJ" pitchFamily="2" charset="0"/>
              </a:rPr>
              <a:t> </a:t>
            </a:r>
            <a:r>
              <a:rPr lang="en-US" sz="3200" b="1" dirty="0" err="1">
                <a:solidFill>
                  <a:schemeClr val="bg1"/>
                </a:solidFill>
                <a:effectLst>
                  <a:outerShdw blurRad="38100" dist="38100" dir="2700000" algn="tl">
                    <a:srgbClr val="000000">
                      <a:alpha val="43137"/>
                    </a:srgbClr>
                  </a:outerShdw>
                </a:effectLst>
                <a:latin typeface="SutonnyMJ" pitchFamily="2" charset="0"/>
              </a:rPr>
              <a:t>msÁv</a:t>
            </a:r>
            <a:endParaRPr lang="en-US" sz="3200" b="1" dirty="0">
              <a:solidFill>
                <a:schemeClr val="bg1"/>
              </a:solidFill>
              <a:effectLst>
                <a:outerShdw blurRad="38100" dist="38100" dir="2700000" algn="tl">
                  <a:srgbClr val="000000">
                    <a:alpha val="43137"/>
                  </a:srgbClr>
                </a:outerShdw>
              </a:effectLst>
              <a:latin typeface="SutonnyMJ" pitchFamily="2" charset="0"/>
            </a:endParaRPr>
          </a:p>
        </p:txBody>
      </p:sp>
      <p:sp>
        <p:nvSpPr>
          <p:cNvPr id="5" name="Rectangle 4"/>
          <p:cNvSpPr/>
          <p:nvPr/>
        </p:nvSpPr>
        <p:spPr>
          <a:xfrm>
            <a:off x="609600" y="3992940"/>
            <a:ext cx="7943557" cy="1569660"/>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AE" sz="3200" b="1" dirty="0">
                <a:solidFill>
                  <a:srgbClr val="FF0000"/>
                </a:solidFill>
                <a:latin typeface="Times New Roman" pitchFamily="18" charset="0"/>
                <a:cs typeface="Times New Roman" pitchFamily="18" charset="0"/>
              </a:rPr>
              <a:t>ما معنی الامر</a:t>
            </a:r>
            <a:r>
              <a:rPr lang="en-US" sz="3200" b="1" dirty="0">
                <a:solidFill>
                  <a:srgbClr val="FF0000"/>
                </a:solidFill>
                <a:latin typeface="Times New Roman" pitchFamily="18" charset="0"/>
                <a:cs typeface="Times New Roman" pitchFamily="18" charset="0"/>
              </a:rPr>
              <a:t>: </a:t>
            </a:r>
            <a:r>
              <a:rPr lang="as-IN" sz="3200" dirty="0">
                <a:latin typeface="NikoshBAN" panose="02000000000000000000" pitchFamily="2" charset="0"/>
                <a:cs typeface="NikoshBAN" panose="02000000000000000000" pitchFamily="2" charset="0"/>
              </a:rPr>
              <a:t>আমর</a:t>
            </a:r>
            <a:r>
              <a:rPr lang="ar-AE" sz="3200" dirty="0">
                <a:latin typeface="NikoshBAN" panose="02000000000000000000" pitchFamily="2" charset="0"/>
              </a:rPr>
              <a:t> </a:t>
            </a:r>
            <a:r>
              <a:rPr lang="as-IN" sz="3200" dirty="0">
                <a:latin typeface="NikoshBAN" panose="02000000000000000000" pitchFamily="2" charset="0"/>
                <a:cs typeface="NikoshBAN" panose="02000000000000000000" pitchFamily="2" charset="0"/>
              </a:rPr>
              <a:t>হলো কেউ নিজেকে উচ্চ মর্যাদা সম্পন্ন মনে করে অন্যকে এমন ক্রিয়া দ্বারা সম্বোধন করা, যা দ্বারা কোন কিছু চাওয়া বা কামনা করা হয়।  </a:t>
            </a:r>
            <a:endParaRPr lang="en-US" sz="3200" dirty="0">
              <a:latin typeface="NikoshBAN" panose="02000000000000000000" pitchFamily="2" charset="0"/>
              <a:cs typeface="NikoshBAN" panose="02000000000000000000" pitchFamily="2" charset="0"/>
            </a:endParaRPr>
          </a:p>
        </p:txBody>
      </p:sp>
      <p:sp>
        <p:nvSpPr>
          <p:cNvPr id="6" name="Rectangle 5"/>
          <p:cNvSpPr/>
          <p:nvPr/>
        </p:nvSpPr>
        <p:spPr>
          <a:xfrm>
            <a:off x="609601" y="2057400"/>
            <a:ext cx="7924800" cy="156966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dirty="0"/>
              <a:t> </a:t>
            </a:r>
            <a:r>
              <a:rPr lang="ar-AE" sz="3200" b="1" dirty="0">
                <a:solidFill>
                  <a:srgbClr val="FF0000"/>
                </a:solidFill>
                <a:latin typeface="Times New Roman" pitchFamily="18" charset="0"/>
                <a:cs typeface="Times New Roman" pitchFamily="18" charset="0"/>
              </a:rPr>
              <a:t>ما معنی الخاص</a:t>
            </a:r>
            <a:r>
              <a:rPr lang="en-US" sz="3200" b="1" dirty="0">
                <a:solidFill>
                  <a:srgbClr val="FF0000"/>
                </a:solidFill>
                <a:latin typeface="Times New Roman" pitchFamily="18" charset="0"/>
                <a:cs typeface="Times New Roman" pitchFamily="18" charset="0"/>
              </a:rPr>
              <a:t>: </a:t>
            </a:r>
            <a:r>
              <a:rPr lang="as-IN" sz="3200" dirty="0">
                <a:latin typeface="NikoshBAN" panose="02000000000000000000" pitchFamily="2" charset="0"/>
                <a:cs typeface="NikoshBAN" panose="02000000000000000000" pitchFamily="2" charset="0"/>
              </a:rPr>
              <a:t>খাস এমন একটি শব্দকে বলে যা এককভাবে কোন নির্দিষ্ট অর্থের জন্য গঠিত হয়েছে। যেমন-</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জাতিগত মানুষ, শ্রেণিগত</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পুরুষ, ব্যক্তিগত করিম নামক ব্যক্তি।</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40420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147</TotalTime>
  <Words>885</Words>
  <Application>Microsoft Office PowerPoint</Application>
  <PresentationFormat>On-screen Show (4:3)</PresentationFormat>
  <Paragraphs>72</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মাল্টিমিডিয়া ক্লাসে স্বাগত</vt:lpstr>
      <vt:lpstr>PowerPoint Presentation</vt:lpstr>
      <vt:lpstr>PowerPoint Presentation</vt:lpstr>
      <vt:lpstr>cvV cwiwPwZ</vt:lpstr>
      <vt:lpstr>Dm~‡j wdK‡ni cwiwPwZ</vt:lpstr>
      <vt:lpstr>Dm~‡j wdK‡ni msÁv</vt:lpstr>
      <vt:lpstr>اقسام الوجوب</vt:lpstr>
      <vt:lpstr>PowerPoint Presentation</vt:lpstr>
      <vt:lpstr>Avgi I Lv‡mi msÁv</vt:lpstr>
      <vt:lpstr>Dm~‡j wdK‡ni cÖvi¤¢</vt:lpstr>
      <vt:lpstr>Dm~‡j wdK‡ni DcKvixZv</vt:lpstr>
      <vt:lpstr>Dm~‡j wdK‡ni Av‡jvP¨ welq</vt:lpstr>
      <vt:lpstr>Dm~‡j wdK‡ni cÖ‡qvRbxqZv</vt:lpstr>
      <vt:lpstr>GKK KvR</vt:lpstr>
      <vt:lpstr>`jxq KvR</vt:lpstr>
      <vt:lpstr>g~j¨vqb</vt:lpstr>
      <vt:lpstr>evwoi KvR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عَلَيْكُم وَرَحْمَةُ اَللهِ</dc:title>
  <dc:creator>A L M KAISAN</dc:creator>
  <cp:lastModifiedBy>A L M KAISAN</cp:lastModifiedBy>
  <cp:revision>41</cp:revision>
  <dcterms:created xsi:type="dcterms:W3CDTF">2020-08-07T14:46:23Z</dcterms:created>
  <dcterms:modified xsi:type="dcterms:W3CDTF">2020-08-09T05:03:17Z</dcterms:modified>
</cp:coreProperties>
</file>