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696" r:id="rId2"/>
  </p:sldMasterIdLst>
  <p:handoutMasterIdLst>
    <p:handoutMasterId r:id="rId19"/>
  </p:handoutMasterIdLst>
  <p:sldIdLst>
    <p:sldId id="256" r:id="rId3"/>
    <p:sldId id="257" r:id="rId4"/>
    <p:sldId id="258" r:id="rId5"/>
    <p:sldId id="259" r:id="rId6"/>
    <p:sldId id="260" r:id="rId7"/>
    <p:sldId id="285" r:id="rId8"/>
    <p:sldId id="267" r:id="rId9"/>
    <p:sldId id="272" r:id="rId10"/>
    <p:sldId id="286" r:id="rId11"/>
    <p:sldId id="287" r:id="rId12"/>
    <p:sldId id="288" r:id="rId13"/>
    <p:sldId id="274" r:id="rId14"/>
    <p:sldId id="289" r:id="rId15"/>
    <p:sldId id="291" r:id="rId16"/>
    <p:sldId id="283" r:id="rId17"/>
    <p:sldId id="26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FFFF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368" y="66"/>
      </p:cViewPr>
      <p:guideLst>
        <p:guide orient="horz" pos="2208"/>
        <p:guide pos="2880"/>
        <p:guide orient="horz" pos="13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49" d="100"/>
          <a:sy n="49" d="100"/>
        </p:scale>
        <p:origin x="2874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39F95-919D-4F35-AF4D-996AE97135DF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95FDD-A819-40AB-9583-14FA997AE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012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3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76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02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939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4A904-E365-4F37-9EC3-9FB83C4465EE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আবদুল মজিদ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bn-IN" smtClean="0"/>
              <a:t>১</a:t>
            </a:r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81821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8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80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08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06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86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9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06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4490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36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82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39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B732-50F3-4E96-A9FF-3ED0B5713742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6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65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20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45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22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95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69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</p:spPr>
        <p:txBody>
          <a:bodyPr/>
          <a:lstStyle/>
          <a:p>
            <a:fld id="{1E57DF13-6BBC-4358-BB8D-86558708AEA1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r>
              <a:rPr lang="en-US" smtClean="0"/>
              <a:t>Abdul Majid</a:t>
            </a: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42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DF13-6BBC-4358-BB8D-86558708AEA1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589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7DF13-6BBC-4358-BB8D-86558708AEA1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Abdul Majid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0F261-D9FE-4F34-9899-B93DB04B647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rame 1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669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16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69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8B732-50F3-4E96-A9FF-3ED0B5713742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0ADA1-3534-4DB4-BD72-DD90E0D49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06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715" y="1780674"/>
            <a:ext cx="819751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4610101" y="72188"/>
            <a:ext cx="4469732" cy="6713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6"/>
          <a:stretch/>
        </p:blipFill>
        <p:spPr>
          <a:xfrm>
            <a:off x="112295" y="72189"/>
            <a:ext cx="4497805" cy="67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3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14157"/>
            <a:ext cx="2286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দলগতকাজ </a:t>
            </a:r>
            <a:endParaRPr lang="en-US" sz="4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369911" y="1688985"/>
            <a:ext cx="0" cy="307260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350861" y="4761593"/>
            <a:ext cx="5265511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360386" y="1989749"/>
            <a:ext cx="3559108" cy="277184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36036" y="4842902"/>
            <a:ext cx="66620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4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22458" y="932761"/>
            <a:ext cx="720618" cy="5847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5153" y="4963191"/>
            <a:ext cx="6763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১০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6227" y="4968331"/>
            <a:ext cx="6763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৫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87899" y="4963190"/>
            <a:ext cx="72480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১৫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05148" y="3675331"/>
            <a:ext cx="6763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২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2864" y="2799158"/>
            <a:ext cx="6763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৪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8211" y="1930863"/>
            <a:ext cx="6763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৬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85270" y="4670566"/>
            <a:ext cx="720618" cy="5847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50362" y="5212065"/>
            <a:ext cx="1189812" cy="5847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1839" y="1074522"/>
            <a:ext cx="95061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  </a:t>
            </a:r>
            <a:endParaRPr lang="en-US" sz="320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574410" y="3802743"/>
            <a:ext cx="0" cy="95885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350862" y="3802743"/>
            <a:ext cx="122354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2350862" y="2960915"/>
            <a:ext cx="2334291" cy="3035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685153" y="2991273"/>
            <a:ext cx="0" cy="177032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2350863" y="2105148"/>
            <a:ext cx="3364137" cy="4375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715000" y="2148899"/>
            <a:ext cx="0" cy="2612694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74849" y="3292037"/>
            <a:ext cx="67143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80246" y="2449663"/>
            <a:ext cx="67143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02546" y="1638475"/>
            <a:ext cx="67143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57482" y="2636576"/>
            <a:ext cx="95061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দাম  </a:t>
            </a:r>
            <a:endParaRPr lang="en-US" sz="320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0715" y="5862591"/>
            <a:ext cx="8042569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smtClean="0">
                <a:ln w="0"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বিন্দুর ঢাল নির্ণয় কর।  </a:t>
            </a:r>
            <a:endParaRPr lang="en-US" sz="4400">
              <a:ln w="0"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9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103" y="291714"/>
            <a:ext cx="503355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রেখার মাধ্যমে ঢাল নির্ণয়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1168878"/>
            <a:ext cx="4479511" cy="278163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280693" y="1168878"/>
            <a:ext cx="5863307" cy="1569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 </a:t>
            </a:r>
            <a:r>
              <a:rPr lang="en-US" sz="320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bn-IN" sz="32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বিন্দুর ঢাল নির্ণয়ের জন্য অন্য বিন্দু </a:t>
            </a:r>
            <a:r>
              <a:rPr lang="en-US" sz="32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32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নেওয়া হল।</a:t>
            </a:r>
            <a:r>
              <a:rPr lang="en-US" sz="320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bn-IN" sz="32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 পূর্বের বিন্দু আর </a:t>
            </a:r>
            <a:r>
              <a:rPr lang="en-US" sz="32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32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হল নতুন বিন্দু।   </a:t>
            </a:r>
            <a:endParaRPr lang="en-US" sz="3200">
              <a:ln w="0"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057023" y="2513526"/>
            <a:ext cx="442926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 এর বর্তমান অবস্থান </a:t>
            </a:r>
            <a:r>
              <a:rPr lang="en-US" sz="280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32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754880" y="5330225"/>
                <a:ext cx="4206948" cy="8618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600" smtClean="0">
                    <a:ln w="0"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সুররাং বিন্দুর ঢাল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n w="0"/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n w="0"/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𝑎𝑒</m:t>
                        </m:r>
                      </m:num>
                      <m:den>
                        <m:r>
                          <a:rPr lang="en-US" sz="3600" b="0" i="1" smtClean="0">
                            <a:ln w="0"/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3600" b="0" i="1" smtClean="0">
                            <a:ln w="0"/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𝑒𝑏</m:t>
                        </m:r>
                      </m:den>
                    </m:f>
                  </m:oMath>
                </a14:m>
                <a:endParaRPr lang="bn-IN" sz="3600" smtClean="0">
                  <a:ln w="0"/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880" y="5330225"/>
                <a:ext cx="4206948" cy="861839"/>
              </a:xfrm>
              <a:prstGeom prst="rect">
                <a:avLst/>
              </a:prstGeom>
              <a:blipFill>
                <a:blip r:embed="rId3"/>
                <a:stretch>
                  <a:fillRect l="-4348" b="-119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5057023" y="3119513"/>
            <a:ext cx="442926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 এর </a:t>
            </a:r>
            <a:r>
              <a:rPr lang="en-US" sz="32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bn-IN" sz="32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অবস্থান </a:t>
            </a:r>
            <a:r>
              <a:rPr lang="en-US" sz="280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Y1</a:t>
            </a:r>
            <a:r>
              <a:rPr lang="bn-IN" sz="32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57023" y="3725498"/>
            <a:ext cx="386926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 এর </a:t>
            </a:r>
            <a:r>
              <a:rPr lang="en-US" sz="32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 </a:t>
            </a:r>
            <a:r>
              <a:rPr lang="en-US" sz="280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Y2 </a:t>
            </a:r>
            <a:r>
              <a:rPr lang="en-US" sz="280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792965" y="4244810"/>
            <a:ext cx="980920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=ae</a:t>
            </a:r>
            <a:endParaRPr lang="bn-IN" sz="3200" smtClean="0">
              <a:ln w="0"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27560" y="3829312"/>
            <a:ext cx="4429267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 এর বর্তমান অবস্থান </a:t>
            </a:r>
            <a:r>
              <a:rPr lang="en-US" sz="480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bn-IN" sz="32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27560" y="4435299"/>
            <a:ext cx="4429267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 এর </a:t>
            </a:r>
            <a:r>
              <a:rPr lang="en-US" sz="32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bn-IN" sz="32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অবস্থান </a:t>
            </a:r>
            <a:r>
              <a:rPr lang="en-US" sz="480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n-IN" sz="32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27560" y="5041284"/>
            <a:ext cx="386926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 এর </a:t>
            </a:r>
            <a:r>
              <a:rPr lang="en-US" sz="32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 </a:t>
            </a:r>
            <a:r>
              <a:rPr lang="en-US" sz="480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280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27560" y="1625600"/>
            <a:ext cx="499754" cy="149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327560" y="2098029"/>
            <a:ext cx="560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/>
          </a:p>
        </p:txBody>
      </p:sp>
      <p:sp>
        <p:nvSpPr>
          <p:cNvPr id="66" name="Rectangle 65"/>
          <p:cNvSpPr/>
          <p:nvPr/>
        </p:nvSpPr>
        <p:spPr>
          <a:xfrm>
            <a:off x="327560" y="1538210"/>
            <a:ext cx="560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/>
          </a:p>
        </p:txBody>
      </p:sp>
      <p:sp>
        <p:nvSpPr>
          <p:cNvPr id="67" name="Rectangle 66"/>
          <p:cNvSpPr/>
          <p:nvPr/>
        </p:nvSpPr>
        <p:spPr>
          <a:xfrm>
            <a:off x="327560" y="2697971"/>
            <a:ext cx="560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4000"/>
          </a:p>
        </p:txBody>
      </p:sp>
      <p:sp>
        <p:nvSpPr>
          <p:cNvPr id="68" name="TextBox 67"/>
          <p:cNvSpPr txBox="1"/>
          <p:nvPr/>
        </p:nvSpPr>
        <p:spPr>
          <a:xfrm>
            <a:off x="2510231" y="5730399"/>
            <a:ext cx="1540924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54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eb</a:t>
            </a:r>
            <a:endParaRPr lang="bn-IN" sz="3200" smtClean="0">
              <a:ln w="0"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327560" y="1538210"/>
            <a:ext cx="499754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27560" y="2113600"/>
            <a:ext cx="499754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338605" y="3473455"/>
            <a:ext cx="499754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164449" y="3448500"/>
            <a:ext cx="499754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/>
          <p:nvPr/>
        </p:nvCxnSpPr>
        <p:spPr>
          <a:xfrm>
            <a:off x="1588482" y="2372556"/>
            <a:ext cx="921749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1617510" y="1733694"/>
            <a:ext cx="9294" cy="624195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58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2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 animBg="1"/>
      <p:bldP spid="71" grpId="0" animBg="1"/>
      <p:bldP spid="72" grpId="0" animBg="1"/>
      <p:bldP spid="7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15638" y="130016"/>
            <a:ext cx="271272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422400" y="2307771"/>
            <a:ext cx="3062515" cy="306251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422400" y="1843314"/>
            <a:ext cx="0" cy="352697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422400" y="5370286"/>
            <a:ext cx="5326743" cy="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931886" y="3839028"/>
            <a:ext cx="0" cy="153126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274458" y="2486025"/>
            <a:ext cx="0" cy="288426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1422400" y="3839028"/>
            <a:ext cx="1509486" cy="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422400" y="2515052"/>
            <a:ext cx="2852057" cy="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06476" y="5163002"/>
            <a:ext cx="48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O</a:t>
            </a:r>
            <a:endParaRPr lang="en-US" sz="2800"/>
          </a:p>
        </p:txBody>
      </p:sp>
      <p:sp>
        <p:nvSpPr>
          <p:cNvPr id="22" name="TextBox 21"/>
          <p:cNvSpPr txBox="1"/>
          <p:nvPr/>
        </p:nvSpPr>
        <p:spPr>
          <a:xfrm>
            <a:off x="6644551" y="5287386"/>
            <a:ext cx="48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Q</a:t>
            </a:r>
            <a:endParaRPr lang="en-US" sz="2800"/>
          </a:p>
        </p:txBody>
      </p:sp>
      <p:sp>
        <p:nvSpPr>
          <p:cNvPr id="23" name="TextBox 22"/>
          <p:cNvSpPr txBox="1"/>
          <p:nvPr/>
        </p:nvSpPr>
        <p:spPr>
          <a:xfrm>
            <a:off x="2673486" y="5287386"/>
            <a:ext cx="631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Q</a:t>
            </a:r>
            <a:r>
              <a:rPr lang="en-US" sz="2000" smtClean="0"/>
              <a:t>1</a:t>
            </a:r>
            <a:endParaRPr lang="en-US" sz="2000"/>
          </a:p>
        </p:txBody>
      </p:sp>
      <p:sp>
        <p:nvSpPr>
          <p:cNvPr id="24" name="TextBox 23"/>
          <p:cNvSpPr txBox="1"/>
          <p:nvPr/>
        </p:nvSpPr>
        <p:spPr>
          <a:xfrm>
            <a:off x="3985033" y="5287386"/>
            <a:ext cx="625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Q</a:t>
            </a:r>
            <a:r>
              <a:rPr lang="en-US" smtClean="0"/>
              <a:t>2</a:t>
            </a:r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40435" y="1562052"/>
            <a:ext cx="48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P</a:t>
            </a:r>
            <a:endParaRPr lang="en-US" sz="2800"/>
          </a:p>
        </p:txBody>
      </p:sp>
      <p:sp>
        <p:nvSpPr>
          <p:cNvPr id="26" name="TextBox 25"/>
          <p:cNvSpPr txBox="1"/>
          <p:nvPr/>
        </p:nvSpPr>
        <p:spPr>
          <a:xfrm>
            <a:off x="940435" y="3578630"/>
            <a:ext cx="519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P</a:t>
            </a:r>
            <a:r>
              <a:rPr lang="en-US" smtClean="0"/>
              <a:t>1</a:t>
            </a:r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690903" y="3419450"/>
            <a:ext cx="48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a</a:t>
            </a:r>
            <a:endParaRPr lang="en-US" sz="2800"/>
          </a:p>
        </p:txBody>
      </p:sp>
      <p:sp>
        <p:nvSpPr>
          <p:cNvPr id="28" name="TextBox 27"/>
          <p:cNvSpPr txBox="1"/>
          <p:nvPr/>
        </p:nvSpPr>
        <p:spPr>
          <a:xfrm>
            <a:off x="4013064" y="2043992"/>
            <a:ext cx="481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b</a:t>
            </a:r>
            <a:endParaRPr lang="en-US" sz="2800"/>
          </a:p>
        </p:txBody>
      </p:sp>
      <p:sp>
        <p:nvSpPr>
          <p:cNvPr id="29" name="TextBox 28"/>
          <p:cNvSpPr txBox="1"/>
          <p:nvPr/>
        </p:nvSpPr>
        <p:spPr>
          <a:xfrm>
            <a:off x="1006477" y="2273587"/>
            <a:ext cx="52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P</a:t>
            </a:r>
            <a:r>
              <a:rPr lang="en-US" smtClean="0"/>
              <a:t>2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786019" y="3246857"/>
            <a:ext cx="4199027" cy="11387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চিত্রটি প্রয়োজনয় সম্পাদনের মাধ্যমে </a:t>
            </a:r>
            <a:r>
              <a:rPr lang="en-US" sz="3600" smtClean="0"/>
              <a:t>a</a:t>
            </a:r>
            <a:r>
              <a:rPr lang="bn-IN" sz="2400" smtClean="0"/>
              <a:t> </a:t>
            </a:r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বিন্দুর ঢাল নির্ণয় কর।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33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5638" y="130016"/>
            <a:ext cx="271272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 ঢাল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0970" y="1337751"/>
            <a:ext cx="6662057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লম্বের দিক থেকে কোন পরিবর্তন না হলে তখন শূন্য ঢাল বলা হয়। 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240970" y="3037928"/>
            <a:ext cx="4455886" cy="3417782"/>
            <a:chOff x="1240970" y="3037928"/>
            <a:chExt cx="4455886" cy="3417782"/>
          </a:xfrm>
        </p:grpSpPr>
        <p:sp>
          <p:nvSpPr>
            <p:cNvPr id="18" name="TextBox 17"/>
            <p:cNvSpPr txBox="1"/>
            <p:nvPr/>
          </p:nvSpPr>
          <p:spPr>
            <a:xfrm>
              <a:off x="3149601" y="5973478"/>
              <a:ext cx="55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10</a:t>
              </a:r>
              <a:endParaRPr lang="en-US" sz="240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727199" y="3252854"/>
              <a:ext cx="0" cy="277222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712685" y="6025083"/>
              <a:ext cx="3606802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27199" y="4667996"/>
              <a:ext cx="3606802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525484" y="4667996"/>
              <a:ext cx="0" cy="13570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479798" y="4667996"/>
              <a:ext cx="0" cy="1357087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335314" y="3037928"/>
              <a:ext cx="55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40970" y="5765222"/>
              <a:ext cx="55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o</a:t>
              </a:r>
              <a:endParaRPr lang="en-US" sz="2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45314" y="5994045"/>
              <a:ext cx="55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Q</a:t>
              </a:r>
              <a:endParaRPr lang="en-US" sz="2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284510" y="4365985"/>
              <a:ext cx="55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10</a:t>
              </a:r>
              <a:endParaRPr lang="en-US" sz="24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56972" y="5994044"/>
              <a:ext cx="55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5</a:t>
              </a:r>
              <a:endParaRPr lang="en-US" sz="24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336796" y="4201918"/>
              <a:ext cx="55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a</a:t>
              </a:r>
              <a:endParaRPr lang="en-US" sz="24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83856" y="4201918"/>
              <a:ext cx="55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b</a:t>
              </a: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3983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5638" y="130016"/>
            <a:ext cx="271272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অসীম ঢাল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0970" y="1337751"/>
            <a:ext cx="6662057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লম্বের দিক থেকে কোন পরিবর্তন না হলে তখন শূন্য ঢাল বলা হয়।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23353" y="3037928"/>
            <a:ext cx="4526646" cy="3417782"/>
            <a:chOff x="1170210" y="3037928"/>
            <a:chExt cx="4526646" cy="3417782"/>
          </a:xfrm>
        </p:grpSpPr>
        <p:sp>
          <p:nvSpPr>
            <p:cNvPr id="18" name="TextBox 17"/>
            <p:cNvSpPr txBox="1"/>
            <p:nvPr/>
          </p:nvSpPr>
          <p:spPr>
            <a:xfrm>
              <a:off x="3204027" y="5994044"/>
              <a:ext cx="55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10</a:t>
              </a:r>
              <a:endParaRPr lang="en-US" sz="2400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1727199" y="3252854"/>
              <a:ext cx="0" cy="277222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712685" y="6025083"/>
              <a:ext cx="3606802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727199" y="5103425"/>
              <a:ext cx="1752599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3479798" y="3252854"/>
              <a:ext cx="0" cy="2772229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335314" y="3037928"/>
              <a:ext cx="55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40970" y="5765222"/>
              <a:ext cx="55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o</a:t>
              </a:r>
              <a:endParaRPr lang="en-US" sz="2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45314" y="5994045"/>
              <a:ext cx="55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Q</a:t>
              </a:r>
              <a:endParaRPr lang="en-US" sz="2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70210" y="3973727"/>
              <a:ext cx="55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10</a:t>
              </a:r>
              <a:endParaRPr lang="en-US" sz="240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79798" y="4812129"/>
              <a:ext cx="55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a</a:t>
              </a:r>
              <a:endParaRPr lang="en-US" sz="24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79798" y="3973726"/>
              <a:ext cx="55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/>
                <a:t>b</a:t>
              </a:r>
              <a:endParaRPr lang="en-US" sz="240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727199" y="4196314"/>
              <a:ext cx="1752599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240970" y="4812130"/>
              <a:ext cx="5515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60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8440" y="146517"/>
            <a:ext cx="362712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597" y="1405895"/>
            <a:ext cx="8229604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 চাহিদা রেখা অঙ্কন করে গাণিতিক ও জ্যামিতিক ভাবে ঢাল নির্ণয় কর এবং কখন ঢাল ঋণাত্নক হবে আর কখন ধনাত্নক হবে তা বিশ্লেষণ কর। </a:t>
            </a:r>
          </a:p>
        </p:txBody>
      </p:sp>
    </p:spTree>
    <p:extLst>
      <p:ext uri="{BB962C8B-B14F-4D97-AF65-F5344CB8AC3E}">
        <p14:creationId xmlns:p14="http://schemas.microsoft.com/office/powerpoint/2010/main" val="1962739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77039"/>
            <a:ext cx="8630654" cy="304698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আককের মত সবাইকে ধন্যবাদ </a:t>
            </a:r>
            <a:endParaRPr lang="bn-BD" sz="9600" b="1" dirty="0" smtClean="0">
              <a:ln w="11430">
                <a:solidFill>
                  <a:srgbClr val="180000"/>
                </a:solidFill>
              </a:ln>
              <a:solidFill>
                <a:srgbClr val="1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4610100" y="72189"/>
            <a:ext cx="4469732" cy="6713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6"/>
          <a:stretch/>
        </p:blipFill>
        <p:spPr>
          <a:xfrm>
            <a:off x="112295" y="72188"/>
            <a:ext cx="4497805" cy="67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8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71076"/>
            <a:ext cx="91841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আবদুল মজিল</a:t>
            </a:r>
          </a:p>
          <a:p>
            <a:pPr algn="ctr"/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(বাংলা)</a:t>
            </a:r>
          </a:p>
          <a:p>
            <a:pPr algn="ctr"/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গারাংগিয়া ইসলামিয়া রব্বানী মহিলা ফাজিল মাদরাসা</a:t>
            </a:r>
          </a:p>
          <a:p>
            <a:pPr algn="ctr"/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 চট্টগ্রাম</a:t>
            </a:r>
          </a:p>
          <a:p>
            <a:pPr algn="ctr"/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০১৮১২৪২৭৫১৩</a:t>
            </a:r>
            <a:endParaRPr lang="en-US" sz="36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7474" y="141021"/>
            <a:ext cx="344905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8" y="4303455"/>
            <a:ext cx="8903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আলিম </a:t>
            </a:r>
          </a:p>
          <a:p>
            <a:pPr algn="ctr"/>
            <a:r>
              <a:rPr lang="bn-IN" sz="40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অর্থনীতি ১ম পত্র </a:t>
            </a:r>
          </a:p>
          <a:p>
            <a:pPr algn="ctr"/>
            <a:r>
              <a:rPr lang="bn-IN" sz="40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দ্বিতীয় </a:t>
            </a:r>
          </a:p>
          <a:p>
            <a:pPr algn="ctr"/>
            <a:r>
              <a:rPr lang="bn-IN" sz="40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sz="40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12295" y="4104396"/>
            <a:ext cx="413084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013158" y="4120438"/>
            <a:ext cx="413084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431631" y="3995293"/>
            <a:ext cx="320842" cy="1990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78" y="735380"/>
            <a:ext cx="1520139" cy="15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7368" y="141021"/>
            <a:ext cx="352926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রেখটি</a:t>
            </a:r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লক্ষ্য কর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37855" y="1939636"/>
            <a:ext cx="0" cy="3463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37855" y="5403273"/>
            <a:ext cx="50153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2240417" y="2279399"/>
            <a:ext cx="3611744" cy="25252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90772" y="5061534"/>
            <a:ext cx="66620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4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4521" y="1497660"/>
            <a:ext cx="720618" cy="5847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59" y="1506192"/>
            <a:ext cx="95061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 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53083" y="5354159"/>
            <a:ext cx="6763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04157" y="5359299"/>
            <a:ext cx="6763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55830" y="5354158"/>
            <a:ext cx="6763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52201" y="4227572"/>
            <a:ext cx="6763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7627" y="3280839"/>
            <a:ext cx="6763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7627" y="2444394"/>
            <a:ext cx="6763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53200" y="5061534"/>
            <a:ext cx="720618" cy="5847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18292" y="5603033"/>
            <a:ext cx="1189812" cy="5847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1537855" y="4519959"/>
            <a:ext cx="3856158" cy="363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94013" y="4519959"/>
            <a:ext cx="0" cy="8591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1537855" y="3555876"/>
            <a:ext cx="2553411" cy="74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91266" y="3555876"/>
            <a:ext cx="0" cy="1838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675058" y="2621280"/>
            <a:ext cx="0" cy="27578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537855" y="2603004"/>
            <a:ext cx="11372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413109" y="2036505"/>
            <a:ext cx="6763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16157" y="3061285"/>
            <a:ext cx="6763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208562" y="3967961"/>
            <a:ext cx="6763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4007060" y="3474844"/>
            <a:ext cx="152732" cy="1527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317647" y="4419036"/>
            <a:ext cx="152732" cy="1527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Connector 71"/>
          <p:cNvCxnSpPr/>
          <p:nvPr/>
        </p:nvCxnSpPr>
        <p:spPr>
          <a:xfrm flipH="1" flipV="1">
            <a:off x="4063556" y="3540391"/>
            <a:ext cx="1338637" cy="9486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ight Triangle 77"/>
          <p:cNvSpPr/>
          <p:nvPr/>
        </p:nvSpPr>
        <p:spPr>
          <a:xfrm>
            <a:off x="4118977" y="3627576"/>
            <a:ext cx="1267195" cy="905465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3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0" grpId="1" animBg="1"/>
      <p:bldP spid="71" grpId="0" animBg="1"/>
      <p:bldP spid="71" grpId="1" animBg="1"/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72346" y="1194954"/>
            <a:ext cx="6545178" cy="43396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IN" sz="13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রেখার </a:t>
            </a:r>
            <a:r>
              <a:rPr lang="bn-IN" sz="13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ঢাল</a:t>
            </a:r>
          </a:p>
        </p:txBody>
      </p:sp>
    </p:spTree>
    <p:extLst>
      <p:ext uri="{BB962C8B-B14F-4D97-AF65-F5344CB8AC3E}">
        <p14:creationId xmlns:p14="http://schemas.microsoft.com/office/powerpoint/2010/main" val="319751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6126" y="269358"/>
            <a:ext cx="2951747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90354"/>
            <a:ext cx="6785811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.........   </a:t>
            </a:r>
            <a:endParaRPr lang="en-US" sz="48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056" y="2428554"/>
            <a:ext cx="882256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12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রেখার ঢাল কী তা বলতে পারবে। </a:t>
            </a:r>
            <a:endParaRPr lang="en-US" sz="4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378" y="4589049"/>
            <a:ext cx="885524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12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রেখার ঢাল জ্যামিতিক ভাবে নির্ণয় করতে পারবে।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378" y="3505200"/>
            <a:ext cx="885524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softEdge rad="127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রেখার ঢাল সংখ্যায় নির্ণয় করতে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72652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95203" y="255504"/>
            <a:ext cx="362850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ঢালের সংজ্ঞা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342" y="1613522"/>
            <a:ext cx="7716253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রেখার নির্দিষ্ট কোন বিন্দুর ঢাল বলতে ঐ বিন্দু থেকে স্বাধীন ও অধীন চলকের পরিবর্তনের অনুপাতকে নির্দেশ করে। </a:t>
            </a:r>
          </a:p>
        </p:txBody>
      </p:sp>
    </p:spTree>
    <p:extLst>
      <p:ext uri="{BB962C8B-B14F-4D97-AF65-F5344CB8AC3E}">
        <p14:creationId xmlns:p14="http://schemas.microsoft.com/office/powerpoint/2010/main" val="331805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95203" y="255504"/>
            <a:ext cx="3628506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রেখার ঢাল নির্ণয়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2616" y="1251828"/>
                <a:ext cx="8118768" cy="144655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40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ত্রিকোণমিতিক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tan</m:t>
                        </m:r>
                      </m:fName>
                      <m:e>
                        <m:r>
                          <a:rPr lang="en-US" sz="44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bn-IN" sz="440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বলতে সমকোণী ত্রিভুজের লম্ব </a:t>
                </a:r>
                <a:r>
                  <a:rPr lang="en-US" sz="440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÷ </a:t>
                </a:r>
                <a:r>
                  <a:rPr lang="en-US" sz="440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ভুমিকে বোঝায়।</a:t>
                </a:r>
                <a:r>
                  <a:rPr lang="bn-IN" sz="440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bn-IN" sz="440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16" y="1251828"/>
                <a:ext cx="8118768" cy="1446550"/>
              </a:xfrm>
              <a:prstGeom prst="rect">
                <a:avLst/>
              </a:prstGeom>
              <a:blipFill>
                <a:blip r:embed="rId3"/>
                <a:stretch>
                  <a:fillRect t="-8787" b="-21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6916" y="2883954"/>
                <a:ext cx="8004468" cy="139897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bn-IN" sz="440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ঢাল=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4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bn-IN" sz="44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লম্ব দূরত্ব বা পরিবর্তন</m:t>
                        </m:r>
                      </m:num>
                      <m:den>
                        <m:r>
                          <m:rPr>
                            <m:nor/>
                          </m:rPr>
                          <a:rPr lang="bn-IN" sz="440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অনুভূমিক দূরত্ব বা পরিবর্তন</m:t>
                        </m:r>
                      </m:den>
                    </m:f>
                  </m:oMath>
                </a14:m>
                <a:r>
                  <a:rPr lang="bn-IN" sz="440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16" y="2883954"/>
                <a:ext cx="8004468" cy="1398973"/>
              </a:xfrm>
              <a:prstGeom prst="rect">
                <a:avLst/>
              </a:prstGeom>
              <a:blipFill>
                <a:blip r:embed="rId4"/>
                <a:stretch>
                  <a:fillRect r="-989" b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2492004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33029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26915" y="4468503"/>
            <a:ext cx="8004468" cy="21236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কোন বিন্দুর ঢাল নির্ণয়ের জন্য অন্য একটি বিন্দু নিয়ে দুই বিন্দুর জন্য লম্ব ও অনুভূমিক দূরত্বের অনুপাত নির্ণয় করতে হবে।</a:t>
            </a:r>
          </a:p>
        </p:txBody>
      </p:sp>
    </p:spTree>
    <p:extLst>
      <p:ext uri="{BB962C8B-B14F-4D97-AF65-F5344CB8AC3E}">
        <p14:creationId xmlns:p14="http://schemas.microsoft.com/office/powerpoint/2010/main" val="211506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16173" y="176650"/>
            <a:ext cx="280554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79418" y="1579418"/>
            <a:ext cx="0" cy="34636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579418" y="5043055"/>
            <a:ext cx="501534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281980" y="1919181"/>
            <a:ext cx="3611744" cy="25252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32335" y="4701316"/>
            <a:ext cx="66620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40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6084" y="1137442"/>
            <a:ext cx="720618" cy="5847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94646" y="4993941"/>
            <a:ext cx="6763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45720" y="4999081"/>
            <a:ext cx="6763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7393" y="4993940"/>
            <a:ext cx="6763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3764" y="3867354"/>
            <a:ext cx="6763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9190" y="2920621"/>
            <a:ext cx="6763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9190" y="2084176"/>
            <a:ext cx="6763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94763" y="4701316"/>
            <a:ext cx="720618" cy="5847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59855" y="5242815"/>
            <a:ext cx="1189812" cy="5847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1579418" y="4159741"/>
            <a:ext cx="3856158" cy="3634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35576" y="4159741"/>
            <a:ext cx="0" cy="8591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579418" y="3195658"/>
            <a:ext cx="2553411" cy="74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132829" y="3195658"/>
            <a:ext cx="0" cy="1838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16621" y="2261062"/>
            <a:ext cx="0" cy="27578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579418" y="2242786"/>
            <a:ext cx="11372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54672" y="1676287"/>
            <a:ext cx="6763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7720" y="2701067"/>
            <a:ext cx="6763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50125" y="3607743"/>
            <a:ext cx="67636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48623" y="3114626"/>
            <a:ext cx="152732" cy="1527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359210" y="4058818"/>
            <a:ext cx="152732" cy="15273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H="1" flipV="1">
            <a:off x="4105119" y="3180173"/>
            <a:ext cx="1338637" cy="9486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8248" y="5757626"/>
            <a:ext cx="7495309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চিত্রের </a:t>
            </a:r>
            <a:r>
              <a:rPr lang="en-US" sz="4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bn-IN" sz="44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বিন্দুর ঢাল নির্ণয় কর।  </a:t>
            </a:r>
            <a:endParaRPr lang="en-US" sz="44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2229" y="1248230"/>
            <a:ext cx="867236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  </a:t>
            </a:r>
            <a:endParaRPr lang="en-US" sz="32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8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44436" y="222717"/>
            <a:ext cx="507492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কাজের সমাধান 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24" y="1261629"/>
            <a:ext cx="2996242" cy="1883352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154074" y="1143283"/>
            <a:ext cx="5863307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চিত্রের </a:t>
            </a:r>
            <a:r>
              <a:rPr lang="en-US" sz="3600" smtClean="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bn-IN" sz="36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বিন্দুর ঢাল নির্ণয়ের জন্য অন্য বিন্দু </a:t>
            </a:r>
            <a:r>
              <a:rPr lang="en-US" sz="36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bn-IN" sz="36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নেওয়া হল।</a:t>
            </a:r>
            <a:r>
              <a:rPr lang="en-US" sz="3600">
                <a:ln w="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bn-IN" sz="36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 পূর্বের বিন্দু আর </a:t>
            </a:r>
            <a:r>
              <a:rPr lang="en-US" sz="360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bn-IN" sz="360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 নতুন বিন্দু।   </a:t>
            </a:r>
            <a:endParaRPr lang="en-US" sz="3600">
              <a:ln w="0"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5906" y="3497507"/>
            <a:ext cx="387191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 এর বর্তমান অবস্থান ১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906" y="4074808"/>
            <a:ext cx="3669377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লম্ব এর পূর্বের অবস্থান 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906" y="4652109"/>
            <a:ext cx="418792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 লম্ব পরিবর্তন (১-২) = -১                      </a:t>
            </a:r>
            <a:endParaRPr lang="en-US" sz="2800">
              <a:ln w="0"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09599" y="2338904"/>
            <a:ext cx="263237" cy="279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95744" y="1969196"/>
            <a:ext cx="263237" cy="279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818625" y="2849433"/>
            <a:ext cx="263237" cy="279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345099" y="2849433"/>
            <a:ext cx="263237" cy="2796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48598" y="3428477"/>
            <a:ext cx="387191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ভূমির বর্তমান অবস্থান ৬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48598" y="4074808"/>
            <a:ext cx="387191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ভমির এর পূর্বের অবস্থান ৪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48598" y="4615818"/>
            <a:ext cx="4219177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smtClean="0">
                <a:ln w="0"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সুতরাং লম্ব পরিবর্তন (৬-৪) = ২                      </a:t>
            </a:r>
            <a:endParaRPr lang="en-US" sz="2800">
              <a:ln w="0"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447308" y="3406909"/>
            <a:ext cx="0" cy="17825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53724" y="5541948"/>
                <a:ext cx="5177073" cy="9526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600" smtClean="0">
                    <a:ln w="0"/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সুররাং বিন্দুর ঢাল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600" i="1" smtClean="0">
                            <a:ln w="0"/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bn-IN" sz="3600" b="0" i="1" smtClean="0">
                            <a:ln w="0"/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den>
                    </m:f>
                    <m:r>
                      <a:rPr lang="bn-IN" sz="3600" b="0" i="1" smtClean="0">
                        <a:ln w="0"/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=−.</m:t>
                    </m:r>
                    <m:r>
                      <a:rPr lang="bn-IN" sz="3600" b="0" i="1" smtClean="0">
                        <a:ln w="0"/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৫</m:t>
                    </m:r>
                    <m:r>
                      <a:rPr lang="bn-IN" sz="3600" b="0" i="1" smtClean="0">
                        <a:ln w="0"/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IN" sz="3600" smtClean="0">
                  <a:ln w="0"/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724" y="5541948"/>
                <a:ext cx="5177073" cy="952633"/>
              </a:xfrm>
              <a:prstGeom prst="rect">
                <a:avLst/>
              </a:prstGeom>
              <a:blipFill>
                <a:blip r:embed="rId3"/>
                <a:stretch>
                  <a:fillRect l="-3534" b="-115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1940718" y="2488232"/>
            <a:ext cx="5264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931193" y="2108999"/>
            <a:ext cx="0" cy="4015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49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6" grpId="0"/>
      <p:bldP spid="7" grpId="0"/>
      <p:bldP spid="2" grpId="0" animBg="1"/>
      <p:bldP spid="2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/>
      <p:bldP spid="13" grpId="0"/>
      <p:bldP spid="14" grpId="0"/>
      <p:bldP spid="18" grpId="0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1416</TotalTime>
  <Words>414</Words>
  <Application>Microsoft Office PowerPoint</Application>
  <PresentationFormat>On-screen Show (4:3)</PresentationFormat>
  <Paragraphs>128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NikoshBAN</vt:lpstr>
      <vt:lpstr>Times New Roman</vt:lpstr>
      <vt:lpstr>Vrinda</vt:lpstr>
      <vt:lpstr>1_Custom Design</vt:lpstr>
      <vt:lpstr>Custom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ASUS-PC</dc:creator>
  <cp:lastModifiedBy>ASUS-PC</cp:lastModifiedBy>
  <cp:revision>123</cp:revision>
  <dcterms:created xsi:type="dcterms:W3CDTF">2020-08-30T05:46:36Z</dcterms:created>
  <dcterms:modified xsi:type="dcterms:W3CDTF">2020-11-18T13:40:50Z</dcterms:modified>
</cp:coreProperties>
</file>