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4"/>
  </p:notesMasterIdLst>
  <p:handoutMasterIdLst>
    <p:handoutMasterId r:id="rId25"/>
  </p:handoutMasterIdLst>
  <p:sldIdLst>
    <p:sldId id="285" r:id="rId2"/>
    <p:sldId id="258" r:id="rId3"/>
    <p:sldId id="259" r:id="rId4"/>
    <p:sldId id="268" r:id="rId5"/>
    <p:sldId id="274" r:id="rId6"/>
    <p:sldId id="273" r:id="rId7"/>
    <p:sldId id="283" r:id="rId8"/>
    <p:sldId id="281" r:id="rId9"/>
    <p:sldId id="269" r:id="rId10"/>
    <p:sldId id="277" r:id="rId11"/>
    <p:sldId id="278" r:id="rId12"/>
    <p:sldId id="280" r:id="rId13"/>
    <p:sldId id="272" r:id="rId14"/>
    <p:sldId id="279" r:id="rId15"/>
    <p:sldId id="271" r:id="rId16"/>
    <p:sldId id="284" r:id="rId17"/>
    <p:sldId id="270" r:id="rId18"/>
    <p:sldId id="282" r:id="rId19"/>
    <p:sldId id="260" r:id="rId20"/>
    <p:sldId id="261" r:id="rId21"/>
    <p:sldId id="276" r:id="rId22"/>
    <p:sldId id="267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182" autoAdjust="0"/>
  </p:normalViewPr>
  <p:slideViewPr>
    <p:cSldViewPr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10/4/2020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10/4/2020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0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012" y="914400"/>
            <a:ext cx="10515600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ইংরেজি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প্রতিশব্দ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‘Education’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Education’শব্দটি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ইংরেজি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ভাষায়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ল্যাটিন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ল্যাটিন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ভাষায়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সন্ধান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যায়,যথা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Educatum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’, 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Educere’এবং‘Educare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ৎ ‘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Educatum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 Act of teaching)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দ্বিতীয়টি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ৎ‘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Educere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লালন-পালন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 To bring up)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প্রযোজন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অনুসারে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প্রশিক্ষণ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(To train)।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তৃতীয়টি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ৎ‘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Educare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(To Lead out)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ঘটানো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 To draw)।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7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0"/>
          <p:cNvGrpSpPr/>
          <p:nvPr/>
        </p:nvGrpSpPr>
        <p:grpSpPr>
          <a:xfrm>
            <a:off x="989012" y="3810000"/>
            <a:ext cx="8187055" cy="2573020"/>
            <a:chOff x="499872" y="3857244"/>
            <a:chExt cx="8187055" cy="2573020"/>
          </a:xfrm>
        </p:grpSpPr>
        <p:sp>
          <p:nvSpPr>
            <p:cNvPr id="3" name="object 11"/>
            <p:cNvSpPr/>
            <p:nvPr/>
          </p:nvSpPr>
          <p:spPr>
            <a:xfrm>
              <a:off x="499872" y="3857244"/>
              <a:ext cx="4000500" cy="2572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2"/>
            <p:cNvSpPr/>
            <p:nvPr/>
          </p:nvSpPr>
          <p:spPr>
            <a:xfrm>
              <a:off x="4495800" y="3857244"/>
              <a:ext cx="4191000" cy="2543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7612" y="533400"/>
            <a:ext cx="990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err="1" smtClean="0"/>
              <a:t>সংকীর্ণ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:</a:t>
            </a:r>
          </a:p>
          <a:p>
            <a:pPr algn="just">
              <a:lnSpc>
                <a:spcPct val="95000"/>
              </a:lnSpc>
            </a:pPr>
            <a:r>
              <a:rPr lang="en-US" dirty="0" err="1" smtClean="0"/>
              <a:t>সংকীর্ন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শিক্ষা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প্রাতিষ্ঠানিক</a:t>
            </a:r>
            <a:r>
              <a:rPr lang="en-US" dirty="0" smtClean="0"/>
              <a:t> </a:t>
            </a:r>
            <a:r>
              <a:rPr lang="en-US" dirty="0" err="1" smtClean="0"/>
              <a:t>শিক্ষাকে</a:t>
            </a:r>
            <a:r>
              <a:rPr lang="en-US" dirty="0" smtClean="0"/>
              <a:t> </a:t>
            </a:r>
            <a:r>
              <a:rPr lang="en-US" dirty="0" err="1" smtClean="0"/>
              <a:t>বুঝায়</a:t>
            </a:r>
            <a:r>
              <a:rPr lang="en-US" dirty="0" smtClean="0"/>
              <a:t>।</a:t>
            </a:r>
          </a:p>
          <a:p>
            <a:pPr algn="just">
              <a:lnSpc>
                <a:spcPct val="95000"/>
              </a:lnSpc>
            </a:pPr>
            <a:r>
              <a:rPr lang="en-US" b="1" u="heavy" spc="-5" dirty="0">
                <a:uFill>
                  <a:solidFill>
                    <a:srgbClr val="000000"/>
                  </a:solidFill>
                </a:uFill>
                <a:latin typeface="Bookman Uralic"/>
                <a:cs typeface="Bookman Uralic"/>
              </a:rPr>
              <a:t>Prof. </a:t>
            </a:r>
            <a:r>
              <a:rPr lang="en-US" b="1" u="heavy" spc="-5" dirty="0" err="1">
                <a:uFill>
                  <a:solidFill>
                    <a:srgbClr val="000000"/>
                  </a:solidFill>
                </a:uFill>
                <a:latin typeface="Bookman Uralic"/>
                <a:cs typeface="Bookman Uralic"/>
              </a:rPr>
              <a:t>Drever</a:t>
            </a:r>
            <a:r>
              <a:rPr lang="en-US" b="1" spc="-5" dirty="0">
                <a:latin typeface="Bookman Uralic"/>
                <a:cs typeface="Bookman Uralic"/>
              </a:rPr>
              <a:t> </a:t>
            </a:r>
            <a:r>
              <a:rPr lang="en-US" spc="-5" dirty="0">
                <a:latin typeface="Bookman Uralic"/>
                <a:cs typeface="Bookman Uralic"/>
              </a:rPr>
              <a:t>“Education is </a:t>
            </a:r>
            <a:r>
              <a:rPr lang="en-US" dirty="0">
                <a:latin typeface="Bookman Uralic"/>
                <a:cs typeface="Bookman Uralic"/>
              </a:rPr>
              <a:t>a </a:t>
            </a:r>
            <a:r>
              <a:rPr lang="en-US" spc="-5" dirty="0">
                <a:latin typeface="Bookman Uralic"/>
                <a:cs typeface="Bookman Uralic"/>
              </a:rPr>
              <a:t>process in </a:t>
            </a:r>
            <a:r>
              <a:rPr lang="en-US" dirty="0">
                <a:latin typeface="Bookman Uralic"/>
                <a:cs typeface="Bookman Uralic"/>
              </a:rPr>
              <a:t>which </a:t>
            </a:r>
            <a:r>
              <a:rPr lang="en-US" spc="-5" dirty="0">
                <a:latin typeface="Bookman Uralic"/>
                <a:cs typeface="Bookman Uralic"/>
              </a:rPr>
              <a:t>and by </a:t>
            </a:r>
            <a:r>
              <a:rPr lang="en-US" spc="-50" dirty="0">
                <a:latin typeface="Bookman Uralic"/>
                <a:cs typeface="Bookman Uralic"/>
              </a:rPr>
              <a:t>which  </a:t>
            </a:r>
            <a:r>
              <a:rPr lang="en-US" spc="-5" dirty="0">
                <a:latin typeface="Bookman Uralic"/>
                <a:cs typeface="Bookman Uralic"/>
              </a:rPr>
              <a:t>knowledge, </a:t>
            </a:r>
            <a:r>
              <a:rPr lang="en-US" dirty="0">
                <a:latin typeface="Bookman Uralic"/>
                <a:cs typeface="Bookman Uralic"/>
              </a:rPr>
              <a:t>character </a:t>
            </a:r>
            <a:r>
              <a:rPr lang="en-US" spc="-5" dirty="0">
                <a:latin typeface="Bookman Uralic"/>
                <a:cs typeface="Bookman Uralic"/>
              </a:rPr>
              <a:t>and </a:t>
            </a:r>
            <a:r>
              <a:rPr lang="en-US" spc="-5" dirty="0" err="1">
                <a:latin typeface="Bookman Uralic"/>
                <a:cs typeface="Bookman Uralic"/>
              </a:rPr>
              <a:t>behaviour</a:t>
            </a:r>
            <a:r>
              <a:rPr lang="en-US" spc="-5" dirty="0">
                <a:latin typeface="Bookman Uralic"/>
                <a:cs typeface="Bookman Uralic"/>
              </a:rPr>
              <a:t> </a:t>
            </a:r>
            <a:r>
              <a:rPr lang="en-US" dirty="0">
                <a:latin typeface="Bookman Uralic"/>
                <a:cs typeface="Bookman Uralic"/>
              </a:rPr>
              <a:t>of </a:t>
            </a:r>
            <a:r>
              <a:rPr lang="en-US" spc="-5" dirty="0">
                <a:latin typeface="Bookman Uralic"/>
                <a:cs typeface="Bookman Uralic"/>
              </a:rPr>
              <a:t>the young </a:t>
            </a:r>
            <a:r>
              <a:rPr lang="en-US" spc="-10" dirty="0">
                <a:latin typeface="Bookman Uralic"/>
                <a:cs typeface="Bookman Uralic"/>
              </a:rPr>
              <a:t>are </a:t>
            </a:r>
            <a:r>
              <a:rPr lang="en-US" spc="-5" dirty="0">
                <a:latin typeface="Bookman Uralic"/>
                <a:cs typeface="Bookman Uralic"/>
              </a:rPr>
              <a:t>shaped  </a:t>
            </a:r>
            <a:r>
              <a:rPr lang="en-US" dirty="0">
                <a:latin typeface="Bookman Uralic"/>
                <a:cs typeface="Bookman Uralic"/>
              </a:rPr>
              <a:t>and</a:t>
            </a:r>
            <a:r>
              <a:rPr lang="en-US" spc="-10" dirty="0">
                <a:latin typeface="Bookman Uralic"/>
                <a:cs typeface="Bookman Uralic"/>
              </a:rPr>
              <a:t> </a:t>
            </a:r>
            <a:r>
              <a:rPr lang="en-US" dirty="0" err="1">
                <a:latin typeface="Bookman Uralic"/>
                <a:cs typeface="Bookman Uralic"/>
              </a:rPr>
              <a:t>moulded</a:t>
            </a:r>
            <a:r>
              <a:rPr lang="en-US" dirty="0">
                <a:latin typeface="Bookman Uralic"/>
                <a:cs typeface="Bookman Uralic"/>
              </a:rPr>
              <a:t>.”</a:t>
            </a:r>
          </a:p>
          <a:p>
            <a:pPr algn="just"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8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অরথে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গভীরভাবে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3600" dirty="0" smtClean="0">
                <a:uFill>
                  <a:solidFill>
                    <a:srgbClr val="00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b="1" i="1" u="heavy" dirty="0" err="1" smtClean="0">
                <a:uFill>
                  <a:solidFill>
                    <a:srgbClr val="000000"/>
                  </a:solidFill>
                </a:uFill>
                <a:latin typeface="TeX Gyre Bonum"/>
                <a:cs typeface="TeX Gyre Bonum"/>
              </a:rPr>
              <a:t>Dumvile</a:t>
            </a:r>
            <a:r>
              <a:rPr lang="en-US" b="1" i="1" u="heavy" dirty="0">
                <a:uFill>
                  <a:solidFill>
                    <a:srgbClr val="000000"/>
                  </a:solidFill>
                </a:uFill>
                <a:latin typeface="TeX Gyre Bonum"/>
                <a:cs typeface="TeX Gyre Bonum"/>
              </a:rPr>
              <a:t>:</a:t>
            </a:r>
            <a:r>
              <a:rPr lang="en-US" b="1" i="1" dirty="0">
                <a:latin typeface="TeX Gyre Bonum"/>
                <a:cs typeface="TeX Gyre Bonum"/>
              </a:rPr>
              <a:t> </a:t>
            </a:r>
            <a:r>
              <a:rPr lang="en-US" i="1" spc="-5" dirty="0">
                <a:latin typeface="Bookman Uralic"/>
                <a:cs typeface="Bookman Uralic"/>
              </a:rPr>
              <a:t>“</a:t>
            </a:r>
            <a:r>
              <a:rPr lang="en-US" spc="-5" dirty="0">
                <a:latin typeface="Bookman Uralic"/>
                <a:cs typeface="Bookman Uralic"/>
              </a:rPr>
              <a:t>Education in </a:t>
            </a:r>
            <a:r>
              <a:rPr lang="en-US" dirty="0">
                <a:latin typeface="Bookman Uralic"/>
                <a:cs typeface="Bookman Uralic"/>
              </a:rPr>
              <a:t>its </a:t>
            </a:r>
            <a:r>
              <a:rPr lang="en-US" spc="-5" dirty="0">
                <a:latin typeface="Bookman Uralic"/>
                <a:cs typeface="Bookman Uralic"/>
              </a:rPr>
              <a:t>widest </a:t>
            </a:r>
            <a:r>
              <a:rPr lang="en-US" dirty="0">
                <a:latin typeface="Bookman Uralic"/>
                <a:cs typeface="Bookman Uralic"/>
              </a:rPr>
              <a:t>sense includes </a:t>
            </a:r>
            <a:r>
              <a:rPr lang="en-US" spc="-5" dirty="0">
                <a:latin typeface="Bookman Uralic"/>
                <a:cs typeface="Bookman Uralic"/>
              </a:rPr>
              <a:t>all </a:t>
            </a:r>
            <a:r>
              <a:rPr lang="en-US" spc="-95" dirty="0">
                <a:latin typeface="Bookman Uralic"/>
                <a:cs typeface="Bookman Uralic"/>
              </a:rPr>
              <a:t>the  </a:t>
            </a:r>
            <a:r>
              <a:rPr lang="en-US" spc="-5" dirty="0">
                <a:latin typeface="Bookman Uralic"/>
                <a:cs typeface="Bookman Uralic"/>
              </a:rPr>
              <a:t>influences, </a:t>
            </a:r>
            <a:r>
              <a:rPr lang="en-US" dirty="0">
                <a:latin typeface="Bookman Uralic"/>
                <a:cs typeface="Bookman Uralic"/>
              </a:rPr>
              <a:t>which at upon an individual </a:t>
            </a:r>
            <a:r>
              <a:rPr lang="en-US" spc="-5" dirty="0">
                <a:latin typeface="Bookman Uralic"/>
                <a:cs typeface="Bookman Uralic"/>
              </a:rPr>
              <a:t>during his passage  from </a:t>
            </a:r>
            <a:r>
              <a:rPr lang="en-US" dirty="0">
                <a:latin typeface="Bookman Uralic"/>
                <a:cs typeface="Bookman Uralic"/>
              </a:rPr>
              <a:t>cradle </a:t>
            </a:r>
            <a:r>
              <a:rPr lang="en-US" spc="-5" dirty="0">
                <a:latin typeface="Bookman Uralic"/>
                <a:cs typeface="Bookman Uralic"/>
              </a:rPr>
              <a:t>to the</a:t>
            </a:r>
            <a:r>
              <a:rPr lang="en-US" spc="-20" dirty="0">
                <a:latin typeface="Bookman Uralic"/>
                <a:cs typeface="Bookman Uralic"/>
              </a:rPr>
              <a:t> </a:t>
            </a:r>
            <a:r>
              <a:rPr lang="en-US" spc="-5" dirty="0">
                <a:latin typeface="Bookman Uralic"/>
                <a:cs typeface="Bookman Uralic"/>
              </a:rPr>
              <a:t>grave.”</a:t>
            </a:r>
            <a:endParaRPr lang="en-US" dirty="0">
              <a:latin typeface="Bookman Uralic"/>
              <a:cs typeface="Bookman Uralic"/>
            </a:endParaRPr>
          </a:p>
          <a:p>
            <a:endParaRPr lang="en-US" dirty="0"/>
          </a:p>
        </p:txBody>
      </p:sp>
      <p:grpSp>
        <p:nvGrpSpPr>
          <p:cNvPr id="4" name="object 10"/>
          <p:cNvGrpSpPr/>
          <p:nvPr/>
        </p:nvGrpSpPr>
        <p:grpSpPr>
          <a:xfrm>
            <a:off x="1674812" y="3702108"/>
            <a:ext cx="8167114" cy="2500884"/>
            <a:chOff x="419100" y="3928871"/>
            <a:chExt cx="8167114" cy="2500884"/>
          </a:xfrm>
        </p:grpSpPr>
        <p:sp>
          <p:nvSpPr>
            <p:cNvPr id="5" name="object 11"/>
            <p:cNvSpPr/>
            <p:nvPr/>
          </p:nvSpPr>
          <p:spPr>
            <a:xfrm>
              <a:off x="419100" y="3928871"/>
              <a:ext cx="4143755" cy="2500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/>
            <p:cNvSpPr/>
            <p:nvPr/>
          </p:nvSpPr>
          <p:spPr>
            <a:xfrm>
              <a:off x="4715255" y="3928871"/>
              <a:ext cx="3870959" cy="2429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14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/>
          <p:nvPr/>
        </p:nvSpPr>
        <p:spPr>
          <a:xfrm>
            <a:off x="4418012" y="2590800"/>
            <a:ext cx="2929255" cy="2286000"/>
          </a:xfrm>
          <a:custGeom>
            <a:avLst/>
            <a:gdLst/>
            <a:ahLst/>
            <a:cxnLst/>
            <a:rect l="l" t="t" r="r" b="b"/>
            <a:pathLst>
              <a:path w="2929254" h="2286000">
                <a:moveTo>
                  <a:pt x="1449070" y="0"/>
                </a:moveTo>
                <a:lnTo>
                  <a:pt x="0" y="2286000"/>
                </a:lnTo>
                <a:lnTo>
                  <a:pt x="2929128" y="2286000"/>
                </a:lnTo>
                <a:lnTo>
                  <a:pt x="14490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object 16"/>
          <p:cNvSpPr txBox="1"/>
          <p:nvPr/>
        </p:nvSpPr>
        <p:spPr>
          <a:xfrm>
            <a:off x="2227955" y="4824845"/>
            <a:ext cx="2143125" cy="683520"/>
          </a:xfrm>
          <a:prstGeom prst="rect">
            <a:avLst/>
          </a:prstGeom>
          <a:solidFill>
            <a:srgbClr val="FFFF00"/>
          </a:solidFill>
          <a:ln w="25908">
            <a:solidFill>
              <a:srgbClr val="085091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652145">
              <a:lnSpc>
                <a:spcPct val="100000"/>
              </a:lnSpc>
              <a:spcBef>
                <a:spcPts val="1010"/>
              </a:spcBef>
            </a:pPr>
            <a:r>
              <a:rPr lang="en-US" sz="3600" b="1" i="1" spc="-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spc="-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</a:t>
            </a:r>
            <a:endParaRPr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object 14"/>
          <p:cNvSpPr txBox="1"/>
          <p:nvPr/>
        </p:nvSpPr>
        <p:spPr>
          <a:xfrm>
            <a:off x="4525326" y="1964863"/>
            <a:ext cx="2714625" cy="743793"/>
          </a:xfrm>
          <a:prstGeom prst="rect">
            <a:avLst/>
          </a:prstGeom>
          <a:solidFill>
            <a:srgbClr val="54A839"/>
          </a:solidFill>
          <a:ln w="25907">
            <a:solidFill>
              <a:srgbClr val="085091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707390">
              <a:lnSpc>
                <a:spcPct val="100000"/>
              </a:lnSpc>
              <a:spcBef>
                <a:spcPts val="1000"/>
              </a:spcBef>
            </a:pPr>
            <a:r>
              <a:rPr lang="en-US" sz="4000" b="1" i="1" spc="-5" dirty="0" err="1" smtClean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object 14"/>
          <p:cNvSpPr txBox="1"/>
          <p:nvPr/>
        </p:nvSpPr>
        <p:spPr>
          <a:xfrm>
            <a:off x="7394199" y="4596978"/>
            <a:ext cx="2714625" cy="1236236"/>
          </a:xfrm>
          <a:prstGeom prst="rect">
            <a:avLst/>
          </a:prstGeom>
          <a:solidFill>
            <a:srgbClr val="0070C0"/>
          </a:solidFill>
          <a:ln w="25907">
            <a:solidFill>
              <a:srgbClr val="085091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707390" algn="just">
              <a:lnSpc>
                <a:spcPct val="100000"/>
              </a:lnSpc>
              <a:spcBef>
                <a:spcPts val="1000"/>
              </a:spcBef>
            </a:pPr>
            <a:r>
              <a:rPr lang="en-US" sz="3600" b="1" i="1" spc="-5" dirty="0" err="1" smtClean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b="1" i="1" spc="-5" dirty="0" smtClean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i="1" spc="-5" dirty="0" err="1" smtClean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endParaRPr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8612" y="609600"/>
            <a:ext cx="8001000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ত্রিমুখী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প্রক্রিয়া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4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012" y="533400"/>
            <a:ext cx="11049000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কৃষির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just">
              <a:lnSpc>
                <a:spcPct val="95000"/>
              </a:lnSpc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Agriculture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ল্যাটিন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Agricultura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Ager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Cultura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algn="just">
              <a:lnSpc>
                <a:spcPct val="95000"/>
              </a:lnSpc>
            </a:pP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সুতরাং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উৎপত্তিগত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জমি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  <a:p>
            <a:pPr algn="just">
              <a:lnSpc>
                <a:spcPct val="95000"/>
              </a:lnSpc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বিজ্ঞানের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শাখার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সুষ্ঠ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ব্রবহারের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বাজারজাতকরণ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প্রযুক্তিকে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>
              <a:lnSpc>
                <a:spcPct val="95000"/>
              </a:lnSpc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ফসল-সংকীর্ণ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lnSpc>
                <a:spcPct val="95000"/>
              </a:lnSpc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সংকীর্ণ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চাষকৃত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উদ্ভিদ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>
              <a:lnSpc>
                <a:spcPct val="95000"/>
              </a:lnSpc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অর্থ-অর্থনৈতিক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সম্পন্ন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উদ্ভিদ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প্রানী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8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-Down Arrow 3"/>
          <p:cNvSpPr/>
          <p:nvPr/>
        </p:nvSpPr>
        <p:spPr>
          <a:xfrm>
            <a:off x="1065212" y="762000"/>
            <a:ext cx="686881" cy="5791200"/>
          </a:xfrm>
          <a:prstGeom prst="up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AGRICULTURE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06431" y="1066800"/>
            <a:ext cx="5257800" cy="44319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Activities on the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7212" y="1586198"/>
            <a:ext cx="4876800" cy="4431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Ground for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093" y="2029027"/>
            <a:ext cx="4267200" cy="4431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Raising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9586" y="2513825"/>
            <a:ext cx="4407333" cy="44319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err="1" smtClean="0"/>
              <a:t>Intentended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7212" y="3015205"/>
            <a:ext cx="3276600" cy="4431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Crops for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4452" y="3539393"/>
            <a:ext cx="2590800" cy="4431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Uplifting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4451" y="4077805"/>
            <a:ext cx="2091241" cy="4431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Livelihood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6431" y="4545395"/>
            <a:ext cx="2122414" cy="44319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Through the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6431" y="5047402"/>
            <a:ext cx="1665721" cy="44319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Use of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7212" y="5490600"/>
            <a:ext cx="3124200" cy="4431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Rechargeable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27212" y="6060332"/>
            <a:ext cx="2362200" cy="4431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Energies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9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বিজ্ঞানের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শাখায়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কৃষির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উৎপাদন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প্রযুক্তি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কৃষিবিষয়সহ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বিষয়াদি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কৃষিকাজের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দৃষ্টিভঙ্গির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ইতিবাচক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কর্মদক্ষতা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বৃদ্ধির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প্রক্রিয়াকে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2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013" y="228600"/>
            <a:ext cx="5943600" cy="99060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শিক্ষাক্রম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5212" y="1524000"/>
            <a:ext cx="7239000" cy="4876800"/>
          </a:xfrm>
        </p:spPr>
        <p:txBody>
          <a:bodyPr>
            <a:noAutofit/>
          </a:bodyPr>
          <a:lstStyle/>
          <a:p>
            <a:pPr algn="just"/>
            <a:r>
              <a:rPr lang="as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শিক্ষাক্রম শিক্ষাব্যবস্থার প্রাণ। শিক্ষাক্রম হল শিক্ষাব্যবস্থার সামগ্রিক রূপরেখা। শিক্ষাক্রম শব্দটির উৎপত্তি নিয়ে কিছু মতোভেদ রয়েছে। কেউ কেউ বলেন, “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Curriculum” </a:t>
            </a:r>
            <a:r>
              <a:rPr lang="as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শব্দটি ল্যাটিন শব্দ “</a:t>
            </a:r>
            <a:r>
              <a:rPr lang="en-US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Currere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  <a:r>
              <a:rPr lang="as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 উদ্ভুত হয়েছে। “</a:t>
            </a:r>
            <a:r>
              <a:rPr lang="en-US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Currere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  <a:r>
              <a:rPr lang="as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শব্দটি প্রাচীন রোমে ব্যবহৃত হত যার অর্থ “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Course of Study”, </a:t>
            </a:r>
            <a:r>
              <a:rPr lang="as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আবার কারো কারো মতে, “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Curriculum” </a:t>
            </a:r>
            <a:r>
              <a:rPr lang="as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শব্দটির উদ্ভব ল্যাটিন শব্দ “</a:t>
            </a:r>
            <a:r>
              <a:rPr lang="en-US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Currer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  <a:r>
              <a:rPr lang="as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 যার অর্থ “ঘোড়া দৌঁড়ের পথ”  আভিধানিক অর্থে “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Curriculum” </a:t>
            </a:r>
            <a:r>
              <a:rPr lang="as-IN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 “নির্দিষ্ট লক্ষ্যে উপনীত হওয়ার জন্য একটি কোর্স বা “</a:t>
            </a:r>
            <a:r>
              <a:rPr lang="en-US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 course to be run for reaching certain goal”।</a:t>
            </a:r>
          </a:p>
        </p:txBody>
      </p:sp>
    </p:spTree>
    <p:extLst>
      <p:ext uri="{BB962C8B-B14F-4D97-AF65-F5344CB8AC3E}">
        <p14:creationId xmlns:p14="http://schemas.microsoft.com/office/powerpoint/2010/main" val="40126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982200" cy="990600"/>
          </a:xfrm>
        </p:spPr>
        <p:txBody>
          <a:bodyPr/>
          <a:lstStyle/>
          <a:p>
            <a:pPr algn="ctr"/>
            <a:r>
              <a:rPr lang="as-IN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কোনো কিছু শিখলে যে জ্ঞান অর্জন করতে পারবে বা যা জানতে পারবে তাকে শিখনফল বলে</a:t>
            </a:r>
            <a:r>
              <a:rPr lang="as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অর্থাৎ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শিখলে যা যা ফল বা উপকার পাওয়া যেতে পারে তাকে শিখনফল বলে।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7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57200"/>
            <a:ext cx="9390639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endParaRPr lang="en-US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55065"/>
              </p:ext>
            </p:extLst>
          </p:nvPr>
        </p:nvGraphicFramePr>
        <p:xfrm>
          <a:off x="818573" y="1125682"/>
          <a:ext cx="10134599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192"/>
                <a:gridCol w="3178808"/>
                <a:gridCol w="1295400"/>
                <a:gridCol w="1000187"/>
                <a:gridCol w="2276413"/>
                <a:gridCol w="1371599"/>
              </a:tblGrid>
              <a:tr h="44338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১ম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পত্র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২য়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পত্র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28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অধ্যায়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অধ্যায়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শিরোনাম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শিখনফলের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সংখ্যা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অধ্যায়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অধ্যায়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শিরোনাম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শিখনফলের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সংখ্যা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4433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প্রথম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বাংলাদেশের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কৃষি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প্রথম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মাৎস্য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চাষ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১৮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4433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দ্বিতীয়</a:t>
                      </a:r>
                      <a:endParaRPr lang="en-US" dirty="0">
                        <a:solidFill>
                          <a:srgbClr val="0070C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ভূমিসম্পৃক্ত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কৃষিপ্রযুক্তি</a:t>
                      </a:r>
                      <a:endParaRPr lang="en-US" dirty="0">
                        <a:solidFill>
                          <a:srgbClr val="0070C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en-US" dirty="0">
                        <a:solidFill>
                          <a:srgbClr val="0070C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দ্বিতীয়</a:t>
                      </a:r>
                      <a:endParaRPr lang="en-US" dirty="0">
                        <a:solidFill>
                          <a:srgbClr val="0070C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পোল্ট্রি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পালন</a:t>
                      </a:r>
                      <a:endParaRPr lang="en-US" dirty="0">
                        <a:solidFill>
                          <a:srgbClr val="0070C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২৬</a:t>
                      </a:r>
                      <a:endParaRPr lang="en-US" dirty="0">
                        <a:solidFill>
                          <a:srgbClr val="0070C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8867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তৃতীয়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বিশেষউৎপাদন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সম্পৃক্ত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কৃষিপ্রযুক্তি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২৭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তৃতীয়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পশপালন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4433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চতুর্থ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কৃষি</a:t>
                      </a:r>
                      <a:r>
                        <a:rPr lang="en-US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 </a:t>
                      </a:r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জলবায়ু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০৯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চতুর্থ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বনায়ন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65247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পঞ্চম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মাঠ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উদ্যান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ফসল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উৎপাদন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২৭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পঞ্চম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কৃষি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অর্থনীতি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সমবায়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</a:t>
                      </a:r>
                      <a:endParaRPr lang="en-US" dirty="0">
                        <a:solidFill>
                          <a:srgbClr val="7030A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89631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ষষ্ঠ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ফল</a:t>
                      </a:r>
                      <a:r>
                        <a:rPr lang="en-US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 </a:t>
                      </a:r>
                      <a:r>
                        <a:rPr lang="en-US" sz="24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শাকসবজি</a:t>
                      </a:r>
                      <a:r>
                        <a:rPr lang="en-US" sz="24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প্রক্রিয়াজাতকরণ</a:t>
                      </a:r>
                      <a:r>
                        <a:rPr lang="en-US" sz="24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সংরক্ষণ</a:t>
                      </a:r>
                      <a:endParaRPr lang="en-US" sz="24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০৮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44338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মোট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৯৩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৮০</a:t>
                      </a:r>
                      <a:endParaRPr lang="en-US" dirty="0">
                        <a:solidFill>
                          <a:srgbClr val="FF0000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612" y="1066800"/>
            <a:ext cx="5927002" cy="7842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93535" y="2136137"/>
            <a:ext cx="6887297" cy="9683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sz="6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6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1" y="2971800"/>
            <a:ext cx="5342744" cy="3555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224" y="0"/>
            <a:ext cx="2244436" cy="209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4812" y="76200"/>
            <a:ext cx="632460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  <a:latin typeface="ae_AlManzomah" panose="02060603050605020204" pitchFamily="18" charset="-78"/>
                <a:cs typeface="ae_AlManzomah" panose="02060603050605020204" pitchFamily="18" charset="-78"/>
              </a:rPr>
              <a:t>Anyone who has never made a mistake has never tried anything new”</a:t>
            </a:r>
          </a:p>
          <a:p>
            <a:pPr algn="just">
              <a:lnSpc>
                <a:spcPct val="95000"/>
              </a:lnSpc>
            </a:pPr>
            <a:r>
              <a:rPr lang="en-US" dirty="0"/>
              <a:t> </a:t>
            </a:r>
            <a:r>
              <a:rPr lang="en-US" dirty="0" smtClean="0"/>
              <a:t>                                          -Albert Einstein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006303" cy="12192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381000"/>
            <a:ext cx="5843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171873"/>
            <a:ext cx="5105400" cy="66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76200"/>
            <a:ext cx="6553200" cy="6553200"/>
          </a:xfrm>
        </p:spPr>
      </p:pic>
      <p:sp>
        <p:nvSpPr>
          <p:cNvPr id="5" name="Bevel 4"/>
          <p:cNvSpPr/>
          <p:nvPr/>
        </p:nvSpPr>
        <p:spPr>
          <a:xfrm>
            <a:off x="2817812" y="152400"/>
            <a:ext cx="6248400" cy="914400"/>
          </a:xfrm>
          <a:prstGeom prst="bevel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b="1" dirty="0">
              <a:ln/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8012" y="2162718"/>
            <a:ext cx="5410200" cy="3733800"/>
          </a:xfrm>
          <a:ln w="762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প্রণয়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বালা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 algn="ctr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54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অধ্যাপক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   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en-US" sz="4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হাজী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লালমিয়া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সিটি</a:t>
            </a:r>
            <a:r>
              <a:rPr lang="en-US" sz="54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গোপালগঞ্জ</a:t>
            </a:r>
            <a:r>
              <a:rPr lang="en-US" sz="5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12" y="123282"/>
            <a:ext cx="2039436" cy="203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Plaque 8"/>
          <p:cNvSpPr/>
          <p:nvPr/>
        </p:nvSpPr>
        <p:spPr>
          <a:xfrm>
            <a:off x="6475412" y="2362200"/>
            <a:ext cx="4800600" cy="4085682"/>
          </a:xfrm>
          <a:prstGeom prst="plaqu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endParaRPr lang="en-US" sz="6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কৃষিশিক্ষা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32509"/>
            <a:ext cx="10058400" cy="1191491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লালমিয়া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সিটি</a:t>
            </a:r>
            <a:r>
              <a:rPr lang="en-US" sz="6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কলেজ,গোপালগঞ্জ</a:t>
            </a:r>
            <a:endParaRPr lang="en-US" sz="6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অবশ্য</a:t>
            </a:r>
            <a:r>
              <a:rPr lang="en-US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পালনীয়</a:t>
            </a:r>
            <a:r>
              <a:rPr lang="en-US" sz="7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বিষয়াবলি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2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12" y="990601"/>
            <a:ext cx="6934200" cy="3048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  <a:t>Start where you are.</a:t>
            </a:r>
            <a:b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</a:b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  <a:t>Use what you have.</a:t>
            </a:r>
            <a:b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</a:b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  <a:t>Do what you can.</a:t>
            </a:r>
            <a:b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</a:b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e_AlBattar" panose="02060603050605020204" pitchFamily="18" charset="-78"/>
                <a:cs typeface="ae_AlBattar" panose="02060603050605020204" pitchFamily="18" charset="-78"/>
              </a:rPr>
              <a:t>-Arthur Ashe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353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009" y="1600200"/>
            <a:ext cx="10157354" cy="4470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M-          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A-       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N-</a:t>
            </a:r>
            <a:endParaRPr lang="en-US" sz="6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2665412" y="1600200"/>
            <a:ext cx="2133600" cy="1066800"/>
          </a:xfrm>
          <a:prstGeom prst="hear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Mind</a:t>
            </a:r>
          </a:p>
        </p:txBody>
      </p:sp>
      <p:sp>
        <p:nvSpPr>
          <p:cNvPr id="12" name="Smiley Face 11"/>
          <p:cNvSpPr/>
          <p:nvPr/>
        </p:nvSpPr>
        <p:spPr>
          <a:xfrm>
            <a:off x="2665412" y="2819400"/>
            <a:ext cx="2895600" cy="1143000"/>
          </a:xfrm>
          <a:prstGeom prst="smileyFac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Attitude</a:t>
            </a:r>
          </a:p>
        </p:txBody>
      </p:sp>
      <p:sp>
        <p:nvSpPr>
          <p:cNvPr id="13" name="Not Equal 12"/>
          <p:cNvSpPr/>
          <p:nvPr/>
        </p:nvSpPr>
        <p:spPr>
          <a:xfrm>
            <a:off x="2589212" y="4114800"/>
            <a:ext cx="2514600" cy="990600"/>
          </a:xfrm>
          <a:prstGeom prst="mathNotEqual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Norm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6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76400"/>
            <a:ext cx="10514251" cy="5334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H- Highly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U- Understanding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M-Mankind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A-According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N-Nature</a:t>
            </a:r>
            <a:endParaRPr lang="en-US" sz="4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0012" y="381000"/>
            <a:ext cx="967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HUMAN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7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12" y="762000"/>
            <a:ext cx="9753600" cy="541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S- Study</a:t>
            </a:r>
          </a:p>
          <a:p>
            <a:pPr>
              <a:lnSpc>
                <a:spcPct val="95000"/>
              </a:lnSpc>
            </a:pPr>
            <a:endParaRPr lang="en-US" sz="28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T- </a:t>
            </a:r>
            <a:r>
              <a:rPr lang="en-US" sz="2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Truthfullness</a:t>
            </a:r>
            <a:endParaRPr lang="en-US" sz="28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5000"/>
              </a:lnSpc>
            </a:pPr>
            <a:endParaRPr lang="en-US" sz="28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U-Unity</a:t>
            </a:r>
          </a:p>
          <a:p>
            <a:pPr>
              <a:lnSpc>
                <a:spcPct val="95000"/>
              </a:lnSpc>
            </a:pPr>
            <a:endParaRPr lang="en-US" sz="28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D-Discipline</a:t>
            </a:r>
          </a:p>
          <a:p>
            <a:pPr>
              <a:lnSpc>
                <a:spcPct val="95000"/>
              </a:lnSpc>
            </a:pPr>
            <a:endParaRPr lang="en-US" sz="28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E-Energy</a:t>
            </a:r>
          </a:p>
          <a:p>
            <a:pPr>
              <a:lnSpc>
                <a:spcPct val="95000"/>
              </a:lnSpc>
            </a:pPr>
            <a:endParaRPr lang="en-US" sz="28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N-Neat &amp; clean</a:t>
            </a:r>
          </a:p>
          <a:p>
            <a:pPr>
              <a:lnSpc>
                <a:spcPct val="95000"/>
              </a:lnSpc>
            </a:pPr>
            <a:endParaRPr lang="en-US" sz="2800" dirty="0" smtClean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T- Treasure</a:t>
            </a:r>
            <a:endParaRPr lang="en-US" sz="2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0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81000"/>
            <a:ext cx="9852554" cy="685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8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8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8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8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8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6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endParaRPr lang="en-US" sz="6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143000"/>
            <a:ext cx="10439400" cy="510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সভ্যতার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মাপকাঠি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গ্রহন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দোলনা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ব্যাপী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সংস্কৃত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ধাতু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ধাতুর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শাসন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’,‘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’,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দেওয়া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’,‘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তিরস্কার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’,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উপদেশ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দেয়া’ইত্যাদি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অন্যদিকে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সমার্থক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উদ্ভব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সংস্কৃত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ধাতু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সংস্কৃত‘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’-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বুৎপত্তিগত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জ্ঞানার্জনের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প্রয়াস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ভাষায়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চর্চা,অনুশীলন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অভ্যাসের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দক্ষতা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6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514</TotalTime>
  <Words>671</Words>
  <Application>Microsoft Office PowerPoint</Application>
  <PresentationFormat>Custom</PresentationFormat>
  <Paragraphs>133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ae_AlBattar</vt:lpstr>
      <vt:lpstr>ae_AlManzomah</vt:lpstr>
      <vt:lpstr>Arial</vt:lpstr>
      <vt:lpstr>Bookman Uralic</vt:lpstr>
      <vt:lpstr>Century Gothic</vt:lpstr>
      <vt:lpstr>Nikosh</vt:lpstr>
      <vt:lpstr>TeX Gyre Bonum</vt:lpstr>
      <vt:lpstr>Wingdings 3</vt:lpstr>
      <vt:lpstr>Welcome back to school presentation</vt:lpstr>
      <vt:lpstr>PowerPoint Presentation</vt:lpstr>
      <vt:lpstr>Welcome</vt:lpstr>
      <vt:lpstr>PowerPoint Presentation</vt:lpstr>
      <vt:lpstr>লালমিয়া সিটি কলেজ,গোপালগঞ্জ</vt:lpstr>
      <vt:lpstr>Start where you are. Use what you have. Do what you can. -Arthur Ashe</vt:lpstr>
      <vt:lpstr>PowerPoint Presentation</vt:lpstr>
      <vt:lpstr>PowerPoint Presentation</vt:lpstr>
      <vt:lpstr>PowerPoint Presentation</vt:lpstr>
      <vt:lpstr>   শিক্ষা</vt:lpstr>
      <vt:lpstr>PowerPoint Presentation</vt:lpstr>
      <vt:lpstr>PowerPoint Presentation</vt:lpstr>
      <vt:lpstr>ব্যাপক অর্থ:</vt:lpstr>
      <vt:lpstr>PowerPoint Presentation</vt:lpstr>
      <vt:lpstr>PowerPoint Presentation</vt:lpstr>
      <vt:lpstr>PowerPoint Presentation</vt:lpstr>
      <vt:lpstr>কৃষিশিক্ষা</vt:lpstr>
      <vt:lpstr>শিক্ষাক্রম</vt:lpstr>
      <vt:lpstr>শিখনফল</vt:lpstr>
      <vt:lpstr>কৃষিশিক্ষা</vt:lpstr>
      <vt:lpstr>বইয়ের নাম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Microsoft account</dc:creator>
  <cp:lastModifiedBy>Microsoft account</cp:lastModifiedBy>
  <cp:revision>50</cp:revision>
  <dcterms:created xsi:type="dcterms:W3CDTF">2020-09-24T15:31:33Z</dcterms:created>
  <dcterms:modified xsi:type="dcterms:W3CDTF">2020-10-04T04:45:08Z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