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0" r:id="rId17"/>
    <p:sldId id="271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D072-F457-40EB-9FD4-4DB8D015B01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7177-DB5B-472B-A53C-B5B72A5E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hyperlink" Target="mailto:shakhawath747@gamil.com" TargetMode="External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আজকের ক্লাসে সবাইকে </a:t>
            </a:r>
            <a:endParaRPr lang="en-US" dirty="0"/>
          </a:p>
        </p:txBody>
      </p:sp>
      <p:pic>
        <p:nvPicPr>
          <p:cNvPr id="8" name="Picture 7" descr="a1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Oval 8"/>
          <p:cNvSpPr/>
          <p:nvPr/>
        </p:nvSpPr>
        <p:spPr>
          <a:xfrm>
            <a:off x="5486400" y="1676400"/>
            <a:ext cx="2286000" cy="190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" y="1600200"/>
            <a:ext cx="2286000" cy="190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19400" y="1600200"/>
            <a:ext cx="2286000" cy="190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3581400"/>
            <a:ext cx="2286000" cy="190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2257425" cy="2028825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sagor khan\Downloads\a1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600200"/>
            <a:ext cx="2333625" cy="2028825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4" descr="C:\Users\sagor khan\Downloads\a1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600200"/>
            <a:ext cx="2257425" cy="2028825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sagor khan\Downloads\a1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581400"/>
            <a:ext cx="2257425" cy="2028825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838200" y="1981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</a:rPr>
              <a:t>স্বা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2057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</a:rPr>
              <a:t>গ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0" y="2057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</a:rPr>
              <a:t>ত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4114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4800" dirty="0" smtClean="0">
                <a:solidFill>
                  <a:srgbClr val="FFFF00"/>
                </a:solidFill>
              </a:rPr>
              <a:t>ম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400800" cy="1143000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6096000"/>
            <a:ext cx="83058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sz="16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0" y="1905000"/>
            <a:ext cx="3200400" cy="3581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IMG_43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655567" y="2154435"/>
            <a:ext cx="3699268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ed Rectangle 6"/>
          <p:cNvSpPr/>
          <p:nvPr/>
        </p:nvSpPr>
        <p:spPr>
          <a:xfrm>
            <a:off x="2514600" y="304800"/>
            <a:ext cx="4572000" cy="10668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একক কাজ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10200" y="1905000"/>
            <a:ext cx="3200400" cy="3124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মূলধন বাজেটিং কী?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6096000"/>
            <a:ext cx="8534400" cy="76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</a:rPr>
              <a:t>এম সাখাওয়াত হোসন, 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sz="16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828800" y="304800"/>
            <a:ext cx="56388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en-US" sz="4400" dirty="0" err="1" smtClean="0"/>
              <a:t>উত্তর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8" name="Flowchart: Delay 7"/>
          <p:cNvSpPr/>
          <p:nvPr/>
        </p:nvSpPr>
        <p:spPr>
          <a:xfrm>
            <a:off x="838200" y="1828800"/>
            <a:ext cx="7620000" cy="4114800"/>
          </a:xfrm>
          <a:prstGeom prst="flowChartDelay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ব্যবসায় প্রতিষ্ঠানে দীর্ঘমেয়াদি বিনিয়োগ অর্থাৎ সম্পত্তি ক্রয়,প্রতিস্থাপন, ব্যবসায় সম্প্রসারণ,উৎপাদন পদ্ধতির আধুনিকায়ন ইত্যাদি কার্যাবলি সম্পাদন করার জন্য গৃহীত  সিদ্ধান্তের প্রক্রিয়াকে মূলধন বাজেটিং বলে।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9  L 0.108 0.08259  L 0.072 0.16651  L 0.108 0.2491  L 0.036 0.2491  L 0 0.33302  L -0.036 0.2491  L -0.108 0.2491  L -0.072 0.16651  L -0.108 0.08259  L -0.036 0.08259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553200" cy="11430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6019800"/>
            <a:ext cx="8610600" cy="838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4600" y="381000"/>
            <a:ext cx="51816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মূলধন বাজেটিং –এর পদ্ধতিসমূহ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048000" y="2895600"/>
            <a:ext cx="2971800" cy="1828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মূলধন বাজেটিং –এর পদ্ধতিসমূহ 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3200400" y="1600200"/>
            <a:ext cx="2590800" cy="1371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গড় মুনাফার হার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" y="3124200"/>
            <a:ext cx="25908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পে-ব্যাক সময়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91200" y="3200400"/>
            <a:ext cx="25908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অভ্যন্তরীণ মুনাফার হার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52800" y="4724400"/>
            <a:ext cx="25908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নিট বর্তমান মূল্য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553200" cy="1143000"/>
          </a:xfrm>
          <a:solidFill>
            <a:schemeClr val="accent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6172200"/>
            <a:ext cx="8458200" cy="685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81200" y="304800"/>
            <a:ext cx="59436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গড় মুনাফার হার পদ্ধতি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676400"/>
            <a:ext cx="7848600" cy="2057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প্রতিষ্ঠানের</a:t>
            </a:r>
            <a:r>
              <a:rPr lang="en-US" sz="2000" dirty="0" smtClean="0">
                <a:solidFill>
                  <a:schemeClr val="tx1"/>
                </a:solidFill>
              </a:rPr>
              <a:t> আ</a:t>
            </a:r>
            <a:r>
              <a:rPr lang="bn-IN" sz="2000" dirty="0" smtClean="0">
                <a:solidFill>
                  <a:schemeClr val="tx1"/>
                </a:solidFill>
              </a:rPr>
              <a:t>র্থিক প্রতিবেদন থেকে প্রাপ্ত তথ্যাদি গড় মুনাফা হার নির্ধারণে ব্যবহার করা হয়। এ পদ্ধতিতে প্রত্যাশিত নগদ প্রবাহের পরিবর্তে প্রত্যাশিত নিট মুনাফাকে বিবেচনা করা হয় ।প্রত্যাশিত বার্ষিক গড় নিট মুনাফাকে গড় বিনিয়োগ দিয়ে ভাগ করলে   গড় মুনাফার হার পাওয়া যায়।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733800"/>
            <a:ext cx="3657600" cy="533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2800" dirty="0" smtClean="0"/>
              <a:t>গাণিতিক সূত্র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গড় মুনাফার হার= 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743200" y="4800600"/>
            <a:ext cx="1752600" cy="4571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4419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গড় নিট মুনাফা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4800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গড় বিনিয়োগ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572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১০০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57200" y="5181600"/>
            <a:ext cx="83058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এ পদ্ধতিতে প্রতিবছর প্রত্যাশিত মোট মুনাফাকে মোট বছরের সংখ্যা দিয়ে ভাগ করলে গড় মুনাফা এবং বিনিয়োগকে ২ দিয়ে ভাগ গড় বিনিয়োগ পাওয়া যায়।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7400" y="304800"/>
            <a:ext cx="57150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দলীয় কাজ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6172200"/>
            <a:ext cx="8763000" cy="6858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0" y="1828800"/>
            <a:ext cx="5486400" cy="3886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29400" y="1905000"/>
            <a:ext cx="1828800" cy="3733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মূলধন বাজেটিং –এর পদ্ধতিসমূহের নাম লিখ?  </a:t>
            </a:r>
            <a:endParaRPr lang="en-US" sz="2800" dirty="0"/>
          </a:p>
        </p:txBody>
      </p:sp>
      <p:pic>
        <p:nvPicPr>
          <p:cNvPr id="10" name="Content Placeholder 3" descr="IMG_20181029_104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5562600" cy="4114800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381000"/>
            <a:ext cx="48768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IN" sz="4800" dirty="0" smtClean="0"/>
              <a:t>উত্তর </a:t>
            </a:r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6019800"/>
            <a:ext cx="8458200" cy="6096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1676400"/>
            <a:ext cx="7543800" cy="6096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মূলধন বাজেটিং –এর পদ্ধতিসমূহের নামগুলো হলোঃ   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609600" y="2362200"/>
            <a:ext cx="2743200" cy="190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গড় মুনাফার হার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" y="3962400"/>
            <a:ext cx="2743200" cy="1828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পে-ব্যাক সময়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76600" y="2286000"/>
            <a:ext cx="2743200" cy="1828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নিট বর্তমান মূল্য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9000" y="3962400"/>
            <a:ext cx="2743200" cy="1828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অভ্যন্তরীণ মুনাফার হার পদ্ধতি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315200" cy="1143000"/>
          </a:xfrm>
          <a:solidFill>
            <a:schemeClr val="accent3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6172200"/>
            <a:ext cx="83058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76400" y="381000"/>
            <a:ext cx="6324600" cy="9906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পে-ব্যাক সময় পদ্ধতি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752600"/>
            <a:ext cx="7848600" cy="2514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ব্যবসায় বা প্রকল্পে বিনিয়োগকৃত টাকা কত দিনে ফেরত আসবে তা পে-ব্যাক সময় পদ্ধতি নির্দেশ করে। ব্যবসায় বিনিয়োগ বা প্রকল্পে থেকে  আগত আন্তঃপ্রবাহগোলো যদি সমান হয়,তবে বিনিয়োগকৃত টাকাকে বার্ষিক নগদ প্রবাহ দিয়ে ভাগ করলে পে-ব্যাক সময় নির্ণয় করা যায়। 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276600" y="4267200"/>
            <a:ext cx="4495800" cy="60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2400" dirty="0" smtClean="0"/>
              <a:t>গাণিতিক </a:t>
            </a:r>
            <a:r>
              <a:rPr lang="en-US" sz="2400" dirty="0" err="1" smtClean="0"/>
              <a:t>সূত্র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0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পে-ব্যাক সময়=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362200" y="5257800"/>
            <a:ext cx="1828800" cy="4571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38400" y="4876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বিনিয়োগ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বার্ষিক নগদ প্রবাহ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/>
              <a:t>১। মূলধন বাজেটিংকে কোন ধরনের প্রক্রিয়া বলা হয়। </a:t>
            </a:r>
          </a:p>
          <a:p>
            <a:r>
              <a:rPr lang="bn-IN" sz="2800" dirty="0" smtClean="0"/>
              <a:t>(ক) ঝুঁকিযুক্ত        (খ) বিনিয়োগ </a:t>
            </a:r>
          </a:p>
          <a:p>
            <a:r>
              <a:rPr lang="bn-IN" sz="2800" dirty="0" smtClean="0"/>
              <a:t>(গ) সিদ্ধানমূলক     (ঘ) মূল্যায়ন </a:t>
            </a:r>
          </a:p>
          <a:p>
            <a:pPr>
              <a:buNone/>
            </a:pPr>
            <a:endParaRPr lang="bn-IN" sz="2800" dirty="0" smtClean="0"/>
          </a:p>
          <a:p>
            <a:pPr>
              <a:buNone/>
            </a:pPr>
            <a:r>
              <a:rPr lang="bn-IN" sz="2800" dirty="0" smtClean="0"/>
              <a:t>২।উৎপাদন খরচ কমিয়ে কোনটি বাড়ানো যায়?</a:t>
            </a:r>
          </a:p>
          <a:p>
            <a:pPr>
              <a:buNone/>
            </a:pPr>
            <a:r>
              <a:rPr lang="bn-IN" sz="2800" dirty="0" smtClean="0"/>
              <a:t>(ক) আয়কর               (খ) নতুন বিনিয়োগ </a:t>
            </a:r>
          </a:p>
          <a:p>
            <a:pPr>
              <a:buNone/>
            </a:pPr>
            <a:r>
              <a:rPr lang="bn-IN" sz="2800" dirty="0" smtClean="0"/>
              <a:t>(গ) ব্যবসায় মুনাফা     (ঘ) শেয়ারহোল্ডার 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057400" y="304800"/>
            <a:ext cx="5791200" cy="1066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মূল্যায়ন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6172200"/>
            <a:ext cx="8458200" cy="685800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33800" y="2667000"/>
            <a:ext cx="533400" cy="457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4724400"/>
            <a:ext cx="533400" cy="457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172200"/>
            <a:ext cx="8458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304800"/>
            <a:ext cx="61722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200" dirty="0" smtClean="0"/>
              <a:t>বাড়ির কাজ 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762000" y="1981200"/>
            <a:ext cx="5257800" cy="3657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5257801" cy="3733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6324600" y="1676400"/>
            <a:ext cx="2209800" cy="441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মূলধন বাজেটিং –এর গুরুত্বগুলো লিখ?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86600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6096000"/>
            <a:ext cx="8229600" cy="76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71600" y="381000"/>
            <a:ext cx="670560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ধন্যবাদ সবাইকে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1981200"/>
            <a:ext cx="4495800" cy="3505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Pictures\images-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981200"/>
            <a:ext cx="4495800" cy="3581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477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এম সাখাওয়াত হোসেন </a:t>
            </a:r>
          </a:p>
          <a:p>
            <a:r>
              <a:rPr lang="bn-IN" sz="2000" dirty="0" smtClean="0">
                <a:solidFill>
                  <a:srgbClr val="002060"/>
                </a:solidFill>
              </a:rPr>
              <a:t>সহকারি শিক্ষক (ব্যবসায় শিক্ষা ) </a:t>
            </a:r>
          </a:p>
          <a:p>
            <a:r>
              <a:rPr lang="bn-IN" sz="2000" dirty="0" smtClean="0">
                <a:solidFill>
                  <a:srgbClr val="002060"/>
                </a:solidFill>
              </a:rPr>
              <a:t>মোক্তাল হোসেন উচ্চ বিদ্যালয় ,সদর ,নেত্রকোনা </a:t>
            </a:r>
          </a:p>
          <a:p>
            <a:r>
              <a:rPr lang="en-US" sz="2400" dirty="0" smtClean="0">
                <a:solidFill>
                  <a:srgbClr val="002060"/>
                </a:solidFill>
                <a:hlinkClick r:id="rId3"/>
              </a:rPr>
              <a:t>shakhawath747@gamil.com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Mob: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01734475103     01917636486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13" descr="IMG_99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29595" y="2313605"/>
            <a:ext cx="3810000" cy="329759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2286000" y="381000"/>
            <a:ext cx="4953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শিক্ষক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পরিচিতি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600200"/>
            <a:ext cx="4114800" cy="48006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66800" y="1981200"/>
            <a:ext cx="2667000" cy="3352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3" descr="IMG_99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76598" y="2342802"/>
            <a:ext cx="3810000" cy="308679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Content Placeholder 8" descr="5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1524000"/>
            <a:ext cx="762000" cy="4572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15" name="Content Placeholder 8" descr="5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1524000"/>
            <a:ext cx="762000" cy="457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16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5410200"/>
            <a:ext cx="609599" cy="9143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17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4724401"/>
            <a:ext cx="533399" cy="6858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18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3810000"/>
            <a:ext cx="533399" cy="9144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19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1" y="3048001"/>
            <a:ext cx="533400" cy="7620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0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1" y="1981200"/>
            <a:ext cx="533399" cy="10668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1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200" y="5867400"/>
            <a:ext cx="1219200" cy="5333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2" name="Content Placeholder 8" descr="52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38400" y="5867400"/>
            <a:ext cx="685799" cy="46672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3" name="Content Placeholder 8" descr="5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5867400"/>
            <a:ext cx="761999" cy="45720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4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" y="5867400"/>
            <a:ext cx="838200" cy="4572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5" name="Content Placeholder 8" descr="52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1000" y="1524000"/>
            <a:ext cx="533400" cy="457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6" name="Content Placeholder 8" descr="52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62400" y="1676400"/>
            <a:ext cx="457200" cy="5333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7" name="Content Placeholder 8" descr="52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962400" y="5257800"/>
            <a:ext cx="457200" cy="6096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8" name="Content Placeholder 8" descr="52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962401" y="4495800"/>
            <a:ext cx="457200" cy="7619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29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2400" y="3733800"/>
            <a:ext cx="457199" cy="8382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30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2400" y="2895600"/>
            <a:ext cx="457199" cy="838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31" name="Content Placeholder 8" descr="526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962400" y="2209800"/>
            <a:ext cx="457200" cy="6858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32" name="Content Placeholder 8" descr="52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200" y="1524000"/>
            <a:ext cx="914400" cy="457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pic>
        <p:nvPicPr>
          <p:cNvPr id="33" name="Content Placeholder 8" descr="5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1524000"/>
            <a:ext cx="762000" cy="457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</p:pic>
      <p:sp>
        <p:nvSpPr>
          <p:cNvPr id="35" name="Content Placeholder 3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95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  <p:bldP spid="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172200" cy="1143000"/>
          </a:xfrm>
          <a:solidFill>
            <a:schemeClr val="accent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শ্রেণি</a:t>
            </a:r>
            <a:r>
              <a:rPr lang="bn-IN" dirty="0" smtClean="0"/>
              <a:t>ঃ নবম ও দশম </a:t>
            </a:r>
            <a:r>
              <a:rPr lang="en-US" dirty="0" smtClean="0"/>
              <a:t> </a:t>
            </a:r>
            <a:r>
              <a:rPr lang="bn-IN" dirty="0" smtClean="0"/>
              <a:t> </a:t>
            </a:r>
            <a:endParaRPr lang="en-US" dirty="0" smtClean="0"/>
          </a:p>
          <a:p>
            <a:r>
              <a:rPr lang="bn-IN" dirty="0" smtClean="0"/>
              <a:t> </a:t>
            </a:r>
            <a:r>
              <a:rPr lang="en-US" dirty="0" err="1" smtClean="0"/>
              <a:t>বিষয়</a:t>
            </a:r>
            <a:r>
              <a:rPr lang="bn-IN" dirty="0" smtClean="0"/>
              <a:t>ঃ ফিন্যান্স ও ব্যাংকিং </a:t>
            </a:r>
            <a:endParaRPr lang="en-US" dirty="0" smtClean="0"/>
          </a:p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r>
              <a:rPr lang="bn-IN" dirty="0" smtClean="0"/>
              <a:t>ঃমূলধনি আয়-ব্যয় প্রাক্কলন </a:t>
            </a:r>
          </a:p>
          <a:p>
            <a:r>
              <a:rPr lang="bn-IN" dirty="0" smtClean="0"/>
              <a:t>অধ্যায়ঃপঞ্চম </a:t>
            </a:r>
          </a:p>
          <a:p>
            <a:r>
              <a:rPr lang="bn-IN" dirty="0" smtClean="0"/>
              <a:t>সময়ঃ০০ </a:t>
            </a:r>
          </a:p>
          <a:p>
            <a:r>
              <a:rPr lang="bn-IN" dirty="0" smtClean="0"/>
              <a:t>তারিখঃ ০০.০০.০০ </a:t>
            </a:r>
          </a:p>
          <a:p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609600" y="1676400"/>
            <a:ext cx="3581400" cy="426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3581400" cy="4267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Oval 6"/>
          <p:cNvSpPr/>
          <p:nvPr/>
        </p:nvSpPr>
        <p:spPr>
          <a:xfrm>
            <a:off x="2209800" y="304800"/>
            <a:ext cx="48006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পাঠ পরিচিতি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096000"/>
            <a:ext cx="9144000" cy="76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5532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381000"/>
            <a:ext cx="48006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আজকের পাঠ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676400"/>
            <a:ext cx="2819400" cy="1981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42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28194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533400" y="3810000"/>
            <a:ext cx="27432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c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810000"/>
            <a:ext cx="2743200" cy="1752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3581400" y="1676400"/>
            <a:ext cx="27432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k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1676400"/>
            <a:ext cx="2743200" cy="1885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1" name="Oval 10"/>
          <p:cNvSpPr/>
          <p:nvPr/>
        </p:nvSpPr>
        <p:spPr>
          <a:xfrm>
            <a:off x="3581400" y="3657600"/>
            <a:ext cx="4800600" cy="2286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মূলধনি আয়-ব্যয় প্রাক্কলন </a:t>
            </a:r>
            <a:endParaRPr lang="en-US" sz="3600" dirty="0"/>
          </a:p>
        </p:txBody>
      </p:sp>
      <p:sp>
        <p:nvSpPr>
          <p:cNvPr id="12" name="Rounded Rectangle 11"/>
          <p:cNvSpPr/>
          <p:nvPr/>
        </p:nvSpPr>
        <p:spPr>
          <a:xfrm>
            <a:off x="0" y="6096000"/>
            <a:ext cx="9144000" cy="76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5715000"/>
            <a:ext cx="8610600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সহকারি শিক্ষক (ব্যবসায় শিক্ষা 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sz="16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5000" y="304800"/>
            <a:ext cx="51054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869450" y="533400"/>
            <a:ext cx="34050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শিখনফল</a:t>
            </a:r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1905000"/>
            <a:ext cx="6553200" cy="3505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পাঠ শেষে শিক্ষার্থীরা-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১।মূলধন বাজেটিং –এর ধারণা ব্যাখ্যা করতে পারবে।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২।মূলধন বাজেটিং –এর গুরুত্ব বর্ণনা করতে পারবে।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৩।মূলধন বাজেটিং –এর প্রয়োগ ব্যাখ্যা করতে পারবে।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৪।মূলধন বাজেটিং –এর বিভিন্ন প্রক্রিয়া প্রয়োগ করতে পারবে।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৫।মূলধন বাজেটিং –এর পদ্ধতিসমূহ ব্যাখ্যা কর তে পারবে।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৬। গাণিতিক সূত্রগুলো সম্পর্কে ধারণা লাভ করতে পারবে। 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6096000"/>
            <a:ext cx="8534400" cy="762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sz="16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43200" y="381000"/>
            <a:ext cx="4419600" cy="9906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মূলধন বাজেটিং –এর ধারণা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2209800"/>
            <a:ext cx="2209800" cy="2819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657600" y="2133600"/>
            <a:ext cx="2209800" cy="2819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248400" y="2133600"/>
            <a:ext cx="2209800" cy="2819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2438400"/>
            <a:ext cx="1828800" cy="2133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দীর্ঘমেয়াদি বিনিয়োগ সিদ্ধান্তের সাথে জড়িত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10000" y="2590800"/>
            <a:ext cx="1828800" cy="2133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সম্ভাব্য দীর্ঘমেয়াদি বিনিয়োগের আয়-ব্যয় প্রাক্কলন করে সম্ভাব্য লাভজনকতা বিশ্লেষণ  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6324600" y="2438400"/>
            <a:ext cx="1828800" cy="2133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মূল্যায়ন প্রক্রিয়া </a:t>
            </a:r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762000" y="4724400"/>
            <a:ext cx="7696200" cy="838200"/>
          </a:xfrm>
          <a:prstGeom prst="leftRightArrow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মূলধন বাজেটিং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6172200"/>
            <a:ext cx="83058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sz="16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304800"/>
            <a:ext cx="57150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মূলধন বাজেটিং –এর গুরুত্ব </a:t>
            </a:r>
            <a:endParaRPr lang="en-US" sz="2400" dirty="0"/>
          </a:p>
        </p:txBody>
      </p:sp>
      <p:sp>
        <p:nvSpPr>
          <p:cNvPr id="6" name="Flowchart: Extract 5"/>
          <p:cNvSpPr/>
          <p:nvPr/>
        </p:nvSpPr>
        <p:spPr>
          <a:xfrm>
            <a:off x="457200" y="1828800"/>
            <a:ext cx="2667000" cy="2209800"/>
          </a:xfrm>
          <a:prstGeom prst="flowChartExtra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1905000"/>
            <a:ext cx="28956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মুনাফা সংক্রান্ত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2819400"/>
            <a:ext cx="26670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বিনিয়োগের বৃহৎ আকার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3581400"/>
            <a:ext cx="2514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ঝুঁকির ভিত্তিতে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48200" y="1600200"/>
            <a:ext cx="3962400" cy="9906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একটি প্রতিষ্ঠানে মূল লক্ষ্য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2667000"/>
            <a:ext cx="3810000" cy="1066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প্রতিষ্ঠানের জন্য স্থায়ী সম্পত্তি ক্রয়, সংয়োজন,আধুনিকায়ন এবং প্রতিস্থাপন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3886200"/>
            <a:ext cx="3810000" cy="990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সর্বদাই ঝঁকিযুক্ত।করণ অধিকাংশ অনুমান ভবিষ্যতের উপর নির্ভরশীল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5943600"/>
            <a:ext cx="82296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sz="16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4600" y="304800"/>
            <a:ext cx="4267200" cy="1066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মূলধন বাজেটিং –এর প্রয়োগ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2514600" cy="1371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স্থায়ী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সম্পত্তি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ক্রয়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1000" y="2286000"/>
            <a:ext cx="2514600" cy="1371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পণ্য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বৈচিত্র্যায়ন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3810000"/>
            <a:ext cx="2590800" cy="1371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ব্যবসায়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পণ্য</a:t>
            </a:r>
            <a:r>
              <a:rPr lang="en-US" sz="2000" dirty="0" smtClean="0">
                <a:solidFill>
                  <a:schemeClr val="tx1"/>
                </a:solidFill>
              </a:rPr>
              <a:t> উ</a:t>
            </a:r>
            <a:r>
              <a:rPr lang="bn-IN" sz="2000" dirty="0" smtClean="0">
                <a:solidFill>
                  <a:schemeClr val="tx1"/>
                </a:solidFill>
              </a:rPr>
              <a:t>ৎপাদন ক্ষমতা বৃ্দ্ধিকল্পে সম্প্রসারণ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886200"/>
            <a:ext cx="2590800" cy="1371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প্রতিস্থাপন ও আধুনিকায়ন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62200" y="3429000"/>
            <a:ext cx="3657600" cy="457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মূলধন বাজেটিং –এর প্রয়োগ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934200" cy="1143000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304800"/>
            <a:ext cx="57150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মূলধন বাজেটিং –এর বিভিন্ন প্রক্রিয়া 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6096000"/>
            <a:ext cx="8305800" cy="76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</a:rPr>
              <a:t>এম সাখাওয়াত হোসন,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সহকারি শিক্ষক  (ব্যবসায় শিক্ষা 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bn-IN" sz="16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মোক্তাল হোসেন উচ্চ বিদ্যালয়  সদর ,নেত্রকোনা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43600" y="1600200"/>
            <a:ext cx="2590800" cy="1371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নগদ প্রবাহ প্রাক্কলন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3276600"/>
            <a:ext cx="2590800" cy="1371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মূলধন বাজেটিং পদ্ধতি নির্বাচন ও প্রয়োগ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19800" y="4572000"/>
            <a:ext cx="2590800" cy="1371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বাট্রা হার নির্ধারণ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1676400"/>
            <a:ext cx="5257800" cy="1295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মূলধন বাজেটিং পদ্ধতির প্রথম ধাপ হিসেবে এখানে দীর্ঘমেয়াদি প্রকল্পে বিনিয়োগের আগে সংশ্লিষ্ট প্রকল্পের নগদ আন্তঃপ্রবাহ ও বহিঃপ্রবাহ নিরুপণ করা হয়।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52800" y="3124200"/>
            <a:ext cx="5257800" cy="1295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মূলধন বাজেটিং –এর সব সুবিধা –অসুবিধা বিবেচনা করে প্রকল্পের ধরন অনুযায়ী সঠিক পদ্ধতি নির্বাচন  করা হয়।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4800600"/>
            <a:ext cx="5181600" cy="11430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সাধারণত প্রতিষ্টানের মূলধন খরচকে মূলধন বাজেটিং প্রক্রিয়ার বাট্রা  হার ধরা হয়া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5400000">
            <a:off x="5638800" y="2209800"/>
            <a:ext cx="5334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6200000">
            <a:off x="2951988" y="3677412"/>
            <a:ext cx="637032" cy="445008"/>
          </a:xfrm>
          <a:prstGeom prst="downArrow">
            <a:avLst>
              <a:gd name="adj1" fmla="val 50000"/>
              <a:gd name="adj2" fmla="val 6264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239262">
            <a:off x="5696009" y="5155516"/>
            <a:ext cx="651431" cy="46664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878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আজকের ক্লাসে সবাইকে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60</cp:revision>
  <dcterms:created xsi:type="dcterms:W3CDTF">2020-07-24T04:57:42Z</dcterms:created>
  <dcterms:modified xsi:type="dcterms:W3CDTF">2020-11-12T08:10:45Z</dcterms:modified>
</cp:coreProperties>
</file>