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handoutMasterIdLst>
    <p:handoutMasterId r:id="rId25"/>
  </p:handoutMasterIdLst>
  <p:sldIdLst>
    <p:sldId id="683" r:id="rId2"/>
    <p:sldId id="652" r:id="rId3"/>
    <p:sldId id="573" r:id="rId4"/>
    <p:sldId id="653" r:id="rId5"/>
    <p:sldId id="654" r:id="rId6"/>
    <p:sldId id="655" r:id="rId7"/>
    <p:sldId id="656" r:id="rId8"/>
    <p:sldId id="657" r:id="rId9"/>
    <p:sldId id="658" r:id="rId10"/>
    <p:sldId id="659" r:id="rId11"/>
    <p:sldId id="610" r:id="rId12"/>
    <p:sldId id="666" r:id="rId13"/>
    <p:sldId id="667" r:id="rId14"/>
    <p:sldId id="680" r:id="rId15"/>
    <p:sldId id="671" r:id="rId16"/>
    <p:sldId id="677" r:id="rId17"/>
    <p:sldId id="678" r:id="rId18"/>
    <p:sldId id="679" r:id="rId19"/>
    <p:sldId id="681" r:id="rId20"/>
    <p:sldId id="473" r:id="rId21"/>
    <p:sldId id="674" r:id="rId22"/>
    <p:sldId id="684" r:id="rId23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Tuesday, December 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Tuesday, December 1,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35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345" y="247157"/>
            <a:ext cx="2301765" cy="2354153"/>
          </a:xfrm>
          <a:prstGeom prst="rect">
            <a:avLst/>
          </a:prstGeom>
        </p:spPr>
      </p:pic>
      <p:pic>
        <p:nvPicPr>
          <p:cNvPr id="1026" name="Picture 2" descr="قسم الرياضيات - مكتب غرب الدمام: ترحيب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60"/>
            <a:ext cx="11760967" cy="707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8985" y="206106"/>
            <a:ext cx="114884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برزت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ظهرت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برزت الفيروس كورونا في العالم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استنزاف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يقابل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04989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حرب استنزاف الموادر الطبيعية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جسم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جسد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31174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نرى هناك كثير من جسم الإنسان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الاستعمال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الاستخدام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 smtClean="0"/>
              <a:t>نحافظ أنفسنا من فيروس باستعمال الكمامات</a:t>
            </a:r>
            <a:endParaRPr lang="en-US" sz="24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89" y="2764731"/>
            <a:ext cx="3020663" cy="35126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286" y="2798957"/>
            <a:ext cx="2980899" cy="347839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29" y="2754601"/>
            <a:ext cx="3016627" cy="352275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1" y="2764730"/>
            <a:ext cx="3061355" cy="349418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60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378359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315296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</a:t>
            </a:r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121570" y="2144113"/>
            <a:ext cx="5975130" cy="5312979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معاني المفردات الآتية باللغة العربية ثم كونها جملة مفيدة من عندك: </a:t>
            </a: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أهمية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الثورة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ضحامة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برزت</a:t>
            </a:r>
            <a:r>
              <a:rPr lang="ar-MA" sz="3600" b="1" dirty="0" smtClean="0"/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استنزاف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الاستعمال</a:t>
            </a:r>
            <a:r>
              <a:rPr lang="ar-MA" sz="3600" b="1" dirty="0" smtClean="0">
                <a:solidFill>
                  <a:schemeClr val="tx1"/>
                </a:solidFill>
              </a:rPr>
              <a:t>.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5032" y="2290318"/>
            <a:ext cx="6144393" cy="4887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34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6007" y="310710"/>
            <a:ext cx="12934719" cy="97088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862" y="1505078"/>
            <a:ext cx="9222866" cy="9264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/>
              <a:t>إن الإسلام ينهى عن ..... فيه في كل شيء حتى في العبادات.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40" y="1505077"/>
            <a:ext cx="3404330" cy="89830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الإسراف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77862" y="2561929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/>
              <a:t>هناك .... عوامل تؤدي إلى تلوث البيئة.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007" y="2581857"/>
            <a:ext cx="3386473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عوامل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7862" y="3571487"/>
            <a:ext cx="9222865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/>
              <a:t>الثورة الصناعية بضخامتها وهي التي .... آثارها كل يوم.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940" y="3594820"/>
            <a:ext cx="3404330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نشاهد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177862" y="4673156"/>
            <a:ext cx="9222866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900" b="1" dirty="0" smtClean="0">
                <a:solidFill>
                  <a:schemeClr val="tx1"/>
                </a:solidFill>
              </a:rPr>
              <a:t>4</a:t>
            </a:r>
            <a:r>
              <a:rPr lang="ar-MA" sz="29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/>
              <a:t>ومع هذه النورة برزت .... هما تلوث البيئة.</a:t>
            </a:r>
            <a:endParaRPr lang="ar-MA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451940" y="4658585"/>
            <a:ext cx="3404328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قضيتان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177862" y="5699673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000" b="1" dirty="0" smtClean="0">
                <a:solidFill>
                  <a:schemeClr val="tx1"/>
                </a:solidFill>
              </a:rPr>
              <a:t>أصبح التلوث يصل إلى .... وإلى كل عضو من أعضائه.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940" y="5720272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جسم الإنسان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4177862" y="6705606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/>
              <a:t>الاستعمال الخاطئ لبعض .... في مجال الزراعية.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940" y="6721237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المواد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669473" y="436179"/>
            <a:ext cx="104069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املأ الفراغات في الجملة بكلمة مناسبة من عندك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75794" y="1518227"/>
            <a:ext cx="6251018" cy="9863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وقد تؤدي أزمة المياه في العالم إلى محبة بين الدول.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60035" y="2761307"/>
            <a:ext cx="6266777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إن الإسلام ينهى عن الإسراف فيه في كل شيء حتى في العبادات.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3666" y="4065983"/>
            <a:ext cx="6243147" cy="98981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الثورة الصناعية لا تؤثر على البيئة والمجتمع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3667" y="5322458"/>
            <a:ext cx="6243147" cy="100432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أصبح التلوث يصل إلى جسم الإنسان لتلوث الهواء والطعام.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83668" y="6546144"/>
            <a:ext cx="6243147" cy="102454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الاستعمال الخاطئ لبعض المواد في مجال الصناعة.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542" y="1560191"/>
            <a:ext cx="4987180" cy="94438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وقد تؤدي أزمة المياه في العالم إلى </a:t>
            </a:r>
            <a:r>
              <a:rPr lang="ar-MA" sz="3200" b="1" dirty="0" smtClean="0">
                <a:solidFill>
                  <a:schemeClr val="tx1"/>
                </a:solidFill>
              </a:rPr>
              <a:t>حروب </a:t>
            </a:r>
            <a:r>
              <a:rPr lang="ar-MA" sz="3200" b="1" dirty="0">
                <a:solidFill>
                  <a:schemeClr val="tx1"/>
                </a:solidFill>
              </a:rPr>
              <a:t>بين الدول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9541" y="276737"/>
            <a:ext cx="13227271" cy="105019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9541" y="2761307"/>
            <a:ext cx="4966155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إن الإسلام ينهى عن الإسراف فيه في كل شيء حتى في العبادات.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9541" y="4065983"/>
            <a:ext cx="4966155" cy="95828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الثورة </a:t>
            </a:r>
            <a:r>
              <a:rPr lang="ar-MA" sz="3200" b="1" dirty="0" smtClean="0">
                <a:solidFill>
                  <a:schemeClr val="tx1"/>
                </a:solidFill>
              </a:rPr>
              <a:t>الصناعية </a:t>
            </a:r>
            <a:r>
              <a:rPr lang="ar-MA" sz="3200" b="1" dirty="0">
                <a:solidFill>
                  <a:schemeClr val="tx1"/>
                </a:solidFill>
              </a:rPr>
              <a:t>تؤثر على البيئة والمجتمع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9541" y="5319910"/>
            <a:ext cx="4966155" cy="96890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200" b="1" dirty="0">
                <a:solidFill>
                  <a:schemeClr val="tx1"/>
                </a:solidFill>
              </a:rPr>
              <a:t>أصبح التلوث يصل إلى جسم الإنسان لتلوث الهواء والطعام.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8542" y="2766650"/>
            <a:ext cx="1480268" cy="102628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ar-MA" sz="32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541" y="6565800"/>
            <a:ext cx="4966155" cy="102299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الاستعمال الخاطئ لبعض المواد في مجال </a:t>
            </a:r>
            <a:r>
              <a:rPr lang="ar-MA" sz="3200" b="1" dirty="0" smtClean="0">
                <a:solidFill>
                  <a:schemeClr val="tx1"/>
                </a:solidFill>
              </a:rPr>
              <a:t>الزراعة.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33705" y="4076750"/>
            <a:ext cx="1475177" cy="97522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33705" y="5312131"/>
            <a:ext cx="1481954" cy="98653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33705" y="6565800"/>
            <a:ext cx="1495105" cy="102454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9541" y="451940"/>
            <a:ext cx="132272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الجمل التالية من النص</a:t>
            </a:r>
            <a:endParaRPr lang="en-US" sz="44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33705" y="1535513"/>
            <a:ext cx="1495105" cy="9747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365914" y="4491841"/>
            <a:ext cx="3156238" cy="2661111"/>
          </a:xfrm>
          <a:prstGeom prst="star12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خمس  </a:t>
            </a:r>
            <a:r>
              <a:rPr lang="ar-MA" sz="3600" b="1" dirty="0">
                <a:solidFill>
                  <a:schemeClr val="tx1"/>
                </a:solidFill>
              </a:rPr>
              <a:t>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430110" y="446415"/>
            <a:ext cx="4026042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</a:t>
            </a:r>
            <a:r>
              <a:rPr lang="ar-MA" sz="4800" b="1" spc="56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أزواج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531481" y="2257098"/>
            <a:ext cx="5098097" cy="4801581"/>
          </a:xfrm>
          <a:prstGeom prst="verticalScroll">
            <a:avLst/>
          </a:prstGeom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اختر الإجابة الصحيحة من الأجوبة الثلاثة 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8308427" y="1851242"/>
            <a:ext cx="5171089" cy="592115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0607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62620" y="388398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ما سبب أزمة المياه في العالم </a:t>
            </a:r>
            <a:r>
              <a:rPr lang="ar-MA" sz="3200" b="1" dirty="0" smtClean="0">
                <a:solidFill>
                  <a:schemeClr val="tx1"/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8068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الاعتدال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320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الإسراف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04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62620" y="162781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نهي الإسلام عن الإسراف في الماء فقط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8068" y="1647217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كلاهما صحيح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320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104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لا</a:t>
            </a:r>
            <a:endParaRPr lang="en-US" sz="31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62620" y="288299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كيف يصل التلوث إلى جسم الإنسان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48068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بالهواء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320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بالنوم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104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862620" y="413817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المواد الطبيعية الكيميائية منها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82076" y="40924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الأسمدة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320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التراب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104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خطأ</a:t>
            </a:r>
            <a:endParaRPr lang="en-US" sz="31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862620" y="539335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-</a:t>
            </a:r>
            <a:r>
              <a:rPr lang="en-US" sz="3000" b="1" dirty="0" smtClean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كم العوامل التي تؤدي إلى تلوث البيئة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2320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25" b="1" dirty="0">
                <a:solidFill>
                  <a:schemeClr val="tx1"/>
                </a:solidFill>
              </a:rPr>
              <a:t>3</a:t>
            </a:r>
            <a:endParaRPr lang="en-US" sz="2925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48068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 smtClean="0">
                <a:solidFill>
                  <a:schemeClr val="tx1"/>
                </a:solidFill>
              </a:rPr>
              <a:t>5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104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 smtClean="0"/>
              <a:t>7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5862620" y="6636609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r>
              <a:rPr lang="ar-MA" sz="3200" b="1" dirty="0" smtClean="0">
                <a:solidFill>
                  <a:schemeClr val="tx1"/>
                </a:solidFill>
              </a:rPr>
              <a:t> هل نشاهد آثار الثورة الصناعية في حياتنا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48069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2320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104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40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2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uiExpand="1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يصل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نشاهد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انتقال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استهلاك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10" y="3221467"/>
            <a:ext cx="2887012" cy="3997077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58" y="3221467"/>
            <a:ext cx="2946410" cy="3997077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31" y="3221466"/>
            <a:ext cx="3070591" cy="3997077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3" y="3221466"/>
            <a:ext cx="3054412" cy="3997077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430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الوصول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و ص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مثال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يحضر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يصل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مفاعلة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المشاهدة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ش هـ 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نرى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نشاهد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2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افتعال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نفس الكلمة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 ق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الهجرة، المغادرة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انتقال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استفعال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نفس </a:t>
            </a:r>
            <a:r>
              <a:rPr lang="ar-MA" sz="3200" dirty="0" smtClean="0">
                <a:solidFill>
                  <a:schemeClr val="tx1"/>
                </a:solidFill>
              </a:rPr>
              <a:t>الكلمة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هـ ل 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/>
              <a:t>أنْزَفَ , أَنْفَدَ , إِسْتَنْزَفَ , إِسْتَنْفَدَ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استهلاك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9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08938" y="383616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55272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4394" y="2070536"/>
            <a:ext cx="44887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40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40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4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الأتيتين:</a:t>
            </a: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يصل </a:t>
            </a:r>
            <a:r>
              <a:rPr lang="en-US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نشاهد</a:t>
            </a:r>
            <a:endParaRPr lang="en-US" sz="4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33720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81018" y="5422372"/>
            <a:ext cx="451210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40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الآتيتين:</a:t>
            </a: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انتقال </a:t>
            </a:r>
            <a:r>
              <a:rPr lang="en-US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استهلاك</a:t>
            </a:r>
            <a:endParaRPr lang="en-US" sz="4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299544" y="4335568"/>
            <a:ext cx="2771572" cy="2632794"/>
          </a:xfrm>
          <a:prstGeom prst="star12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2" y="1778872"/>
            <a:ext cx="4997668" cy="575704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29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83" y="377135"/>
            <a:ext cx="2623469" cy="295640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الخامسة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65720" y="7066083"/>
            <a:ext cx="570662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13" y="381389"/>
            <a:ext cx="2813839" cy="298414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62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</a:t>
            </a:r>
            <a:r>
              <a:rPr lang="ar-MA" sz="3600" b="1" dirty="0" smtClean="0"/>
              <a:t>ماذا تؤدي أزمة المياه في العالم ؟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</a:t>
            </a:r>
            <a:r>
              <a:rPr lang="ar-MA" sz="3600" b="1" dirty="0" smtClean="0"/>
              <a:t>كم العوامل التي تؤدي البيئة إلى تلوثها ؟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</a:t>
            </a:r>
            <a:r>
              <a:rPr lang="ar-MA" sz="3600" b="1" dirty="0" smtClean="0"/>
              <a:t>لماذا نهي الإسلام عن الإسراف في الماء ؟ 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</a:t>
            </a:r>
            <a:r>
              <a:rPr lang="ar-MA" sz="3600" b="1" dirty="0" smtClean="0"/>
              <a:t>ما هي آثار الثورة الصناعية في حياة الإنسان ؟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</a:t>
            </a:r>
            <a:r>
              <a:rPr lang="ar-MA" sz="3600" b="1" dirty="0" smtClean="0"/>
              <a:t>كيف يصل الثلوث في جسم الإنسان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</a:t>
            </a:r>
            <a:r>
              <a:rPr lang="ar-MA" sz="3600" b="1" dirty="0" smtClean="0"/>
              <a:t>كيف تؤثر الأسمدة الطبيعية والكيميائية في جسم الإنسان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1497725"/>
            <a:ext cx="12837517" cy="63241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731" y="291355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308717"/>
            <a:ext cx="4423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5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865" y="1437557"/>
            <a:ext cx="120019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اكتب فقرة مختصرة باللغة العربية على الأقل عشرة أسطر عن </a:t>
            </a:r>
            <a:r>
              <a:rPr lang="ar-MA" sz="4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أزمة المياه في العالم بذكر السبب. </a:t>
            </a:r>
            <a:endParaRPr lang="en-US" sz="4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7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" y="315309"/>
            <a:ext cx="13037891" cy="7457093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88923" y="208946"/>
            <a:ext cx="6240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9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17958 0.06173 L 0.49104 0.80015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8" y="3692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08425" y="-54544"/>
            <a:ext cx="5743575" cy="92797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/>
            <a:r>
              <a:rPr lang="ar-M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ماذا فهمتم من </a:t>
            </a:r>
            <a:r>
              <a:rPr lang="ar-M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الصور التالية  ؟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2" name="AutoShape 8" descr="আমার প্রিয় শিক্ষক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49" y="815373"/>
            <a:ext cx="6358958" cy="3449427"/>
          </a:xfrm>
          <a:prstGeom prst="snip2DiagRect">
            <a:avLst/>
          </a:prstGeom>
          <a:solidFill>
            <a:schemeClr val="accent2"/>
          </a:solidFill>
          <a:ln w="57150" cap="sq">
            <a:solidFill>
              <a:schemeClr val="tx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2" y="842752"/>
            <a:ext cx="6382858" cy="3440468"/>
          </a:xfrm>
          <a:prstGeom prst="snip2DiagRect">
            <a:avLst/>
          </a:prstGeom>
          <a:solidFill>
            <a:schemeClr val="accent2"/>
          </a:solidFill>
          <a:ln w="57150" cap="sq">
            <a:solidFill>
              <a:schemeClr val="tx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3457" r="2216" b="12316"/>
          <a:stretch/>
        </p:blipFill>
        <p:spPr>
          <a:xfrm>
            <a:off x="7107249" y="4518187"/>
            <a:ext cx="6358958" cy="3206914"/>
          </a:xfrm>
          <a:prstGeom prst="snip2DiagRect">
            <a:avLst/>
          </a:prstGeom>
          <a:solidFill>
            <a:schemeClr val="accent2"/>
          </a:solidFill>
          <a:ln w="57150" cap="sq">
            <a:solidFill>
              <a:schemeClr val="tx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2" y="4518186"/>
            <a:ext cx="6531413" cy="3206915"/>
          </a:xfrm>
          <a:prstGeom prst="snip2DiagRect">
            <a:avLst/>
          </a:prstGeom>
          <a:solidFill>
            <a:schemeClr val="accent2"/>
          </a:solidFill>
          <a:ln w="57150" cap="sq">
            <a:solidFill>
              <a:schemeClr val="tx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560781" y="-42930"/>
            <a:ext cx="10601433" cy="84253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Kharashi 53" pitchFamily="2" charset="-78"/>
              </a:rPr>
              <a:t>فهمتم أننا اليوم سنتحدث عن الواجب علينا نحو البيئة التي نسكن فيها</a:t>
            </a:r>
            <a:endParaRPr lang="en-US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Kharashi 5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12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725201" y="311254"/>
            <a:ext cx="12707019" cy="1143472"/>
          </a:xfrm>
          <a:prstGeom prst="wedgeRoundRectCallou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5201" y="4189684"/>
            <a:ext cx="11510735" cy="954072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يتعلم معاني الكلمات الجديدة مع تكوين الجمل المفيدة؛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1346" y="6594655"/>
            <a:ext cx="11510735" cy="893970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يقدرعلى تحقيق الكلمات الصعبة من الدرس.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9056" y="5408880"/>
            <a:ext cx="11510735" cy="936172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يستطيع تصحيح العبارات واملاء الفراغات والجمع من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المفرد؛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1346" y="2973823"/>
            <a:ext cx="11510735" cy="947802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يستطيع 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قراءة العبارات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بالنطق 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الصحيح بالترجمة؛</a:t>
            </a:r>
            <a:endParaRPr lang="ar-SA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9263" y="364269"/>
            <a:ext cx="6930189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1347" y="1800852"/>
            <a:ext cx="11510734" cy="91499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423228" y="2973823"/>
            <a:ext cx="1008993" cy="947802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449500" y="4203773"/>
            <a:ext cx="1008993" cy="946528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475772" y="5396708"/>
            <a:ext cx="1008993" cy="966480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486278" y="6573862"/>
            <a:ext cx="1008993" cy="886901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465266" y="1786142"/>
            <a:ext cx="1008993" cy="947802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064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4" y="1796714"/>
            <a:ext cx="6400801" cy="589585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70C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3" y="1796714"/>
            <a:ext cx="6325016" cy="589585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70C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89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" y="381000"/>
            <a:ext cx="12909884" cy="7255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227221" y="697832"/>
            <a:ext cx="2558715" cy="2269958"/>
          </a:xfrm>
          <a:prstGeom prst="star8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20338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7308" y="348226"/>
            <a:ext cx="4264536" cy="348694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dirty="0"/>
              <a:t>وقد تؤدي أزمة المياه في العالم إلى حروب بين الدول</a:t>
            </a:r>
            <a:r>
              <a:rPr lang="ar-MA" sz="2800" dirty="0" smtClean="0"/>
              <a:t>.</a:t>
            </a:r>
            <a:r>
              <a:rPr lang="en-US" sz="2800" dirty="0" smtClean="0"/>
              <a:t> </a:t>
            </a:r>
            <a:r>
              <a:rPr lang="ar-MA" sz="2800" dirty="0" smtClean="0"/>
              <a:t>ولأهمية الماء، فإن الإسلام ينهى عن الإسراف فيه في كل شيء حتى في العبادات. هناك ثلاثة عوامل تؤدي إلى تلوث البيئة: </a:t>
            </a:r>
            <a:r>
              <a:rPr lang="en-US" sz="2800" dirty="0" smtClean="0"/>
              <a:t>(1)</a:t>
            </a:r>
            <a:r>
              <a:rPr lang="ar-MA" sz="2800" dirty="0" smtClean="0"/>
              <a:t> الثورة الصناعية بضخامتها، وهي التي نشاهد آثارها ونلمسها كل يوم.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7308" y="4051737"/>
            <a:ext cx="4264536" cy="36937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dirty="0" smtClean="0"/>
              <a:t>ومع هذه الثورة برزت قضيتان، هما تلوث البيئة، واستنزاف مواردها، بحيث أصبح التلوث يصل إلى جسم الإنسان، وإلى كل عضو من أعضائه الداخلية والخارجية، لتلوث الهواء والطعام. </a:t>
            </a:r>
            <a:r>
              <a:rPr lang="en-US" sz="2800" dirty="0" smtClean="0"/>
              <a:t>(2)</a:t>
            </a:r>
            <a:r>
              <a:rPr lang="ar-MA" sz="2800" dirty="0" smtClean="0"/>
              <a:t> الاستعمال الخاطئ لبعض المواد في مجال الزراعة، بصفة خاصة، كالأسمة الطبيعية الكيميائية بشتى أنواعها....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7" y="348225"/>
            <a:ext cx="4115297" cy="3486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77" y="348225"/>
            <a:ext cx="4366235" cy="3486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1" y="4244612"/>
            <a:ext cx="4082906" cy="3532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319"/>
          <a:stretch/>
        </p:blipFill>
        <p:spPr>
          <a:xfrm>
            <a:off x="9098774" y="4244611"/>
            <a:ext cx="4380738" cy="3500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36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" y="425671"/>
            <a:ext cx="12959254" cy="7157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150883" y="654880"/>
            <a:ext cx="2790495" cy="2356333"/>
          </a:xfrm>
          <a:prstGeom prst="star8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الدرس المثالي</a:t>
            </a:r>
            <a:endParaRPr lang="en-US" sz="315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61466" y="6495393"/>
            <a:ext cx="2990882" cy="1158227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أهمية المحافظة على بيئتنا كثيرة جداً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008985" y="206106"/>
            <a:ext cx="114884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تعالوا</a:t>
            </a:r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نتعلم الآن معاني الكلمات الصعبة مع تكوين الجمل في الدرس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الثورة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اهتمام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هيجان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104989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إيقاف الثورة الصناعية ضرورة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ضحامة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بدانة / سمانة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31174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هذا الرجل جسمه ضخامة جداً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قضية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شكوى / ادعاء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على الحاكم أن يحكم في القضية كما ينبغي</a:t>
            </a:r>
            <a:endParaRPr lang="en-US" sz="28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520" y="2823239"/>
            <a:ext cx="2966828" cy="331779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44" y="2798866"/>
            <a:ext cx="2995379" cy="341275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02" y="2798866"/>
            <a:ext cx="3093207" cy="341275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0" y="2798866"/>
            <a:ext cx="3007856" cy="341275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10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2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8591</TotalTime>
  <Words>898</Words>
  <Application>Microsoft Office PowerPoint</Application>
  <PresentationFormat>Custom</PresentationFormat>
  <Paragraphs>223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Al-Kharashi 53</vt:lpstr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2465</cp:revision>
  <dcterms:created xsi:type="dcterms:W3CDTF">2020-05-14T14:05:10Z</dcterms:created>
  <dcterms:modified xsi:type="dcterms:W3CDTF">2020-12-01T17:26:21Z</dcterms:modified>
</cp:coreProperties>
</file>