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1" r:id="rId2"/>
    <p:sldId id="270" r:id="rId3"/>
    <p:sldId id="288" r:id="rId4"/>
    <p:sldId id="287" r:id="rId5"/>
    <p:sldId id="274" r:id="rId6"/>
    <p:sldId id="290" r:id="rId7"/>
    <p:sldId id="275" r:id="rId8"/>
    <p:sldId id="276" r:id="rId9"/>
    <p:sldId id="283" r:id="rId10"/>
    <p:sldId id="292" r:id="rId11"/>
    <p:sldId id="291" r:id="rId12"/>
    <p:sldId id="284" r:id="rId13"/>
    <p:sldId id="289" r:id="rId14"/>
    <p:sldId id="281" r:id="rId15"/>
    <p:sldId id="293" r:id="rId16"/>
    <p:sldId id="294" r:id="rId17"/>
    <p:sldId id="295" r:id="rId18"/>
    <p:sldId id="296" r:id="rId19"/>
    <p:sldId id="297" r:id="rId20"/>
    <p:sldId id="298" r:id="rId21"/>
    <p:sldId id="277" r:id="rId22"/>
    <p:sldId id="279" r:id="rId23"/>
    <p:sldId id="285" r:id="rId24"/>
    <p:sldId id="286" r:id="rId25"/>
    <p:sldId id="278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F1761-BF92-4B34-9151-94D14BA286C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5AF8-CC31-4F8C-B05A-6D4CD384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8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85AF8-CC31-4F8C-B05A-6D4CD3847A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9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0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8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5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1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88398-42E3-4228-AC31-6143A7E639F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F754-A891-48FC-B1CF-22679B90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NG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57" y="2133601"/>
            <a:ext cx="5355492" cy="3282701"/>
          </a:xfrm>
          <a:prstGeom prst="rect">
            <a:avLst/>
          </a:prstGeom>
        </p:spPr>
      </p:pic>
      <p:pic>
        <p:nvPicPr>
          <p:cNvPr id="4" name="Picture 3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09" y="1143000"/>
            <a:ext cx="5909508" cy="3581400"/>
          </a:xfrm>
          <a:prstGeom prst="rect">
            <a:avLst/>
          </a:prstGeom>
        </p:spPr>
      </p:pic>
      <p:pic>
        <p:nvPicPr>
          <p:cNvPr id="5" name="Picture 4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7381" y="1411500"/>
            <a:ext cx="4876801" cy="4339796"/>
          </a:xfrm>
          <a:prstGeom prst="rect">
            <a:avLst/>
          </a:prstGeom>
        </p:spPr>
      </p:pic>
      <p:pic>
        <p:nvPicPr>
          <p:cNvPr id="6" name="Picture 5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50377" y="878106"/>
            <a:ext cx="4876801" cy="4339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9933" y="1295400"/>
            <a:ext cx="452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83183" y="2967335"/>
            <a:ext cx="67368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7630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875 0.2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166 -0.18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2084 -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20833 0.206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14325" y="1028700"/>
            <a:ext cx="8101014" cy="52959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If the statement contains an auxiliary verb than the auxiliary verb is repeated in the tag question.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                         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endParaRPr lang="en-US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She is pretty, ________?</a:t>
            </a:r>
          </a:p>
          <a:p>
            <a:pPr marL="0" indent="0">
              <a:buNone/>
            </a:pPr>
            <a:endParaRPr lang="en-US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I have done the work, ________? 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1672" y="265316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isn’t she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4697" y="37786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haven’t I  </a:t>
            </a:r>
          </a:p>
        </p:txBody>
      </p:sp>
    </p:spTree>
    <p:extLst>
      <p:ext uri="{BB962C8B-B14F-4D97-AF65-F5344CB8AC3E}">
        <p14:creationId xmlns:p14="http://schemas.microsoft.com/office/powerpoint/2010/main" val="15334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329784" y="210781"/>
            <a:ext cx="8530873" cy="6647219"/>
            <a:chOff x="-844196" y="152401"/>
            <a:chExt cx="19097488" cy="6647219"/>
          </a:xfrm>
        </p:grpSpPr>
        <p:sp>
          <p:nvSpPr>
            <p:cNvPr id="3" name="TextBox 2"/>
            <p:cNvSpPr txBox="1"/>
            <p:nvPr/>
          </p:nvSpPr>
          <p:spPr>
            <a:xfrm>
              <a:off x="5267136" y="709137"/>
              <a:ext cx="1820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aren’t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94055" y="785337"/>
              <a:ext cx="2080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 not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7165" y="1216968"/>
              <a:ext cx="15590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isn’t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64026" y="1216968"/>
              <a:ext cx="1950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 not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7078" y="1678633"/>
              <a:ext cx="2210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aren’t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51680" y="1699737"/>
              <a:ext cx="2427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are not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7136" y="2205336"/>
              <a:ext cx="2210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wasn’t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94055" y="2209801"/>
              <a:ext cx="2244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was not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27564" y="3680937"/>
              <a:ext cx="1855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shan’t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7436" y="3200401"/>
              <a:ext cx="1757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won’t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37107" y="2690337"/>
              <a:ext cx="2340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weren’t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324083" y="2708311"/>
              <a:ext cx="2510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were not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94055" y="3223069"/>
              <a:ext cx="2146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will not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94050" y="3684734"/>
              <a:ext cx="25378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shall not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29477" y="4181457"/>
              <a:ext cx="1567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can’t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37107" y="4719936"/>
              <a:ext cx="2328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couldn’t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67136" y="5184669"/>
              <a:ext cx="2035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mayn’t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57415" y="4163146"/>
              <a:ext cx="2156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can not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54112" y="4719936"/>
              <a:ext cx="261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could not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217460" y="5199183"/>
              <a:ext cx="2451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may not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37109" y="5646334"/>
              <a:ext cx="2747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mightn’t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454112" y="5660848"/>
              <a:ext cx="3250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might not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37109" y="6122512"/>
              <a:ext cx="27476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mustn’t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  <a:p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324083" y="6122513"/>
              <a:ext cx="2730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must not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940971" y="755303"/>
              <a:ext cx="2288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hasn’t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964772" y="1238072"/>
              <a:ext cx="3226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haven’t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964772" y="1760141"/>
              <a:ext cx="2655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hadn’t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070998" y="2229231"/>
              <a:ext cx="2288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don’t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940971" y="2715459"/>
              <a:ext cx="2340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doesn’t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940971" y="3200401"/>
              <a:ext cx="1820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didn’t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889232" y="3680936"/>
              <a:ext cx="2470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oughtn’t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940971" y="4191001"/>
              <a:ext cx="2678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daren’t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940971" y="4663107"/>
              <a:ext cx="2678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needn’t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41272" y="5257801"/>
              <a:ext cx="1820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****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409347" y="5710536"/>
              <a:ext cx="1820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****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409347" y="6243936"/>
              <a:ext cx="1820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****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241415" y="5686295"/>
              <a:ext cx="1820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****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285397" y="6152993"/>
              <a:ext cx="1820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****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85397" y="5184669"/>
              <a:ext cx="1820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****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827611" y="776407"/>
              <a:ext cx="2414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has not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688099" y="1229975"/>
              <a:ext cx="2511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have not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18128" y="1717209"/>
              <a:ext cx="2730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had not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818128" y="2238103"/>
              <a:ext cx="2007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 not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88099" y="2738791"/>
              <a:ext cx="2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does not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870411" y="3236268"/>
              <a:ext cx="2475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did not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688099" y="3689199"/>
              <a:ext cx="28606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ought not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88099" y="4214002"/>
              <a:ext cx="25539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dare not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688099" y="4704958"/>
              <a:ext cx="2657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need not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844196" y="152401"/>
              <a:ext cx="429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Detail form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21575" y="228600"/>
              <a:ext cx="471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Contracted form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541772" y="228600"/>
              <a:ext cx="471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Contracted form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037958" y="177226"/>
              <a:ext cx="429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Detail form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61" name="Straight Connector 60"/>
          <p:cNvCxnSpPr>
            <a:stCxn id="54" idx="3"/>
          </p:cNvCxnSpPr>
          <p:nvPr/>
        </p:nvCxnSpPr>
        <p:spPr>
          <a:xfrm>
            <a:off x="2246550" y="441614"/>
            <a:ext cx="167440" cy="6260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707909" y="466438"/>
            <a:ext cx="167440" cy="6260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671397" y="551153"/>
            <a:ext cx="167440" cy="6260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50" y="109184"/>
            <a:ext cx="68722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If the sentence is affirmative, tag will be negative.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She is American, </a:t>
            </a:r>
            <a:r>
              <a:rPr lang="en-US" sz="3200" u="sng" dirty="0"/>
              <a:t>isn’t she</a:t>
            </a:r>
            <a:r>
              <a:rPr lang="en-US" sz="3200" dirty="0"/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You study English, </a:t>
            </a:r>
            <a:r>
              <a:rPr lang="en-US" sz="3200" u="sng" dirty="0"/>
              <a:t>don't you</a:t>
            </a:r>
            <a:r>
              <a:rPr lang="en-US" sz="3200" dirty="0"/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You were at home, </a:t>
            </a:r>
            <a:r>
              <a:rPr lang="en-US" sz="3200" u="sng" dirty="0"/>
              <a:t>weren`t you</a:t>
            </a:r>
            <a:r>
              <a:rPr lang="en-US" sz="3200" dirty="0"/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He can read this book, </a:t>
            </a:r>
            <a:r>
              <a:rPr lang="en-US" sz="3200" u="sng" dirty="0"/>
              <a:t>can't he</a:t>
            </a:r>
            <a:r>
              <a:rPr lang="en-US" sz="32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9106" y="3530980"/>
            <a:ext cx="6140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If the sentence is negative, tag will be affirmative.</a:t>
            </a:r>
            <a:endParaRPr lang="en-US" sz="3600" dirty="0"/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She isn`t American</a:t>
            </a:r>
            <a:r>
              <a:rPr lang="en-US" sz="3200" u="sng" dirty="0"/>
              <a:t>, is she</a:t>
            </a:r>
            <a:r>
              <a:rPr lang="en-US" sz="3200" dirty="0"/>
              <a:t>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You don`t study English, </a:t>
            </a:r>
            <a:r>
              <a:rPr lang="en-US" sz="3200" u="sng" dirty="0"/>
              <a:t>do you</a:t>
            </a:r>
            <a:r>
              <a:rPr lang="en-US" sz="3200" dirty="0"/>
              <a:t>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You weren`t at home, </a:t>
            </a:r>
            <a:r>
              <a:rPr lang="en-US" sz="3200" u="sng" dirty="0"/>
              <a:t>were you</a:t>
            </a:r>
            <a:r>
              <a:rPr lang="en-US" sz="3200" dirty="0"/>
              <a:t>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He can`t read this book, </a:t>
            </a:r>
            <a:r>
              <a:rPr lang="en-US" sz="3200" u="sng" dirty="0"/>
              <a:t>can he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02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85813" y="2400299"/>
            <a:ext cx="7789530" cy="329081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a student,...................?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will explain it,......?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 nice bird it is,...?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tell a lie is a great sin,......?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is a good exercise,..?</a:t>
            </a:r>
          </a:p>
          <a:p>
            <a:pPr marL="342900" indent="-342900">
              <a:buFont typeface="+mj-lt"/>
              <a:buAutoNum type="arabicPeriod"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50" y="204716"/>
            <a:ext cx="8829888" cy="1200329"/>
          </a:xfrm>
          <a:prstGeom prst="rect">
            <a:avLst/>
          </a:prstGeom>
          <a:solidFill>
            <a:srgbClr val="CCC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Try to add tag questions on the following statements 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610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617" y="2014538"/>
            <a:ext cx="819149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a student,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aren’t I?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will explain it,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won’t 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 nice bird it is,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isn’t it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tell a lie is a great sin,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isn’t 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is a good exercise,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isn’t 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617" y="430035"/>
            <a:ext cx="717872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/>
              <a:t>Let`s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20273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71475" y="857249"/>
            <a:ext cx="8458200" cy="52689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If the statement does not use an auxiliary verb then we have to take do, does, did as a auxiliary verb.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They play ball in the field, _________?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She goes to school, __________?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I went to Dhaka yesterday, ________?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9377" y="282120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don’t they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0162" y="3888911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doesn’t she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9377" y="500753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didn’t I </a:t>
            </a:r>
          </a:p>
        </p:txBody>
      </p:sp>
    </p:spTree>
    <p:extLst>
      <p:ext uri="{BB962C8B-B14F-4D97-AF65-F5344CB8AC3E}">
        <p14:creationId xmlns:p14="http://schemas.microsoft.com/office/powerpoint/2010/main" val="14842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1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1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7164" y="806364"/>
            <a:ext cx="8858250" cy="563879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>
                <a:latin typeface="Times New Roman" pitchFamily="18" charset="0"/>
              </a:rPr>
              <a:t>If there are words such as seldom, hardly, barely, scarcely, nothing, none, no one, neither, few, little, never etc. in a sentence, it is considered as a negative sentence. Therefore the tag question will be affirmative.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</a:rPr>
              <a:t>1. He hardly watches movies, ________?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</a:rPr>
              <a:t>2. A barking dog seldom bites, _______?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</a:rPr>
              <a:t>3. He never came back, ______?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6192" y="352860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does 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6192" y="4557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does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5774091"/>
            <a:ext cx="174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did he</a:t>
            </a:r>
          </a:p>
        </p:txBody>
      </p:sp>
    </p:spTree>
    <p:extLst>
      <p:ext uri="{BB962C8B-B14F-4D97-AF65-F5344CB8AC3E}">
        <p14:creationId xmlns:p14="http://schemas.microsoft.com/office/powerpoint/2010/main" val="17544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1450" y="685801"/>
            <a:ext cx="8829675" cy="54403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itchFamily="18" charset="0"/>
              </a:rPr>
              <a:t>If everybody, somebody, anybody, someone, anyone, all, no one, none is used as a subject then the subject of the tag question will be ‘</a:t>
            </a:r>
            <a:r>
              <a:rPr lang="en-US" sz="3200" b="1" u="sng" dirty="0">
                <a:latin typeface="Times New Roman" pitchFamily="18" charset="0"/>
              </a:rPr>
              <a:t>they</a:t>
            </a:r>
            <a:r>
              <a:rPr lang="en-US" sz="3200" dirty="0">
                <a:latin typeface="Times New Roman" pitchFamily="18" charset="0"/>
              </a:rPr>
              <a:t>’.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</a:rPr>
              <a:t>                                           </a:t>
            </a:r>
            <a:r>
              <a:rPr lang="en-US" sz="3200" b="1" u="sng" dirty="0">
                <a:latin typeface="Times New Roman" panose="02020603050405020304" pitchFamily="18" charset="0"/>
              </a:rPr>
              <a:t>Example:</a:t>
            </a:r>
            <a:r>
              <a:rPr lang="en-US" sz="3200" dirty="0">
                <a:latin typeface="Times New Roman" pitchFamily="18" charset="0"/>
              </a:rPr>
              <a:t>        </a:t>
            </a:r>
          </a:p>
          <a:p>
            <a:pPr marL="0" indent="0">
              <a:buNone/>
            </a:pPr>
            <a:endParaRPr lang="en-US" sz="3200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</a:rPr>
              <a:t>1. Everybody likes flowers, _________?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</a:rPr>
              <a:t>2. Somebody came here, __________?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</a:rPr>
              <a:t>3. Anybody can do this, __________?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</a:rPr>
              <a:t>4. Everyone has liked the place, ___________?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</a:rPr>
              <a:t>5. Someone will go there, __________?</a:t>
            </a:r>
          </a:p>
          <a:p>
            <a:pPr marL="0" indent="0">
              <a:buNone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006" y="311359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don’t they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6363" y="3790759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didn’t they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8319" y="430545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can’t they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3163" y="482015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haven’t they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7401" y="540493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won’t they</a:t>
            </a:r>
          </a:p>
        </p:txBody>
      </p:sp>
    </p:spTree>
    <p:extLst>
      <p:ext uri="{BB962C8B-B14F-4D97-AF65-F5344CB8AC3E}">
        <p14:creationId xmlns:p14="http://schemas.microsoft.com/office/powerpoint/2010/main" val="107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2913" y="657225"/>
            <a:ext cx="8486775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itchFamily="18" charset="0"/>
              </a:rPr>
              <a:t>If the statement begins with nothing, the subject of the tag will be ‘</a:t>
            </a:r>
            <a:r>
              <a:rPr lang="en-US" sz="3200" b="1" u="sng" dirty="0">
                <a:latin typeface="Times New Roman" pitchFamily="18" charset="0"/>
              </a:rPr>
              <a:t>it</a:t>
            </a:r>
            <a:r>
              <a:rPr lang="en-US" sz="3200" dirty="0">
                <a:latin typeface="Times New Roman" pitchFamily="18" charset="0"/>
              </a:rPr>
              <a:t>’.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endParaRPr lang="en-US" sz="3200" b="1" u="sng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</a:rPr>
              <a:t>1. Nothing can happen, ______?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</a:rPr>
              <a:t>2. Nothing can satisfy him, ______?</a:t>
            </a:r>
          </a:p>
          <a:p>
            <a:pPr marL="0" indent="0">
              <a:buNone/>
            </a:pPr>
            <a:endParaRPr lang="en-US" sz="3100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3100" dirty="0">
                <a:latin typeface="Times New Roman" pitchFamily="18" charset="0"/>
              </a:rPr>
              <a:t>3. Nothing comes or goes, _______?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7835" y="262263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9335" y="376423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735" y="490583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does it</a:t>
            </a:r>
          </a:p>
        </p:txBody>
      </p:sp>
    </p:spTree>
    <p:extLst>
      <p:ext uri="{BB962C8B-B14F-4D97-AF65-F5344CB8AC3E}">
        <p14:creationId xmlns:p14="http://schemas.microsoft.com/office/powerpoint/2010/main" val="23240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842962"/>
            <a:ext cx="868793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For Affirmative Imperative sentence we use</a:t>
            </a:r>
          </a:p>
          <a:p>
            <a:pPr>
              <a:buNone/>
            </a:pPr>
            <a:r>
              <a:rPr lang="en-US" sz="32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will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you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or </a:t>
            </a:r>
            <a:r>
              <a:rPr lang="en-US" sz="32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won’t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you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in the question tag.</a:t>
            </a:r>
          </a:p>
          <a:p>
            <a:pPr>
              <a:buNone/>
            </a:pPr>
            <a:endParaRPr lang="en-US" sz="1600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3600" b="1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Examples –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Be assured of all co-operation, </a:t>
            </a:r>
            <a:r>
              <a:rPr lang="en-US" sz="3600" u="sng" dirty="0">
                <a:latin typeface="Andalus" pitchFamily="18" charset="-78"/>
                <a:cs typeface="Andalus" pitchFamily="18" charset="-78"/>
              </a:rPr>
              <a:t>will you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Switch on the cooler, </a:t>
            </a:r>
            <a:r>
              <a:rPr lang="en-US" sz="3600" u="sng" dirty="0">
                <a:latin typeface="Andalus" pitchFamily="18" charset="-78"/>
                <a:cs typeface="Andalus" pitchFamily="18" charset="-78"/>
              </a:rPr>
              <a:t>will you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Please give me the documents, </a:t>
            </a:r>
            <a:r>
              <a:rPr lang="en-US" sz="3600" u="sng" dirty="0">
                <a:latin typeface="Andalus" pitchFamily="18" charset="-78"/>
                <a:cs typeface="Andalus" pitchFamily="18" charset="-78"/>
              </a:rPr>
              <a:t>won’t you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Kindly take a seat, </a:t>
            </a:r>
            <a:r>
              <a:rPr lang="en-US" sz="3600" u="sng" dirty="0">
                <a:latin typeface="Andalus" pitchFamily="18" charset="-78"/>
                <a:cs typeface="Andalus" pitchFamily="18" charset="-78"/>
              </a:rPr>
              <a:t>will you?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8066" y="5336275"/>
            <a:ext cx="4107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lgerian" panose="04020705040A02060702" pitchFamily="82" charset="0"/>
              </a:rPr>
              <a:t>But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3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6725" y="4616197"/>
            <a:ext cx="467827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</a:t>
            </a:r>
            <a:r>
              <a:rPr lang="en-US" sz="3200" b="1" dirty="0"/>
              <a:t>Class – Nine</a:t>
            </a:r>
          </a:p>
          <a:p>
            <a:r>
              <a:rPr lang="en-US" sz="3200" b="1" dirty="0"/>
              <a:t> Subject- English 2</a:t>
            </a:r>
            <a:r>
              <a:rPr lang="en-US" sz="3200" b="1" baseline="30000" dirty="0"/>
              <a:t>nd</a:t>
            </a:r>
            <a:r>
              <a:rPr lang="en-US" sz="3200" b="1" dirty="0"/>
              <a:t> paper</a:t>
            </a:r>
          </a:p>
          <a:p>
            <a:r>
              <a:rPr lang="en-US" sz="3200" b="1" dirty="0"/>
              <a:t> Lesson- </a:t>
            </a:r>
            <a:r>
              <a:rPr lang="en-US" sz="3200" b="1" dirty="0">
                <a:solidFill>
                  <a:srgbClr val="FF0000"/>
                </a:solidFill>
              </a:rPr>
              <a:t>Tag  question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1" y="1581151"/>
            <a:ext cx="6473088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Md.Shamsul Alam</a:t>
            </a:r>
          </a:p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Teacher (English)</a:t>
            </a:r>
          </a:p>
          <a:p>
            <a:pPr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Nabodoy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Girl’s High School</a:t>
            </a:r>
          </a:p>
          <a:p>
            <a:pPr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Shailkupa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Jenaidah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Phone:01917-452052,01722-922691</a:t>
            </a:r>
          </a:p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Email:shamsul101085@gmail.com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304925" y="161926"/>
            <a:ext cx="5943600" cy="1228725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Algerian" panose="04020705040A02060702" pitchFamily="82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11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1450" y="838201"/>
            <a:ext cx="8801100" cy="52879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Imperative sentences beginning with let us, when a suggestion or proposal is being made the question tag will be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for a movie ,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her to complete the work 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to meet her,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walk by the river side,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go back,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endParaRPr lang="en-US" sz="3600" dirty="0">
              <a:latin typeface="Andalus" pitchFamily="18" charset="-78"/>
              <a:cs typeface="Andalus" pitchFamily="18" charset="-78"/>
            </a:endParaRPr>
          </a:p>
          <a:p>
            <a:pPr marL="742950" indent="-742950">
              <a:buNone/>
            </a:pP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8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97742" y="176212"/>
            <a:ext cx="3745742" cy="7381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Pair work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7" y="1282903"/>
            <a:ext cx="8401051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Now, add tag questions  on the following  imperative statements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700" y="2429301"/>
            <a:ext cx="7303827" cy="35394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Follow the examples.............?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Change  the voices,.........?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Don’t  tell a lie,.............?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Please , go to your seat,..............?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Let me go now,.............?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Let’s discuss us,..............?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Work hard,.............?</a:t>
            </a:r>
          </a:p>
        </p:txBody>
      </p:sp>
    </p:spTree>
    <p:extLst>
      <p:ext uri="{BB962C8B-B14F-4D97-AF65-F5344CB8AC3E}">
        <p14:creationId xmlns:p14="http://schemas.microsoft.com/office/powerpoint/2010/main" val="32926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13483"/>
            <a:ext cx="548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Match your answers :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7871" y="2543653"/>
            <a:ext cx="6656442" cy="3539430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Follow the examples, </a:t>
            </a:r>
            <a:r>
              <a:rPr lang="en-US" sz="3200" b="1" u="sng" dirty="0"/>
              <a:t>won’t you</a:t>
            </a:r>
            <a:r>
              <a:rPr lang="en-US" sz="3200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Change  the voices, </a:t>
            </a:r>
            <a:r>
              <a:rPr lang="en-US" sz="3200" b="1" u="sng" dirty="0"/>
              <a:t>won’t you</a:t>
            </a:r>
            <a:r>
              <a:rPr lang="en-US" sz="3200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Don’t  tell a lie, </a:t>
            </a:r>
            <a:r>
              <a:rPr lang="en-US" sz="3200" b="1" u="sng" dirty="0"/>
              <a:t>will you</a:t>
            </a:r>
            <a:r>
              <a:rPr lang="en-US" sz="3200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Please , go to your seat, </a:t>
            </a:r>
            <a:r>
              <a:rPr lang="en-US" sz="3200" b="1" u="sng" dirty="0"/>
              <a:t>will you</a:t>
            </a:r>
            <a:r>
              <a:rPr lang="en-US" sz="3200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Let me go now, </a:t>
            </a:r>
            <a:r>
              <a:rPr lang="en-US" sz="3200" b="1" u="sng" dirty="0"/>
              <a:t>will you</a:t>
            </a:r>
            <a:r>
              <a:rPr lang="en-US" sz="3200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Let’s discuss us, </a:t>
            </a:r>
            <a:r>
              <a:rPr lang="en-US" sz="3200" b="1" u="sng" dirty="0"/>
              <a:t>shall we</a:t>
            </a:r>
            <a:r>
              <a:rPr lang="en-US" sz="3200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Work hard, </a:t>
            </a:r>
            <a:r>
              <a:rPr lang="en-US" sz="3200" b="1" u="sng" dirty="0"/>
              <a:t>won’t you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38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32710" y="519112"/>
            <a:ext cx="3745742" cy="9144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Single 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913" y="1752600"/>
            <a:ext cx="8301037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Now, add tag questions  on the following  imperative statements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913" y="3025795"/>
            <a:ext cx="8147986" cy="25545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Sit down.............?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Let`s go to the party,.........?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Somebody sit at the door,.............?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Nobody called me yesterday,..............?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Sultan never drinks beer,..............?</a:t>
            </a:r>
          </a:p>
        </p:txBody>
      </p:sp>
    </p:spTree>
    <p:extLst>
      <p:ext uri="{BB962C8B-B14F-4D97-AF65-F5344CB8AC3E}">
        <p14:creationId xmlns:p14="http://schemas.microsoft.com/office/powerpoint/2010/main" val="8365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870" y="2279176"/>
            <a:ext cx="8501827" cy="286232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Sit down, will you?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Let`s go to the party, shall we?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Somebody sit at the door, aren't they?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Nobody called me yesterday, did they?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Sultan never drinks beer, does he?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713483"/>
            <a:ext cx="548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Match your answers :</a:t>
            </a:r>
          </a:p>
        </p:txBody>
      </p:sp>
    </p:spTree>
    <p:extLst>
      <p:ext uri="{BB962C8B-B14F-4D97-AF65-F5344CB8AC3E}">
        <p14:creationId xmlns:p14="http://schemas.microsoft.com/office/powerpoint/2010/main" val="11712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6075" y="489466"/>
            <a:ext cx="3938227" cy="718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HOME 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4" y="2666384"/>
            <a:ext cx="8743951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Write 20 sentences on assertive, exclamatory &amp; imperative sentences and add tag questions on them properly.</a:t>
            </a:r>
          </a:p>
        </p:txBody>
      </p:sp>
    </p:spTree>
    <p:extLst>
      <p:ext uri="{BB962C8B-B14F-4D97-AF65-F5344CB8AC3E}">
        <p14:creationId xmlns:p14="http://schemas.microsoft.com/office/powerpoint/2010/main" val="5762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315200" cy="593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8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87" y="828680"/>
            <a:ext cx="87615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There are three types of questions. </a:t>
            </a:r>
          </a:p>
          <a:p>
            <a:r>
              <a:rPr lang="en-US" sz="4400" b="1" dirty="0"/>
              <a:t>They are-</a:t>
            </a:r>
          </a:p>
          <a:p>
            <a:r>
              <a:rPr lang="en-US" sz="4400" b="1" dirty="0"/>
              <a:t>			a) </a:t>
            </a:r>
            <a:r>
              <a:rPr lang="en-US" sz="4400" b="1" dirty="0" err="1"/>
              <a:t>Wh</a:t>
            </a:r>
            <a:r>
              <a:rPr lang="en-US" sz="4400" b="1" dirty="0"/>
              <a:t>- Question</a:t>
            </a:r>
          </a:p>
          <a:p>
            <a:r>
              <a:rPr lang="en-US" sz="4400" b="1" dirty="0"/>
              <a:t>			b) Yes /No Question</a:t>
            </a:r>
          </a:p>
          <a:p>
            <a:r>
              <a:rPr lang="en-US" sz="4400" b="1" dirty="0"/>
              <a:t>	And      c) 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06" y="3546802"/>
            <a:ext cx="2354208" cy="8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85844"/>
            <a:ext cx="755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Yes</a:t>
            </a:r>
            <a:r>
              <a:rPr lang="en-US" dirty="0"/>
              <a:t> </a:t>
            </a:r>
          </a:p>
        </p:txBody>
      </p:sp>
      <p:pic>
        <p:nvPicPr>
          <p:cNvPr id="6" name="Content Placeholder 3" descr="download (1).png"/>
          <p:cNvPicPr>
            <a:picLocks noChangeAspect="1"/>
          </p:cNvPicPr>
          <p:nvPr/>
        </p:nvPicPr>
        <p:blipFill>
          <a:blip r:embed="rId3">
            <a:lum bright="14000" contrast="100000"/>
          </a:blip>
          <a:stretch>
            <a:fillRect/>
          </a:stretch>
        </p:blipFill>
        <p:spPr>
          <a:xfrm>
            <a:off x="896787" y="5300761"/>
            <a:ext cx="3265212" cy="945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357925" y="5419620"/>
            <a:ext cx="2917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4431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5" y="221636"/>
            <a:ext cx="4298719" cy="267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064"/>
          <a:stretch/>
        </p:blipFill>
        <p:spPr>
          <a:xfrm>
            <a:off x="4887462" y="328846"/>
            <a:ext cx="4038600" cy="4473580"/>
          </a:xfrm>
          <a:prstGeom prst="rect">
            <a:avLst/>
          </a:prstGeom>
        </p:spPr>
      </p:pic>
      <p:pic>
        <p:nvPicPr>
          <p:cNvPr id="4" name="Content Placeholder 3" descr="download (1).png"/>
          <p:cNvPicPr>
            <a:picLocks noChangeAspect="1"/>
          </p:cNvPicPr>
          <p:nvPr/>
        </p:nvPicPr>
        <p:blipFill>
          <a:blip r:embed="rId5">
            <a:lum bright="14000" contrast="100000"/>
          </a:blip>
          <a:stretch>
            <a:fillRect/>
          </a:stretch>
        </p:blipFill>
        <p:spPr>
          <a:xfrm>
            <a:off x="-29275" y="3030776"/>
            <a:ext cx="3543300" cy="3543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07" y="4512702"/>
            <a:ext cx="2195717" cy="21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94" y="549160"/>
            <a:ext cx="891881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lgerian" panose="04020705040A02060702" pitchFamily="82" charset="0"/>
              </a:rPr>
              <a:t>So, our Today’s Topic is on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1212" y="2936256"/>
            <a:ext cx="6550926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lgerian" panose="04020705040A02060702" pitchFamily="82" charset="0"/>
              </a:rPr>
              <a:t>Tag Questions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8" y="4339771"/>
            <a:ext cx="3315273" cy="1774427"/>
          </a:xfrm>
          <a:prstGeom prst="rect">
            <a:avLst/>
          </a:prstGeom>
        </p:spPr>
      </p:pic>
      <p:sp>
        <p:nvSpPr>
          <p:cNvPr id="5" name="Speech Bubble: Oval 1048607"/>
          <p:cNvSpPr/>
          <p:nvPr/>
        </p:nvSpPr>
        <p:spPr>
          <a:xfrm>
            <a:off x="4572000" y="4339771"/>
            <a:ext cx="3672806" cy="1678893"/>
          </a:xfrm>
          <a:prstGeom prst="wedgeEllipseCallou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8000" b="1" dirty="0">
                <a:solidFill>
                  <a:srgbClr val="9933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2629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27547"/>
            <a:ext cx="829940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Do you know what is tag question?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475" y="1555845"/>
            <a:ext cx="8299403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ndalus" pitchFamily="18" charset="-78"/>
                <a:cs typeface="Andalus" pitchFamily="18" charset="-78"/>
              </a:rPr>
              <a:t>A tag question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 is a grammatical structure. It refers to declarative statements or an imperatives that are modified to become a question by adding an interrogative fragment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1" y="4408262"/>
            <a:ext cx="7012675" cy="1848534"/>
            <a:chOff x="1981200" y="1750778"/>
            <a:chExt cx="7012675" cy="1848534"/>
          </a:xfrm>
        </p:grpSpPr>
        <p:sp>
          <p:nvSpPr>
            <p:cNvPr id="5" name="TextBox 4"/>
            <p:cNvSpPr txBox="1"/>
            <p:nvPr/>
          </p:nvSpPr>
          <p:spPr>
            <a:xfrm>
              <a:off x="2017777" y="1750778"/>
              <a:ext cx="563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It is very cold today, </a:t>
              </a:r>
              <a:r>
                <a:rPr lang="en-US" sz="3200" b="1" u="sng" dirty="0"/>
                <a:t>isn’t it </a:t>
              </a:r>
              <a:r>
                <a:rPr lang="en-US" sz="3200" b="1" dirty="0"/>
                <a:t>?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1" y="2421226"/>
              <a:ext cx="6553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There rains heavily, </a:t>
              </a:r>
              <a:r>
                <a:rPr lang="en-US" sz="2800" b="1" u="sng" dirty="0"/>
                <a:t>doesn’t there 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1200" y="3076092"/>
              <a:ext cx="7012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The mother rose in her, </a:t>
              </a:r>
              <a:r>
                <a:rPr lang="en-US" sz="2800" b="1" u="sng" dirty="0"/>
                <a:t>didn’t it </a:t>
              </a:r>
              <a:r>
                <a:rPr lang="en-US" sz="2800" b="1" dirty="0"/>
                <a:t>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1513" y="3843338"/>
            <a:ext cx="197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302" y="509826"/>
            <a:ext cx="611877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lgerian" panose="04020705040A02060702" pitchFamily="82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279" y="2330315"/>
            <a:ext cx="8310380" cy="286232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Students will be able to ___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ym typeface="Wingdings 2" panose="05020102010507070707" pitchFamily="18" charset="2"/>
              </a:rPr>
              <a:t> d</a:t>
            </a:r>
            <a:r>
              <a:rPr lang="en-US" sz="3600" b="1" dirty="0"/>
              <a:t>efine of Tag questions.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ym typeface="Wingdings 2" panose="05020102010507070707" pitchFamily="18" charset="2"/>
              </a:rPr>
              <a:t> </a:t>
            </a:r>
            <a:r>
              <a:rPr lang="en-US" sz="3600" b="1" dirty="0"/>
              <a:t>know the use of tag questions clearly.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ym typeface="Wingdings 2" panose="05020102010507070707" pitchFamily="18" charset="2"/>
              </a:rPr>
              <a:t> </a:t>
            </a:r>
            <a:r>
              <a:rPr lang="en-US" sz="3600" b="1" dirty="0"/>
              <a:t>use  the questions in their real life.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/>
              <a:t> apply  them  in dialogue  making.</a:t>
            </a:r>
          </a:p>
        </p:txBody>
      </p:sp>
    </p:spTree>
    <p:extLst>
      <p:ext uri="{BB962C8B-B14F-4D97-AF65-F5344CB8AC3E}">
        <p14:creationId xmlns:p14="http://schemas.microsoft.com/office/powerpoint/2010/main" val="12545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342"/>
            <a:ext cx="9144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 questions are used for justifying the whole statement whether they are true or false.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38" y="2133014"/>
            <a:ext cx="89582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the statement  you should use –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 a comma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 auxiliary verb/operator  of the statement.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 pronoun form of the subject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 a note of interrogation mark.</a:t>
            </a:r>
          </a:p>
          <a:p>
            <a:endParaRPr lang="en-US" sz="2800" dirty="0"/>
          </a:p>
          <a:p>
            <a:r>
              <a:rPr lang="en-US" sz="2800" dirty="0"/>
              <a:t>But when there is an affirmative statement, the tag question will be negative. Then short negative auxiliary  form  will be used such as-</a:t>
            </a:r>
          </a:p>
          <a:p>
            <a:r>
              <a:rPr lang="en-US" sz="2800" dirty="0"/>
              <a:t>You study English, </a:t>
            </a:r>
            <a:r>
              <a:rPr lang="en-US" sz="2800" u="sng" dirty="0"/>
              <a:t>don`t you?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5469" y="1423677"/>
            <a:ext cx="7239000" cy="5232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to make tag questions  generally</a:t>
            </a:r>
          </a:p>
        </p:txBody>
      </p:sp>
    </p:spTree>
    <p:extLst>
      <p:ext uri="{BB962C8B-B14F-4D97-AF65-F5344CB8AC3E}">
        <p14:creationId xmlns:p14="http://schemas.microsoft.com/office/powerpoint/2010/main" val="35588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63" y="524257"/>
            <a:ext cx="8872538" cy="5490113"/>
            <a:chOff x="-1042416" y="524257"/>
            <a:chExt cx="11432912" cy="5490113"/>
          </a:xfrm>
        </p:grpSpPr>
        <p:sp>
          <p:nvSpPr>
            <p:cNvPr id="2" name="TextBox 1"/>
            <p:cNvSpPr txBox="1"/>
            <p:nvPr/>
          </p:nvSpPr>
          <p:spPr>
            <a:xfrm>
              <a:off x="-984504" y="524257"/>
              <a:ext cx="1137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 question Tag is a small question at the end of a statement. Question Tags  are used when asking  for agreement  or confirmation.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984504" y="2804161"/>
              <a:ext cx="8619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You are a student,     aren`t you?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865633" y="3738635"/>
              <a:ext cx="94682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 negative statement				A positive  question Tag</a:t>
              </a:r>
            </a:p>
            <a:p>
              <a:r>
                <a:rPr lang="en-US" sz="2000" b="1" dirty="0"/>
                <a:t>   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042416" y="4724401"/>
              <a:ext cx="10302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</a:rPr>
                <a:t>Riad</a:t>
              </a:r>
              <a:r>
                <a:rPr lang="en-US" sz="4400" b="1" dirty="0"/>
                <a:t> isn`t a teacher,  is </a:t>
              </a:r>
              <a:r>
                <a:rPr lang="en-US" sz="4400" b="1" dirty="0">
                  <a:solidFill>
                    <a:srgbClr val="FF0000"/>
                  </a:solidFill>
                </a:rPr>
                <a:t>he</a:t>
              </a:r>
              <a:r>
                <a:rPr lang="en-US" sz="4400" b="1" dirty="0"/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384344" y="1833480"/>
              <a:ext cx="84956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 positive  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statement                             </a:t>
              </a:r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 negative question Tag</a:t>
              </a:r>
            </a:p>
            <a:p>
              <a:endPara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504065" y="2425244"/>
              <a:ext cx="5707250" cy="438471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>
              <a:off x="1219201" y="3250132"/>
              <a:ext cx="3304965" cy="441436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" name="Curved Right Arrow 11"/>
            <p:cNvSpPr/>
            <p:nvPr/>
          </p:nvSpPr>
          <p:spPr>
            <a:xfrm rot="16200000">
              <a:off x="4013975" y="3375178"/>
              <a:ext cx="731520" cy="4546863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Curved Left Arrow 13"/>
            <p:cNvSpPr/>
            <p:nvPr/>
          </p:nvSpPr>
          <p:spPr>
            <a:xfrm rot="16200000">
              <a:off x="3925100" y="1782250"/>
              <a:ext cx="552276" cy="5663823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2572513" y="2060812"/>
              <a:ext cx="1755648" cy="19397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106305" y="3846337"/>
              <a:ext cx="2417861" cy="336916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4184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1175</Words>
  <Application>Microsoft Office PowerPoint</Application>
  <PresentationFormat>On-screen Show (4:3)</PresentationFormat>
  <Paragraphs>225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Algerian</vt:lpstr>
      <vt:lpstr>Andalus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Samsul</cp:lastModifiedBy>
  <cp:revision>56</cp:revision>
  <dcterms:created xsi:type="dcterms:W3CDTF">2019-10-22T01:23:44Z</dcterms:created>
  <dcterms:modified xsi:type="dcterms:W3CDTF">2020-12-01T00:30:46Z</dcterms:modified>
</cp:coreProperties>
</file>