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71" r:id="rId3"/>
    <p:sldId id="280" r:id="rId4"/>
    <p:sldId id="279" r:id="rId5"/>
    <p:sldId id="262" r:id="rId6"/>
    <p:sldId id="273" r:id="rId7"/>
    <p:sldId id="261" r:id="rId8"/>
    <p:sldId id="275" r:id="rId9"/>
    <p:sldId id="277" r:id="rId10"/>
    <p:sldId id="282" r:id="rId11"/>
    <p:sldId id="278" r:id="rId12"/>
    <p:sldId id="263" r:id="rId13"/>
    <p:sldId id="264" r:id="rId14"/>
    <p:sldId id="268" r:id="rId15"/>
    <p:sldId id="269" r:id="rId16"/>
    <p:sldId id="270" r:id="rId17"/>
  </p:sldIdLst>
  <p:sldSz cx="138080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FFCCFF"/>
    <a:srgbClr val="E7FFFF"/>
    <a:srgbClr val="00FFFF"/>
    <a:srgbClr val="7CCCF4"/>
    <a:srgbClr val="83CFF5"/>
    <a:srgbClr val="46B7F0"/>
    <a:srgbClr val="37CBFF"/>
    <a:srgbClr val="57D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38" y="-96"/>
      </p:cViewPr>
      <p:guideLst>
        <p:guide orient="horz" pos="2160"/>
        <p:guide pos="43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68A9D-3F4A-433E-B984-D9D181B41C3E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225" y="685800"/>
            <a:ext cx="6902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A4576-281A-4B9B-997C-00DE1876B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571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" y="685800"/>
            <a:ext cx="6902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বৃত্তক্ষেত্রের</a:t>
            </a:r>
            <a:r>
              <a:rPr lang="bn-IN" baseline="0" dirty="0" smtClean="0"/>
              <a:t> ধারনা উল্লেখ কয়রে পাঠ উপস্থাপন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168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" y="685800"/>
            <a:ext cx="6902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সময়--------৮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57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" y="685800"/>
            <a:ext cx="6902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বৃত্তের পরিধি পরিমাপের কৌশল দেখিয়ে শিক্ষার্থীদের মনোযোগ সৃষ্টি ও পাঠ উপস্থাপনে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138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" y="685800"/>
            <a:ext cx="6902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বৃত্তক্ষেত্রের ক্ষেত্রফল নির্ণয়ের সূত্র গঠনের কৌশল দেখিয়ে পাঠ উপাস্থাপন করা যেতে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03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" y="685800"/>
            <a:ext cx="6902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সময়---৩মিনিট।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822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" y="685800"/>
            <a:ext cx="6902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Times New Roman" pitchFamily="18" charset="0"/>
                <a:cs typeface="Times New Roman" pitchFamily="18" charset="0"/>
              </a:rPr>
              <a:t>বিকল্প পদ্ধতিতে</a:t>
            </a:r>
            <a:r>
              <a:rPr lang="bn-IN" baseline="0" dirty="0" smtClean="0">
                <a:latin typeface="Times New Roman" pitchFamily="18" charset="0"/>
                <a:cs typeface="Times New Roman" pitchFamily="18" charset="0"/>
              </a:rPr>
              <a:t> বৃত্তক্ষেত্রের সূত্র গঠন কৌশল বর্ণনা করে পাঠের ধারাবাহিকতা বর্ণনায় সহায়তা করা যেতে পারে।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57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" y="685800"/>
            <a:ext cx="6902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সময়------৫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276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" y="685800"/>
            <a:ext cx="6902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সমস্যাটির সমাধান করার সহায়তা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06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" y="685800"/>
            <a:ext cx="6902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সমস্যাটির সমাধান করার সহায়তা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24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225" y="685800"/>
            <a:ext cx="69024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সমস্যাটির সমাধান করার সহায়তা করা যেতে পারে।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A4576-281A-4B9B-997C-00DE1876B3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08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60269" y="329186"/>
            <a:ext cx="12883996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632109" y="434162"/>
            <a:ext cx="1254385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90838" y="1820206"/>
            <a:ext cx="11736864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090838" y="3685032"/>
            <a:ext cx="11736864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44" y="4983480"/>
            <a:ext cx="12358227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9444" y="530352"/>
            <a:ext cx="12358227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10854" y="533406"/>
            <a:ext cx="299175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5471" y="533404"/>
            <a:ext cx="8975249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44" y="4983480"/>
            <a:ext cx="12358227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44" y="530352"/>
            <a:ext cx="12358227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60269" y="329186"/>
            <a:ext cx="12883996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632109" y="434164"/>
            <a:ext cx="1254385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2" y="4928616"/>
            <a:ext cx="12358227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2" y="5624484"/>
            <a:ext cx="12358227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708" y="530352"/>
            <a:ext cx="5937472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0924" y="530352"/>
            <a:ext cx="5937472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444" y="4983480"/>
            <a:ext cx="12358227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50" y="579438"/>
            <a:ext cx="5937472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025099" y="579438"/>
            <a:ext cx="5937472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16950" y="1447800"/>
            <a:ext cx="5937472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099" y="1447800"/>
            <a:ext cx="5937472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0269" y="329186"/>
            <a:ext cx="12883996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948" y="533400"/>
            <a:ext cx="4487624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364044" y="1447802"/>
            <a:ext cx="4487624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9725" y="930144"/>
            <a:ext cx="698582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60269" y="329186"/>
            <a:ext cx="12883996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9665653" y="434162"/>
            <a:ext cx="3510316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404" y="5012056"/>
            <a:ext cx="12427268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759145" y="533400"/>
            <a:ext cx="3382978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6464" y="435768"/>
            <a:ext cx="8947633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0269" y="329186"/>
            <a:ext cx="12883996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632109" y="434162"/>
            <a:ext cx="1254385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759444" y="4985590"/>
            <a:ext cx="12358227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9444" y="530352"/>
            <a:ext cx="12358227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702517" y="6111877"/>
            <a:ext cx="3452019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9154536" y="6111877"/>
            <a:ext cx="3452019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606554" y="6111877"/>
            <a:ext cx="69040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5366">
            <a:off x="3698860" y="1490837"/>
            <a:ext cx="7178897" cy="48242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08037" y="685800"/>
            <a:ext cx="12344400" cy="792162"/>
          </a:xfrm>
          <a:prstGeom prst="rect">
            <a:avLst/>
          </a:prstGeom>
        </p:spPr>
        <p:txBody>
          <a:bodyPr>
            <a:prstTxWarp prst="textWave1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bn-IN" sz="5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ক্লাশে সবাইকে স্বাগতম ।</a:t>
            </a:r>
            <a:endParaRPr lang="en-US" sz="5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877795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01062" y="2221180"/>
            <a:ext cx="2175818" cy="2057400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5172798" y="2221182"/>
            <a:ext cx="3221884" cy="2065565"/>
          </a:xfrm>
          <a:prstGeom prst="arc">
            <a:avLst>
              <a:gd name="adj1" fmla="val 16183380"/>
              <a:gd name="adj2" fmla="val 5407211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H="1">
            <a:off x="5183258" y="2221183"/>
            <a:ext cx="3221884" cy="2065565"/>
          </a:xfrm>
          <a:prstGeom prst="arc">
            <a:avLst>
              <a:gd name="adj1" fmla="val 16183380"/>
              <a:gd name="adj2" fmla="val 5407211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5690600" y="2600819"/>
            <a:ext cx="2186279" cy="1306286"/>
          </a:xfrm>
          <a:prstGeom prst="arc">
            <a:avLst>
              <a:gd name="adj1" fmla="val 10846955"/>
              <a:gd name="adj2" fmla="val 21599669"/>
            </a:avLst>
          </a:prstGeom>
          <a:solidFill>
            <a:srgbClr val="FFCCFF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flipV="1">
            <a:off x="5690600" y="2600819"/>
            <a:ext cx="2186279" cy="1306286"/>
          </a:xfrm>
          <a:prstGeom prst="arc">
            <a:avLst>
              <a:gd name="adj1" fmla="val 10691885"/>
              <a:gd name="adj2" fmla="val 21599669"/>
            </a:avLst>
          </a:prstGeom>
          <a:solidFill>
            <a:srgbClr val="FFCCFF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90514" y="2344653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সে.মি.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666592" y="3350111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সে.মি.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6011" y="533400"/>
            <a:ext cx="9550584" cy="707886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6011" y="5388114"/>
            <a:ext cx="955058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চিত্রের ক্ষেত্রটির ক্ষেত্রফল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2143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4.44444E-6 L 0.08368 0.003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6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08368 2.22222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0.00035 -0.15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5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2 L 0.00035 0.147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6" grpId="1" animBg="1"/>
      <p:bldP spid="18" grpId="0" animBg="1"/>
      <p:bldP spid="18" grpId="1" animBg="1"/>
      <p:bldP spid="8" grpId="0" animBg="1"/>
      <p:bldP spid="8" grpId="1" animBg="1"/>
      <p:bldP spid="9" grpId="0" animBg="1"/>
      <p:bldP spid="9" grpId="1" animBg="1"/>
      <p:bldP spid="2" grpId="0"/>
      <p:bldP spid="13" grpId="0"/>
      <p:bldP spid="4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673" y="752818"/>
            <a:ext cx="3235750" cy="21427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3927" y="1828800"/>
            <a:ext cx="8788265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6673" y="4379895"/>
            <a:ext cx="12155519" cy="954107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 দুটির ক্ষেত্রফল সমান। ত্রিভুজক্ষেত্রের ক্ষেত্রফল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314.16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বর্গ মিটার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১। বৃত্তক্ষেত্রের পরিধি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1704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/>
          <p:cNvSpPr/>
          <p:nvPr/>
        </p:nvSpPr>
        <p:spPr>
          <a:xfrm rot="5400000" flipV="1">
            <a:off x="6887759" y="-482519"/>
            <a:ext cx="5105399" cy="7594437"/>
          </a:xfrm>
          <a:prstGeom prst="arc">
            <a:avLst>
              <a:gd name="adj1" fmla="val 16200000"/>
              <a:gd name="adj2" fmla="val 21584259"/>
            </a:avLst>
          </a:prstGeom>
          <a:noFill/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5400000" flipV="1">
            <a:off x="6887758" y="-482517"/>
            <a:ext cx="5105399" cy="7594435"/>
          </a:xfrm>
          <a:prstGeom prst="arc">
            <a:avLst>
              <a:gd name="adj1" fmla="val 16200000"/>
              <a:gd name="adj2" fmla="val 21584259"/>
            </a:avLst>
          </a:prstGeom>
          <a:noFill/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H="1">
            <a:off x="5512923" y="-825196"/>
            <a:ext cx="4877249" cy="7594441"/>
          </a:xfrm>
          <a:prstGeom prst="arc">
            <a:avLst>
              <a:gd name="adj1" fmla="val 16214715"/>
              <a:gd name="adj2" fmla="val 21596420"/>
            </a:avLst>
          </a:prstGeom>
          <a:noFill/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0673" y="4724400"/>
            <a:ext cx="11851931" cy="1569660"/>
          </a:xfrm>
          <a:prstGeom prst="rect">
            <a:avLst/>
          </a:prstGeom>
          <a:solidFill>
            <a:srgbClr val="F0ECF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ক. বৃত্তদ্বয়ের ব্যাস কত?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খ. বৃত্তদ্বয়ের পরিধি নির্ণয় কর।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গ. বৃত্তদ্বয়ের পরিধির মধ্যবর্তী এলাকার ক্ষেত্রফল কত?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1482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89"/>
          <a:stretch/>
        </p:blipFill>
        <p:spPr>
          <a:xfrm>
            <a:off x="4193729" y="826781"/>
            <a:ext cx="5932193" cy="38303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170286" y="990602"/>
            <a:ext cx="0" cy="175133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99234" y="2791480"/>
            <a:ext cx="160973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r= 5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মিঃমিঃ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5916158" y="1666542"/>
            <a:ext cx="150874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R= 9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মিঃমিঃ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70285" y="2741933"/>
            <a:ext cx="1800535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457237" cy="6858000"/>
            <a:chOff x="76200" y="0"/>
            <a:chExt cx="9067800" cy="6858000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4207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42422" y="1295400"/>
            <a:ext cx="3912288" cy="2438400"/>
          </a:xfrm>
          <a:prstGeom prst="ellips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246511" y="1600200"/>
            <a:ext cx="1380808" cy="914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635567" y="1600200"/>
            <a:ext cx="1380808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47893" y="2743200"/>
            <a:ext cx="2301346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7" idx="1"/>
          </p:cNvCxnSpPr>
          <p:nvPr/>
        </p:nvCxnSpPr>
        <p:spPr>
          <a:xfrm flipV="1">
            <a:off x="6706780" y="1612615"/>
            <a:ext cx="1841078" cy="500545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0" idx="1"/>
          </p:cNvCxnSpPr>
          <p:nvPr/>
        </p:nvCxnSpPr>
        <p:spPr>
          <a:xfrm flipV="1">
            <a:off x="5325973" y="850615"/>
            <a:ext cx="3221885" cy="1262545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47858" y="1320227"/>
            <a:ext cx="2914579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ব্যাসার্ধ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82337" y="2082227"/>
            <a:ext cx="2914579" cy="584775"/>
          </a:xfrm>
          <a:prstGeom prst="rect">
            <a:avLst/>
          </a:prstGeom>
          <a:solidFill>
            <a:srgbClr val="9F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ব্যাসার্ধ =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.5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>
          <a:xfrm flipV="1">
            <a:off x="5916144" y="2374615"/>
            <a:ext cx="2666193" cy="292387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916144" y="3048002"/>
            <a:ext cx="2666194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82337" y="2808982"/>
            <a:ext cx="4386385" cy="1077218"/>
          </a:xfrm>
          <a:prstGeom prst="rect">
            <a:avLst/>
          </a:prstGeom>
          <a:solidFill>
            <a:srgbClr val="F0ECF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দৈর্ঘ্য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সে.মি.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প্রস্থ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35606" y="4486507"/>
            <a:ext cx="11933116" cy="156966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অংশের ক্ষেত্রফল কত?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অংশ দুটির পরিধি কত?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গোলাপী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অংশের ক্ষেত্রফল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47858" y="558227"/>
            <a:ext cx="2914579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ব্যাসার্ধ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1.6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4225" y="457200"/>
            <a:ext cx="3631344" cy="830997"/>
          </a:xfrm>
          <a:prstGeom prst="rect">
            <a:avLst/>
          </a:prstGeom>
          <a:solidFill>
            <a:srgbClr val="E7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4436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7" grpId="0" animBg="1"/>
      <p:bldP spid="18" grpId="0" animBg="1"/>
      <p:bldP spid="24" grpId="0" animBg="1"/>
      <p:bldP spid="32" grpId="0" uiExpand="1" build="p" animBg="1"/>
      <p:bldP spid="20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5606" y="587514"/>
            <a:ext cx="11736864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48" t="9047" r="9682" b="9842"/>
          <a:stretch/>
        </p:blipFill>
        <p:spPr>
          <a:xfrm>
            <a:off x="898180" y="1531144"/>
            <a:ext cx="5660656" cy="3741284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1533870" y="3074552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পরিধি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154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9504" y="1837963"/>
            <a:ext cx="5062967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ব্যাসার্ধ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2387" y="3109400"/>
            <a:ext cx="5062961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ব্যাস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9509" y="4374681"/>
            <a:ext cx="5062964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ক্ষেত্রফল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6328703" y="3401788"/>
            <a:ext cx="1413686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09509" y="3733800"/>
            <a:ext cx="50629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>
            <a:endCxn id="6" idx="1"/>
          </p:cNvCxnSpPr>
          <p:nvPr/>
        </p:nvCxnSpPr>
        <p:spPr>
          <a:xfrm flipV="1">
            <a:off x="6328702" y="2130349"/>
            <a:ext cx="1380803" cy="12714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8" idx="1"/>
          </p:cNvCxnSpPr>
          <p:nvPr/>
        </p:nvCxnSpPr>
        <p:spPr>
          <a:xfrm>
            <a:off x="6328701" y="3401787"/>
            <a:ext cx="1380808" cy="12652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09506" y="2463227"/>
            <a:ext cx="506296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24.5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মি.মি.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09510" y="4977827"/>
            <a:ext cx="506296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1885.7454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বর্গ সে.মি.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09503" y="5650847"/>
            <a:ext cx="5062964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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ব্যাসার্ধের বর্গ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35606" y="5650847"/>
            <a:ext cx="6641022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বৃত্তক্ষেত্রের ক্ষেত্রফলের সূত্র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4728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15" grpId="0" animBg="1"/>
      <p:bldP spid="30" grpId="0" animBg="1"/>
      <p:bldP spid="31" grpId="0" animBg="1"/>
      <p:bldP spid="46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539" y="663714"/>
            <a:ext cx="11966998" cy="707886"/>
          </a:xfrm>
          <a:prstGeom prst="rect">
            <a:avLst/>
          </a:prstGeom>
          <a:solidFill>
            <a:srgbClr val="F0ECF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539" y="2439412"/>
            <a:ext cx="11966998" cy="3046988"/>
          </a:xfrm>
          <a:prstGeom prst="rect">
            <a:avLst/>
          </a:prstGeom>
          <a:solidFill>
            <a:srgbClr val="E7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একজন মালী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মি.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ব্যাসার্ধের বৃত্তাকার বাগানের চারদিকে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দুইবার ঘুরিয়ে দড়ির বেড়া দিল। প্রতি মিটার দড়ির মূল্য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টাকা।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ক. বৃত্তাকার বাগানের ব্যাস কত?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খ. বৃত্তাকার বাগানের ক্ষেত্রফল কত?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গ. মালীকে কত টাকার দড়ি কিনতে হল?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0" y="0"/>
            <a:ext cx="13808075" cy="6858000"/>
            <a:chOff x="76200" y="0"/>
            <a:chExt cx="9067800" cy="68580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575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7437" y="762000"/>
            <a:ext cx="6675120" cy="1015663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/>
          </a:p>
        </p:txBody>
      </p:sp>
      <p:pic>
        <p:nvPicPr>
          <p:cNvPr id="5" name="Picture 4" descr="a0b09d8d6b08fe6ba1f3054adf8cbd2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37" y="1981200"/>
            <a:ext cx="676656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63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008437" y="533400"/>
            <a:ext cx="473964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3" name="Picture 2" descr="C:\Users\Tumpa\Desktop\Biography of Bangabandhu Sheikh Mujibur Rahman (4-4-2018 1-10-06 PM)\MUJIB\rose-animated-gif-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" y="914400"/>
            <a:ext cx="3657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84237" y="4038600"/>
            <a:ext cx="6019800" cy="255454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ওয়াহেদ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আলী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নাসিরনগর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3637" y="3657600"/>
            <a:ext cx="5791200" cy="30469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200" dirty="0" smtClean="0">
                <a:solidFill>
                  <a:srgbClr val="0000CC"/>
                </a:solidFill>
              </a:rPr>
              <a:t> </a:t>
            </a:r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অষ্টম</a:t>
            </a:r>
          </a:p>
          <a:p>
            <a:pPr algn="ctr"/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 শিরোনামঃবৃত্ত</a:t>
            </a:r>
          </a:p>
          <a:p>
            <a:pPr algn="ctr"/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সময়ঃ ৫০মিনিট</a:t>
            </a:r>
          </a:p>
          <a:p>
            <a:pPr algn="ctr"/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তারিখঃ১০/০৪/২০২০খ্রিঃ</a:t>
            </a:r>
            <a:endParaRPr lang="en-US" sz="3200" dirty="0">
              <a:solidFill>
                <a:srgbClr val="0000CC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2" descr="C:\Users\Johirul\Desktop\1830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7" y="1219200"/>
            <a:ext cx="13716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8794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37597" y="3936045"/>
            <a:ext cx="2265008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674" y="780367"/>
            <a:ext cx="11410156" cy="646331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আজকের পাঠঃ বৃত্তক্ষেত্রের ক্ষেত্রফল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807121" y="2137470"/>
            <a:ext cx="5437104" cy="3619095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1295" y="1905000"/>
            <a:ext cx="6208753" cy="411156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cxnSp>
        <p:nvCxnSpPr>
          <p:cNvPr id="5" name="Straight Connector 4"/>
          <p:cNvCxnSpPr>
            <a:endCxn id="3" idx="1"/>
          </p:cNvCxnSpPr>
          <p:nvPr/>
        </p:nvCxnSpPr>
        <p:spPr>
          <a:xfrm>
            <a:off x="7538128" y="4260097"/>
            <a:ext cx="3199469" cy="183780"/>
          </a:xfrm>
          <a:prstGeom prst="line">
            <a:avLst/>
          </a:prstGeom>
          <a:ln w="57150"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948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37" y="457200"/>
            <a:ext cx="12801600" cy="6186309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বৃত্তের ধারনা ব্যাখ্যা করতে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২। পাই(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Symbol"/>
              </a:rPr>
              <a:t></a:t>
            </a:r>
            <a:r>
              <a:rPr lang="bn-IN" sz="4400" dirty="0" smtClean="0">
                <a:latin typeface="NikoshBAN" pitchFamily="2" charset="0"/>
                <a:cs typeface="NikoshBAN" pitchFamily="2" charset="0"/>
                <a:sym typeface="Symbol"/>
              </a:rPr>
              <a:t>) এর ধারনা বর্ণনা করতে পারবে।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  <a:sym typeface="Symbol"/>
              </a:rPr>
              <a:t>৩। বৃত্তাকার ক্ষেত্রের পরিসীমা নির্ণয় করতে পারবে।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  <a:sym typeface="Symbol"/>
              </a:rPr>
              <a:t>৪। বৃত্তাকার ক্ষেত্রের ক্ষেত্রফল নির্ণয়ের সূত্র গঠন করতে পারবে।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  <a:sym typeface="Symbol"/>
              </a:rPr>
              <a:t>৫। বৃত্তের ক্ষেত্রফল সংক্রান্ত সমস্যার সমাধান করতে পারবে।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3362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69061" y="1088902"/>
            <a:ext cx="6511376" cy="47243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41077" y="3505202"/>
            <a:ext cx="3671069" cy="1533549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0405" y="4876802"/>
            <a:ext cx="793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31393" y="266700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rot="10800000" flipV="1">
            <a:off x="5638304" y="1896078"/>
            <a:ext cx="5407677" cy="23752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45980" y="1603691"/>
            <a:ext cx="1023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56145" y="1066802"/>
            <a:ext cx="7116307" cy="4724399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7364307" y="1219200"/>
            <a:ext cx="3452019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878149" y="912407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>
            <a:stCxn id="23" idx="3"/>
          </p:cNvCxnSpPr>
          <p:nvPr/>
        </p:nvCxnSpPr>
        <p:spPr>
          <a:xfrm rot="16200000" flipH="1">
            <a:off x="5344329" y="2753302"/>
            <a:ext cx="136374" cy="482842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567086" y="5181600"/>
            <a:ext cx="1841077" cy="749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835204" y="4606514"/>
            <a:ext cx="1173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বৃত্তক্ষেত্র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>
            <a:stCxn id="32" idx="1"/>
          </p:cNvCxnSpPr>
          <p:nvPr/>
        </p:nvCxnSpPr>
        <p:spPr>
          <a:xfrm rot="10800000">
            <a:off x="7824582" y="4876804"/>
            <a:ext cx="3010623" cy="2209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06817" y="5791202"/>
            <a:ext cx="622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>
            <a:stCxn id="23" idx="2"/>
            <a:endCxn id="23" idx="6"/>
          </p:cNvCxnSpPr>
          <p:nvPr/>
        </p:nvCxnSpPr>
        <p:spPr>
          <a:xfrm rot="10800000" flipH="1">
            <a:off x="1956143" y="3429000"/>
            <a:ext cx="7116307" cy="1588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454612" y="3330347"/>
            <a:ext cx="345202" cy="2415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995230" y="990602"/>
            <a:ext cx="718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বৃত্ত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5400000" flipH="1" flipV="1">
            <a:off x="4520238" y="2184860"/>
            <a:ext cx="2340102" cy="10398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stCxn id="15" idx="1"/>
          </p:cNvCxnSpPr>
          <p:nvPr/>
        </p:nvCxnSpPr>
        <p:spPr>
          <a:xfrm rot="10800000" flipV="1">
            <a:off x="8169779" y="2959390"/>
            <a:ext cx="2761614" cy="393410"/>
          </a:xfrm>
          <a:prstGeom prst="bent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920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5" grpId="0"/>
      <p:bldP spid="17" grpId="0"/>
      <p:bldP spid="23" grpId="0" animBg="1"/>
      <p:bldP spid="25" grpId="0"/>
      <p:bldP spid="32" grpId="0"/>
      <p:bldP spid="38" grpId="0"/>
      <p:bldP spid="5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35607" y="3810000"/>
            <a:ext cx="2827368" cy="1828800"/>
          </a:xfrm>
          <a:prstGeom prst="ellipse">
            <a:avLst/>
          </a:prstGeom>
          <a:solidFill>
            <a:srgbClr val="00FF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101360" y="3810000"/>
            <a:ext cx="2761615" cy="1828800"/>
          </a:xfrm>
          <a:prstGeom prst="ellipse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416414" y="3810000"/>
            <a:ext cx="8745114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41077" y="3034727"/>
            <a:ext cx="10405369" cy="46166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aseline="-25000" dirty="0" smtClean="0">
                <a:latin typeface="NikoshBAN" pitchFamily="2" charset="0"/>
                <a:cs typeface="NikoshBAN" pitchFamily="2" charset="0"/>
              </a:rPr>
              <a:t>বৃত্তের পরিধি </a:t>
            </a:r>
            <a:r>
              <a:rPr lang="en-US" sz="3600" baseline="-2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aseline="-25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600" baseline="-25000" dirty="0" smtClean="0">
                <a:latin typeface="Times New Roman" pitchFamily="18" charset="0"/>
                <a:cs typeface="NikoshBAN" pitchFamily="2" charset="0"/>
              </a:rPr>
              <a:t>বৃত্তের ব্যসের অনুপাত = </a:t>
            </a:r>
            <a:r>
              <a:rPr lang="en-US" sz="3600" baseline="-25000" dirty="0" smtClean="0">
                <a:latin typeface="Times New Roman" pitchFamily="18" charset="0"/>
                <a:cs typeface="NikoshBAN" pitchFamily="2" charset="0"/>
              </a:rPr>
              <a:t>3.1416</a:t>
            </a:r>
            <a:r>
              <a:rPr lang="bn-IN" sz="3600" baseline="-25000" dirty="0" smtClean="0">
                <a:latin typeface="Times New Roman" pitchFamily="18" charset="0"/>
                <a:cs typeface="NikoshBAN" pitchFamily="2" charset="0"/>
              </a:rPr>
              <a:t> </a:t>
            </a:r>
            <a:endParaRPr lang="en-US" sz="3600" baseline="-25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01360" y="4724400"/>
            <a:ext cx="276161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65728" y="3810000"/>
            <a:ext cx="16439" cy="914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077" y="762000"/>
            <a:ext cx="10356056" cy="21717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31" name="Straight Connector 30"/>
          <p:cNvCxnSpPr/>
          <p:nvPr/>
        </p:nvCxnSpPr>
        <p:spPr>
          <a:xfrm>
            <a:off x="8662921" y="1943100"/>
            <a:ext cx="210409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14027" y="5598680"/>
            <a:ext cx="865844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  3.1416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1103" y="2571690"/>
            <a:ext cx="1330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21.9912cm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7079" y="1957167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8631" y="3831574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32.9868cm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9654" y="4735002"/>
            <a:ext cx="1250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1o.5cm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2422" y="4734580"/>
            <a:ext cx="8630047" cy="40011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বৃত্তের পরিধি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000" dirty="0" smtClean="0">
                <a:latin typeface="Times New Roman" pitchFamily="18" charset="0"/>
                <a:cs typeface="NikoshBAN" pitchFamily="2" charset="0"/>
              </a:rPr>
              <a:t>বৃত্তের ব্যসের অনুপাত = </a:t>
            </a:r>
            <a:r>
              <a:rPr lang="en-US" sz="2000" dirty="0" smtClean="0">
                <a:latin typeface="Times New Roman" pitchFamily="18" charset="0"/>
                <a:cs typeface="NikoshBAN" pitchFamily="2" charset="0"/>
              </a:rPr>
              <a:t>3.1416</a:t>
            </a:r>
            <a:r>
              <a:rPr lang="bn-IN" sz="2000" dirty="0" smtClean="0">
                <a:latin typeface="Times New Roman" pitchFamily="18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5874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24514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15" grpId="0" animBg="1"/>
      <p:bldP spid="32" grpId="0" animBg="1"/>
      <p:bldP spid="4" grpId="0"/>
      <p:bldP spid="13" grpId="0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-27482"/>
          <a:stretch/>
        </p:blipFill>
        <p:spPr>
          <a:xfrm>
            <a:off x="827388" y="381002"/>
            <a:ext cx="12273844" cy="59949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082128" y="797377"/>
            <a:ext cx="0" cy="1295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375318" y="187778"/>
            <a:ext cx="805471" cy="3012622"/>
            <a:chOff x="2514600" y="2740478"/>
            <a:chExt cx="533400" cy="3012622"/>
          </a:xfrm>
        </p:grpSpPr>
        <p:sp>
          <p:nvSpPr>
            <p:cNvPr id="18" name="Minus 17"/>
            <p:cNvSpPr/>
            <p:nvPr/>
          </p:nvSpPr>
          <p:spPr>
            <a:xfrm rot="5400000">
              <a:off x="1924050" y="3331028"/>
              <a:ext cx="1714500" cy="533400"/>
            </a:xfrm>
            <a:prstGeom prst="mathMinus">
              <a:avLst>
                <a:gd name="adj1" fmla="val 816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inus 20"/>
            <p:cNvSpPr/>
            <p:nvPr/>
          </p:nvSpPr>
          <p:spPr>
            <a:xfrm rot="5400000">
              <a:off x="1924050" y="4629150"/>
              <a:ext cx="1714500" cy="533400"/>
            </a:xfrm>
            <a:prstGeom prst="mathMinus">
              <a:avLst>
                <a:gd name="adj1" fmla="val 816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/>
              <p:cNvSpPr txBox="1"/>
              <p:nvPr/>
            </p:nvSpPr>
            <p:spPr>
              <a:xfrm>
                <a:off x="591457" y="5089864"/>
                <a:ext cx="8095343" cy="70070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আয়তক্ষেত্রের দৈর্ঘ্য = বৃত্তের পরিধি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অর্ধেক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bn-IN" sz="28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πr</m:t>
                    </m:r>
                    <m:r>
                      <a:rPr lang="en-US" sz="28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πr</m:t>
                    </m:r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42" y="5089866"/>
                <a:ext cx="12224530" cy="700705"/>
              </a:xfrm>
              <a:prstGeom prst="rect">
                <a:avLst/>
              </a:prstGeom>
              <a:blipFill rotWithShape="1">
                <a:blip r:embed="rId4"/>
                <a:stretch>
                  <a:fillRect l="-1429" b="-136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93142" y="4444427"/>
            <a:ext cx="518898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বৃত্তের ব্যাসার্ধ = 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r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142" y="5877582"/>
            <a:ext cx="1222453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বৃত্তক্ষেত্রের ক্ষেত্রফল = পরিধির অর্ধেক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 ব্যাসার্ধ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</a:t>
            </a:r>
            <a:r>
              <a:rPr lang="en-US" sz="2400" dirty="0" smtClean="0">
                <a:latin typeface="Times New Roman" pitchFamily="18" charset="0"/>
                <a:cs typeface="NikoshBAN" pitchFamily="2" charset="0"/>
              </a:rPr>
              <a:t>r</a:t>
            </a:r>
            <a:r>
              <a:rPr lang="bn-IN" sz="24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NikoshBAN" pitchFamily="2" charset="0"/>
                <a:sym typeface="Symbol"/>
              </a:rPr>
              <a:t></a:t>
            </a:r>
            <a:r>
              <a:rPr lang="bn-IN" sz="24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r = r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65654" y="30480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r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3010" y="75264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Equal 33"/>
          <p:cNvSpPr/>
          <p:nvPr/>
        </p:nvSpPr>
        <p:spPr>
          <a:xfrm>
            <a:off x="4701320" y="1178377"/>
            <a:ext cx="1380808" cy="914400"/>
          </a:xfrm>
          <a:prstGeom prst="mathEqual">
            <a:avLst>
              <a:gd name="adj1" fmla="val 4473"/>
              <a:gd name="adj2" fmla="val 14141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8335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555 L -0.23924 -0.055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15056" y="457200"/>
            <a:ext cx="11572481" cy="707886"/>
          </a:xfrm>
          <a:prstGeom prst="rect">
            <a:avLst/>
          </a:prstGeom>
          <a:solidFill>
            <a:srgbClr val="3DEBA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5056" y="5816027"/>
            <a:ext cx="11572482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টেবিলটির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উপরিতলের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ক্ষেত্রফল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65652" y="1871871"/>
            <a:ext cx="2991750" cy="707886"/>
          </a:xfrm>
          <a:prstGeom prst="rect">
            <a:avLst/>
          </a:prstGeom>
          <a:solidFill>
            <a:srgbClr val="F0ECF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সে.মি.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9987" y="1871871"/>
            <a:ext cx="1709571" cy="707886"/>
          </a:xfrm>
          <a:prstGeom prst="rect">
            <a:avLst/>
          </a:prstGeom>
          <a:solidFill>
            <a:srgbClr val="F0ECF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ব্যাস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89" b="16667"/>
          <a:stretch/>
        </p:blipFill>
        <p:spPr>
          <a:xfrm>
            <a:off x="2923008" y="1447800"/>
            <a:ext cx="6673903" cy="424511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47789" y="2225814"/>
            <a:ext cx="6424343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-1" y="228600"/>
            <a:ext cx="13808075" cy="6858000"/>
            <a:chOff x="76200" y="0"/>
            <a:chExt cx="9067800" cy="6858000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3259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0538" y="1066802"/>
            <a:ext cx="2761624" cy="1828798"/>
            <a:chOff x="2819393" y="3657600"/>
            <a:chExt cx="2743206" cy="2743200"/>
          </a:xfrm>
        </p:grpSpPr>
        <p:sp>
          <p:nvSpPr>
            <p:cNvPr id="3" name="Arc 2"/>
            <p:cNvSpPr/>
            <p:nvPr/>
          </p:nvSpPr>
          <p:spPr>
            <a:xfrm>
              <a:off x="2819396" y="3657600"/>
              <a:ext cx="2743203" cy="2743200"/>
            </a:xfrm>
            <a:prstGeom prst="arc">
              <a:avLst>
                <a:gd name="adj1" fmla="val 16200000"/>
                <a:gd name="adj2" fmla="val 5432689"/>
              </a:avLst>
            </a:prstGeom>
            <a:solidFill>
              <a:srgbClr val="00FFFF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 flipH="1">
              <a:off x="2819393" y="3657600"/>
              <a:ext cx="2743203" cy="2743200"/>
            </a:xfrm>
            <a:prstGeom prst="arc">
              <a:avLst>
                <a:gd name="adj1" fmla="val 16174078"/>
                <a:gd name="adj2" fmla="val 5433647"/>
              </a:avLst>
            </a:prstGeom>
            <a:solidFill>
              <a:srgbClr val="FF00FF"/>
            </a:solidFill>
            <a:ln w="57150"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2301352" y="2895600"/>
            <a:ext cx="88601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Triangle 30"/>
          <p:cNvSpPr/>
          <p:nvPr/>
        </p:nvSpPr>
        <p:spPr>
          <a:xfrm>
            <a:off x="6731445" y="1981202"/>
            <a:ext cx="4430090" cy="914399"/>
          </a:xfrm>
          <a:prstGeom prst="rtTriangle">
            <a:avLst/>
          </a:prstGeom>
          <a:solidFill>
            <a:srgbClr val="FFFF00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flipH="1">
            <a:off x="2317789" y="1981202"/>
            <a:ext cx="4430090" cy="914399"/>
          </a:xfrm>
          <a:prstGeom prst="rtTriangle">
            <a:avLst/>
          </a:prstGeom>
          <a:solidFill>
            <a:srgbClr val="FFFF00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c 8"/>
          <p:cNvSpPr/>
          <p:nvPr/>
        </p:nvSpPr>
        <p:spPr>
          <a:xfrm>
            <a:off x="5350631" y="1066802"/>
            <a:ext cx="2761621" cy="1828798"/>
          </a:xfrm>
          <a:prstGeom prst="arc">
            <a:avLst>
              <a:gd name="adj1" fmla="val 16200000"/>
              <a:gd name="adj2" fmla="val 5432689"/>
            </a:avLst>
          </a:prstGeom>
          <a:solidFill>
            <a:srgbClr val="00FFFF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flipH="1">
            <a:off x="5350628" y="1066802"/>
            <a:ext cx="2761621" cy="1828798"/>
          </a:xfrm>
          <a:prstGeom prst="arc">
            <a:avLst>
              <a:gd name="adj1" fmla="val 16174078"/>
              <a:gd name="adj2" fmla="val 5433647"/>
            </a:avLst>
          </a:prstGeom>
          <a:solidFill>
            <a:srgbClr val="FF00FF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33" idx="0"/>
            <a:endCxn id="9" idx="2"/>
          </p:cNvCxnSpPr>
          <p:nvPr/>
        </p:nvCxnSpPr>
        <p:spPr>
          <a:xfrm flipH="1">
            <a:off x="6718312" y="1981202"/>
            <a:ext cx="29566" cy="91435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30945" y="3072827"/>
            <a:ext cx="6075701" cy="584775"/>
          </a:xfrm>
          <a:prstGeom prst="rect">
            <a:avLst/>
          </a:prstGeom>
          <a:solidFill>
            <a:srgbClr val="E7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বৃত্তক্ষেত্রের পরিধি=ত্রিভুজের ভুমির দৈর্ঘ্য=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47877" y="2084436"/>
            <a:ext cx="356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428197" y="5520665"/>
                <a:ext cx="8258603" cy="78771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বৃত্তক্ষেত্রের ক্ষেত্রফল=ত্রিভুজক্ষেত্রের ক্ষেত্রফল=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/>
                    <a:cs typeface="Times New Roman"/>
                    <a:sym typeface="Symbol"/>
                  </a:rPr>
                  <a:t>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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r=r</a:t>
                </a:r>
                <a:r>
                  <a:rPr lang="en-US" sz="3200" baseline="30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08" y="5520665"/>
                <a:ext cx="12471064" cy="787716"/>
              </a:xfrm>
              <a:prstGeom prst="rect">
                <a:avLst/>
              </a:prstGeom>
              <a:blipFill rotWithShape="1">
                <a:blip r:embed="rId3"/>
                <a:stretch>
                  <a:fillRect r="-810" b="-1287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428197" y="4572000"/>
                <a:ext cx="8258603" cy="7877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বৃত্তক্ষেত্রের ক্ষেত্রফল=ত্রিভুজক্ষেত্রের ক্ষেত্রফল=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×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দৈর্ঘ্য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×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প্রস্থ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 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08" y="4572000"/>
                <a:ext cx="12471064" cy="787716"/>
              </a:xfrm>
              <a:prstGeom prst="rect">
                <a:avLst/>
              </a:prstGeom>
              <a:blipFill rotWithShape="1">
                <a:blip r:embed="rId4"/>
                <a:stretch>
                  <a:fillRect l="-1325" r="-2504" b="-1287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130947" y="3823857"/>
            <a:ext cx="917473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বৃত্তক্ষেত্রের ব্যাসার্ধ =ত্রিভুজের উচ্চতা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20541" y="1066802"/>
            <a:ext cx="2761618" cy="182879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4C29752-7F56-45F5-B7F0-68A6DC7E3819}"/>
              </a:ext>
            </a:extLst>
          </p:cNvPr>
          <p:cNvGrpSpPr/>
          <p:nvPr/>
        </p:nvGrpSpPr>
        <p:grpSpPr>
          <a:xfrm>
            <a:off x="-1" y="0"/>
            <a:ext cx="13808075" cy="6858000"/>
            <a:chOff x="76200" y="0"/>
            <a:chExt cx="9067800" cy="6858000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027CC3A-E5F2-4173-ABC5-35D36569FBF7}"/>
                </a:ext>
              </a:extLst>
            </p:cNvPr>
            <p:cNvSpPr/>
            <p:nvPr/>
          </p:nvSpPr>
          <p:spPr>
            <a:xfrm>
              <a:off x="76200" y="0"/>
              <a:ext cx="9067800" cy="6858000"/>
            </a:xfrm>
            <a:prstGeom prst="rect">
              <a:avLst/>
            </a:prstGeom>
            <a:noFill/>
            <a:ln w="7620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1B8BC6F4-494E-4146-88B5-C0BFAC3A79A4}"/>
                </a:ext>
              </a:extLst>
            </p:cNvPr>
            <p:cNvSpPr/>
            <p:nvPr/>
          </p:nvSpPr>
          <p:spPr>
            <a:xfrm>
              <a:off x="239392" y="224657"/>
              <a:ext cx="8665217" cy="6480943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3098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3333 1.11111E-6 " pathEditMode="relative" rAng="0" ptsTypes="AA">
                                      <p:cBhvr>
                                        <p:cTn id="20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63333 1.11111E-6 " pathEditMode="relative" rAng="0" ptsTypes="AA">
                                      <p:cBhvr>
                                        <p:cTn id="25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33 1.11111E-6 L 0.31666 1.1111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9" grpId="0" animBg="1"/>
      <p:bldP spid="9" grpId="1" animBg="1"/>
      <p:bldP spid="10" grpId="0" animBg="1"/>
      <p:bldP spid="10" grpId="1" animBg="1"/>
      <p:bldP spid="36" grpId="0" animBg="1"/>
      <p:bldP spid="37" grpId="0"/>
      <p:bldP spid="38" grpId="0" animBg="1"/>
      <p:bldP spid="14" grpId="0" animBg="1"/>
      <p:bldP spid="15" grpId="0" animBg="1"/>
      <p:bldP spid="5" grpId="0" animBg="1"/>
      <p:bldP spid="5" grpId="1" animBg="1"/>
      <p:bldP spid="5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2396</TotalTime>
  <Words>491</Words>
  <Application>Microsoft Office PowerPoint</Application>
  <PresentationFormat>Custom</PresentationFormat>
  <Paragraphs>108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270</cp:revision>
  <dcterms:created xsi:type="dcterms:W3CDTF">2006-08-16T00:00:00Z</dcterms:created>
  <dcterms:modified xsi:type="dcterms:W3CDTF">2020-11-30T09:44:22Z</dcterms:modified>
</cp:coreProperties>
</file>