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28"/>
  </p:notesMasterIdLst>
  <p:sldIdLst>
    <p:sldId id="306" r:id="rId3"/>
    <p:sldId id="307" r:id="rId4"/>
    <p:sldId id="310" r:id="rId5"/>
    <p:sldId id="303" r:id="rId6"/>
    <p:sldId id="304" r:id="rId7"/>
    <p:sldId id="261" r:id="rId8"/>
    <p:sldId id="262" r:id="rId9"/>
    <p:sldId id="265" r:id="rId10"/>
    <p:sldId id="312" r:id="rId11"/>
    <p:sldId id="268" r:id="rId12"/>
    <p:sldId id="271" r:id="rId13"/>
    <p:sldId id="273" r:id="rId14"/>
    <p:sldId id="275" r:id="rId15"/>
    <p:sldId id="294" r:id="rId16"/>
    <p:sldId id="277" r:id="rId17"/>
    <p:sldId id="278" r:id="rId18"/>
    <p:sldId id="295" r:id="rId19"/>
    <p:sldId id="280" r:id="rId20"/>
    <p:sldId id="281" r:id="rId21"/>
    <p:sldId id="282" r:id="rId22"/>
    <p:sldId id="284" r:id="rId23"/>
    <p:sldId id="285" r:id="rId24"/>
    <p:sldId id="286" r:id="rId25"/>
    <p:sldId id="287" r:id="rId26"/>
    <p:sldId id="28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90323" autoAdjust="0"/>
  </p:normalViewPr>
  <p:slideViewPr>
    <p:cSldViewPr>
      <p:cViewPr varScale="1">
        <p:scale>
          <a:sx n="84" d="100"/>
          <a:sy n="84" d="100"/>
        </p:scale>
        <p:origin x="96" y="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0E25F-1837-4013-8A99-9D01247E478F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68C31-5407-467C-81C5-EE845CCDBB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8C31-5407-467C-81C5-EE845CCDBBF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4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8C31-5407-467C-81C5-EE845CCDBBF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69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8C31-5407-467C-81C5-EE845CCDBBF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1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68C31-5407-467C-81C5-EE845CCDBBF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83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33400" y="762000"/>
            <a:ext cx="7871460" cy="5666807"/>
            <a:chOff x="533400" y="762000"/>
            <a:chExt cx="7871460" cy="5666807"/>
          </a:xfrm>
        </p:grpSpPr>
        <p:pic>
          <p:nvPicPr>
            <p:cNvPr id="58370" name="Picture 2" descr="সোনার তরী - রবীন্দ্রনাথ ঠাকুর......।আবৃতিঃ আল-আমিন শেখ - YouTu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6260" y="762000"/>
              <a:ext cx="7848600" cy="5666807"/>
            </a:xfrm>
            <a:prstGeom prst="rect">
              <a:avLst/>
            </a:prstGeom>
            <a:noFill/>
          </p:spPr>
        </p:pic>
        <p:sp>
          <p:nvSpPr>
            <p:cNvPr id="4" name="Rectangle 3"/>
            <p:cNvSpPr/>
            <p:nvPr/>
          </p:nvSpPr>
          <p:spPr>
            <a:xfrm>
              <a:off x="533400" y="3352800"/>
              <a:ext cx="6781800" cy="26468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600" dirty="0" err="1" smtClean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sz="16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1572161"/>
            <a:ext cx="55626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গগনে গরজে মেঘ, ঘন বরষা।</a:t>
            </a:r>
            <a:br>
              <a:rPr lang="as-IN" sz="4000" dirty="0" smtClean="0">
                <a:latin typeface="NikoshBAN" pitchFamily="2" charset="0"/>
                <a:cs typeface="NikoshBAN" pitchFamily="2" charset="0"/>
              </a:rPr>
            </a:b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কুলে একা 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আছি, নাহি ভরসা।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04800"/>
            <a:ext cx="8686800" cy="1015663"/>
          </a:xfrm>
          <a:prstGeom prst="rect">
            <a:avLst/>
          </a:prstGeom>
          <a:solidFill>
            <a:srgbClr val="FFC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AutoShape 2" descr="কেন লিখি, কী লিখ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1000" y="2793551"/>
            <a:ext cx="8534400" cy="3759649"/>
            <a:chOff x="228600" y="2514600"/>
            <a:chExt cx="8534400" cy="3759649"/>
          </a:xfrm>
        </p:grpSpPr>
        <p:pic>
          <p:nvPicPr>
            <p:cNvPr id="19458" name="Picture 2" descr="গগনে গরজে মেঘ, ঘন বরষা.... কূলে একা বসে আছি, নাহি ভরসা....… | Flick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0" y="2514600"/>
              <a:ext cx="2667000" cy="375964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462" name="Picture 6" descr="চাঁপাইনবাবগঞ্জে বজ্রপাতে প্রাণ গেল দুজনের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2514600"/>
              <a:ext cx="6096000" cy="37338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569655"/>
            <a:ext cx="76962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রাশি রাশি ভারা ভারা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ধান কাটা হ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সারা,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ভরা নদী ক্ষুরধারা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খর-পরশা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500" dirty="0" smtClean="0">
                <a:latin typeface="NikoshBAN" pitchFamily="2" charset="0"/>
                <a:cs typeface="NikoshBAN" pitchFamily="2" charset="0"/>
              </a:rPr>
              <a:t>কাটিতে কাটিতে ধান এল বরষা।</a:t>
            </a:r>
            <a:r>
              <a:rPr lang="en-US" sz="35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5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800600" y="533400"/>
            <a:ext cx="3733800" cy="5615442"/>
            <a:chOff x="4876800" y="533400"/>
            <a:chExt cx="3733800" cy="5615442"/>
          </a:xfrm>
        </p:grpSpPr>
        <p:pic>
          <p:nvPicPr>
            <p:cNvPr id="18434" name="Picture 2" descr="আমাদের ধানের বৈচিত্র্য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76800" y="533400"/>
              <a:ext cx="3733800" cy="2819400"/>
            </a:xfrm>
            <a:prstGeom prst="rect">
              <a:avLst/>
            </a:prstGeom>
            <a:noFill/>
          </p:spPr>
        </p:pic>
        <p:pic>
          <p:nvPicPr>
            <p:cNvPr id="18438" name="Picture 6" descr="PPT - স্বাগতম PowerPoint Presentation, free download - ID:3524247"/>
            <p:cNvPicPr>
              <a:picLocks noChangeAspect="1" noChangeArrowheads="1"/>
            </p:cNvPicPr>
            <p:nvPr/>
          </p:nvPicPr>
          <p:blipFill>
            <a:blip r:embed="rId3"/>
            <a:srcRect l="7413" t="4948" r="7413" b="9897"/>
            <a:stretch>
              <a:fillRect/>
            </a:stretch>
          </p:blipFill>
          <p:spPr bwMode="auto">
            <a:xfrm>
              <a:off x="4876800" y="3352800"/>
              <a:ext cx="3733800" cy="2796042"/>
            </a:xfrm>
            <a:prstGeom prst="rect">
              <a:avLst/>
            </a:prstGeom>
            <a:noFill/>
          </p:spPr>
        </p:pic>
      </p:grpSp>
      <p:pic>
        <p:nvPicPr>
          <p:cNvPr id="11" name="Picture 7" descr="খানসামায় জনপ্রিয় হয়ে উঠেছে 'রেটুন ক্রপ' পদ্ধতিতে ধান উৎপাদন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5200"/>
            <a:ext cx="4044459" cy="2774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085671"/>
            <a:ext cx="54102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একখানি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খেত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আমি একেলা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চারিদিকে বাঁকা জল করিছে খেলা।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362" name="AutoShape 2" descr="বঙ্কিমচন্দ্র চট্টোপাধ্যায় উক্তি । জনপ্রিয় ও মনছোঁয়া বাণী সমাবে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0" name="AutoShape 2" descr="সোনার তরী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12" name="AutoShape 4" descr="সোনার তরী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57200" y="2286000"/>
            <a:ext cx="7715446" cy="3678264"/>
            <a:chOff x="1295400" y="1676400"/>
            <a:chExt cx="7486846" cy="3678264"/>
          </a:xfrm>
        </p:grpSpPr>
        <p:pic>
          <p:nvPicPr>
            <p:cNvPr id="10" name="Picture 4" descr="টানা বৃষ্টি আর ঢলে বন্যার পদধ্বনি | 924994 | কালের কণ্ঠ | kalerkanth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733800" y="1676400"/>
              <a:ext cx="5048446" cy="3657600"/>
            </a:xfrm>
            <a:prstGeom prst="rect">
              <a:avLst/>
            </a:prstGeom>
            <a:noFill/>
          </p:spPr>
        </p:pic>
        <p:pic>
          <p:nvPicPr>
            <p:cNvPr id="17416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1676400"/>
              <a:ext cx="2438400" cy="3678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76200"/>
            <a:ext cx="5638800" cy="33547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পরপারে দেখি আঁকা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তরুছা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য়া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মসী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মাখা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গ্রামখানি মেঘে ঢাকা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প্রভাত বেলা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 পারেতে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ছোটো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ক্ষেত আমি একেলা।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386" name="AutoShape 2" descr="Sototo He Nod Tumi Poro Mor Mone – সাহিত্য জগৎ / SAHITYA JAG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9" name="AutoShape 5" descr="কবি ও কবিতা - Príspevk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1000" y="2895600"/>
            <a:ext cx="8458200" cy="3581400"/>
            <a:chOff x="381000" y="2743200"/>
            <a:chExt cx="9138138" cy="3429000"/>
          </a:xfrm>
        </p:grpSpPr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2"/>
            <a:srcRect r="23415"/>
            <a:stretch>
              <a:fillRect/>
            </a:stretch>
          </p:blipFill>
          <p:spPr bwMode="auto">
            <a:xfrm>
              <a:off x="381000" y="2743200"/>
              <a:ext cx="4282417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200" y="2743200"/>
              <a:ext cx="4870938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685800"/>
            <a:ext cx="5715000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গান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গে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তরী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কে আসে পারে!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দেখে’ যেন মনে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চিনি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উহারে।</a:t>
            </a:r>
            <a:endParaRPr lang="as-IN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গল্প লেখার সহজ পাঠ (শিক্ষা) - কাওসার চৌধুরী এর বাংলা ব্লগ । bangla blog |  সামহোয়্যার ইন ব্লগ - বাঁধ ভাঙ্গার আওয়া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2" name="Picture 2" descr="সোনার তরী(শিশু কিশোর সাহিত্য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905000"/>
            <a:ext cx="4304227" cy="2957052"/>
          </a:xfrm>
          <a:prstGeom prst="rect">
            <a:avLst/>
          </a:prstGeom>
          <a:noFill/>
        </p:spPr>
      </p:pic>
      <p:pic>
        <p:nvPicPr>
          <p:cNvPr id="15364" name="Picture 4" descr="নষ্ট কিট গল্প - বাংলার রূপ - গল্প কবিত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00400"/>
            <a:ext cx="4451685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81000"/>
            <a:ext cx="5105400" cy="28623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ভরা-পালে চলে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কোন দিকে নাহি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ঢেউগুলি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নিরুপা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ভাঙ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দু’ধারে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দেখে’ যেন মনে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চিনি উহারে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290" name="AutoShape 2" descr="১৭ দিনে বইমেলায় এসেছে আড়াই হাজার নতুন ব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3200400"/>
            <a:ext cx="4495800" cy="338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914400"/>
            <a:ext cx="56388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তুমি কোথা যাও কোন্ বিদেশে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ক্ষণিক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ভি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তরী কূলেতে এসে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AutoShape 2" descr="মনীষীদের উক্তি ও প্রবাদ বাক্য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মনীষীদের উক্তি ও প্রবাদ বাক্য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70" name="AutoShape 6" descr="মনীষীদের উক্তি ও প্রবাদ বাক্য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4" name="AutoShape 2" descr="নদী – সাহিত্য জগৎ / SAHITYA JAG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6" name="Picture 4" descr="জীবন তরী - সায়েম মুন এর বাংলা ব্লগ । bangla blog | সামহোয়্যার ইন ব্লগ -  বাঁধ ভাঙ্গার আওয়া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1" y="2057401"/>
            <a:ext cx="5429249" cy="4343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33400"/>
            <a:ext cx="4953000" cy="28623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যেয়ো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যেথা যেতে চাও,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যারে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খু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তারে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শুধু তুমি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যাও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ক্ষণিক হেসে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আমার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ধান কূলেতে এসে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2" name="AutoShape 2" descr="মনীষীদের উক্তি ও প্রবাদ বাক্য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বঙ্কিমচন্দ্র চট্টোপাধ্যায়: জাতীয়তাবাদের... - Bangali Hindu Post (বাঙ্গালি  হিন্দু পোস্ট)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গল্প লেখার সহজ পাঠ (শিক্ষা) - কাওসার চৌধুরী এর বাংলা ব্লগ । bangla blog |  সামহোয়্যার ইন ব্লগ - বাঁধ ভাঙ্গার আওয়া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0" name="Picture 2" descr="Sonar Tari - Poem Recitation (with lyrics) - YouTube"/>
          <p:cNvPicPr>
            <a:picLocks noChangeAspect="1" noChangeArrowheads="1"/>
          </p:cNvPicPr>
          <p:nvPr/>
        </p:nvPicPr>
        <p:blipFill>
          <a:blip r:embed="rId2"/>
          <a:srcRect t="8000" b="10667"/>
          <a:stretch>
            <a:fillRect/>
          </a:stretch>
        </p:blipFill>
        <p:spPr bwMode="auto">
          <a:xfrm>
            <a:off x="304800" y="3429000"/>
            <a:ext cx="4572000" cy="2971800"/>
          </a:xfrm>
          <a:prstGeom prst="rect">
            <a:avLst/>
          </a:prstGeom>
          <a:noFill/>
        </p:spPr>
      </p:pic>
      <p:pic>
        <p:nvPicPr>
          <p:cNvPr id="11" name="Picture 6" descr="Sonar Tori - সোনার তরী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533400"/>
            <a:ext cx="3733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762000"/>
            <a:ext cx="54864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যত চাও তত লও তরণী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পরে।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আর আছে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আর নাই,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ছি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266" name="AutoShape 2" descr="সোনার তরী রবীন্দ্রনাথ ঠাকুর। গগনে গরজে... - ¤¤ রবীন্দ্রসঙ্গীত ¤¤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68" name="AutoShape 4" descr="সোনার তরী রবীন্দ্রনাথ ঠাকুর। গগনে গরজে... - ¤¤ রবীন্দ্রসঙ্গীত ¤¤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66913"/>
            <a:ext cx="4419600" cy="427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228600"/>
            <a:ext cx="4876800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এতকাল নদীকূলে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যাহা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লয়ে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ছিনু ভুলে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সকলি দিলাম তুলে</a:t>
            </a:r>
            <a:br>
              <a:rPr lang="as-IN" sz="3600" dirty="0" smtClean="0">
                <a:latin typeface="NikoshBAN" pitchFamily="2" charset="0"/>
                <a:cs typeface="NikoshBAN" pitchFamily="2" charset="0"/>
              </a:rPr>
            </a:b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থরে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বিথরে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এখন আমারে ল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হো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 করুণা করে!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6" name="AutoShape 4" descr="বঙ্কিমচন্দ্র চট্টোপাধ্যায় এর সকল PDF বাংলা বই ডাউনলোড | বাংলা পিডিএফ ইবুক  ফ্রী ডাউনলো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দেড় লাখ একর ফসলের ক্ষতি | প্রথম আল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971800"/>
            <a:ext cx="5689599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 descr="শিলাইদহ রবীন্দ্র কুঠিবাড়ি - কুষ্টিয়াশহর.ক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396" name="AutoShape 4" descr="শিলাইদহ রবীন্দ্র কুঠিবাড়ি - কুষ্টিয়াশহর.ক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81000" y="785706"/>
            <a:ext cx="8534400" cy="5615094"/>
            <a:chOff x="321734" y="208548"/>
            <a:chExt cx="8429035" cy="7190874"/>
          </a:xfrm>
        </p:grpSpPr>
        <p:pic>
          <p:nvPicPr>
            <p:cNvPr id="59398" name="Picture 6" descr="View Bangladesh: রবীন্দ্র কুঠিবাড়ি, কুষ্টিয়া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734" y="208548"/>
              <a:ext cx="6096000" cy="3581401"/>
            </a:xfrm>
            <a:prstGeom prst="rect">
              <a:avLst/>
            </a:prstGeom>
            <a:noFill/>
          </p:spPr>
        </p:pic>
        <p:pic>
          <p:nvPicPr>
            <p:cNvPr id="59400" name="Picture 8" descr="শিলাইদহ রবীন্দ্র কুঠি বাড়ি জাদুঘর, কুষ্টিয়া – বিজয় ১৬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81585" y="3789947"/>
              <a:ext cx="5569184" cy="3609475"/>
            </a:xfrm>
            <a:prstGeom prst="rect">
              <a:avLst/>
            </a:prstGeom>
            <a:noFill/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228600" y="304800"/>
            <a:ext cx="8610600" cy="838200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en-US" sz="50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আমরা</a:t>
            </a:r>
            <a:r>
              <a:rPr lang="en-US" sz="50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wKQz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Qwe</a:t>
            </a:r>
            <a:r>
              <a:rPr lang="en-US" sz="5000" dirty="0" smtClean="0">
                <a:solidFill>
                  <a:schemeClr val="tx2"/>
                </a:solidFill>
                <a:latin typeface="SutonnyMJ" pitchFamily="2" charset="0"/>
                <a:ea typeface="+mj-ea"/>
                <a:cs typeface="SutonnyMJ" pitchFamily="2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5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sz="5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5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000" dirty="0" err="1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5000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629400" y="1143000"/>
            <a:ext cx="2133600" cy="2590800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0"/>
              </a:spcBef>
            </a:pP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রবীন্দ্রনাথের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 </a:t>
            </a:r>
          </a:p>
          <a:p>
            <a:pPr lvl="0">
              <a:spcBef>
                <a:spcPct val="0"/>
              </a:spcBef>
            </a:pP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স্মৃতি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বিজড়িত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শিলাইদহের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</a:p>
          <a:p>
            <a:pPr lvl="0">
              <a:spcBef>
                <a:spcPct val="0"/>
              </a:spcBef>
            </a:pP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কুঠি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বাড়ি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3810000"/>
            <a:ext cx="2819400" cy="2209800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0"/>
              </a:spcBef>
            </a:pP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রবীন্দ্রনাথ</a:t>
            </a:r>
            <a:r>
              <a:rPr lang="en-US" sz="3200" dirty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শিলাইদহে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থাকা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কালে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‘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সোনার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তরী’কাব্যটি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লিখেছেন</a:t>
            </a:r>
            <a:r>
              <a:rPr lang="en-US" sz="3200" dirty="0" smtClean="0">
                <a:solidFill>
                  <a:schemeClr val="tx2"/>
                </a:solidFill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685800"/>
            <a:ext cx="59436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ঠাঁই নাই, ঠাঁই নাই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 সে তরী</a:t>
            </a:r>
            <a:br>
              <a:rPr lang="as-IN" sz="4000" dirty="0" smtClean="0">
                <a:latin typeface="NikoshBAN" pitchFamily="2" charset="0"/>
                <a:cs typeface="NikoshBAN" pitchFamily="2" charset="0"/>
              </a:rPr>
            </a:b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আমারি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নার ধানে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গি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ছে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ভরি।</a:t>
            </a:r>
            <a:endParaRPr lang="as-IN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981200"/>
            <a:ext cx="5943600" cy="3869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381000"/>
            <a:ext cx="4800600" cy="255454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শ্রাবণ গগন ঘিরে</a:t>
            </a:r>
            <a:br>
              <a:rPr lang="as-IN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ঘন মেঘ ঘুরে ফিরে,</a:t>
            </a:r>
            <a:br>
              <a:rPr lang="as-IN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শূন্য নদীর তীরে</a:t>
            </a:r>
            <a:br>
              <a:rPr lang="as-IN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রহিনু পড়ি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as-IN" sz="3200" dirty="0" smtClean="0">
                <a:latin typeface="NikoshBAN" pitchFamily="2" charset="0"/>
                <a:cs typeface="NikoshBAN" pitchFamily="2" charset="0"/>
              </a:rPr>
            </a:b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যাহা ছিল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গেল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সো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নার তরী।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194" name="AutoShape 2" descr="এক বছরে আড়াই হাজার কৃষকের আত্মহত্যা | Rajshahi Proti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এক বছরে আড়াই হাজার কৃষকের আত্মহত্যা | Rajshahi Protid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নওগাঁয় পানিতে তলিয়ে গেছে ফসল,চরম বিপাকে কৃষক | LalSabuj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895600"/>
            <a:ext cx="6172199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713982"/>
            <a:ext cx="861060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খ-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প্রত্যাসা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‘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তীরে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রহিনু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পড়ি’–কথাটি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কৃষকের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মনোভাব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94900"/>
            <a:ext cx="8610600" cy="107721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ক-</a:t>
            </a:r>
            <a:r>
              <a:rPr lang="en-US" sz="3200" b="1" u="sng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2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আসন্ন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দুর্যোগের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দাঁড়িয়ে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একলা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কৃষক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আনন্দে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উদ্বেল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অনুনয়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4800" y="79712"/>
            <a:ext cx="8534400" cy="2922902"/>
            <a:chOff x="95682" y="79712"/>
            <a:chExt cx="8534400" cy="2922902"/>
          </a:xfrm>
        </p:grpSpPr>
        <p:sp>
          <p:nvSpPr>
            <p:cNvPr id="4" name="Rectangle 3"/>
            <p:cNvSpPr/>
            <p:nvPr/>
          </p:nvSpPr>
          <p:spPr>
            <a:xfrm>
              <a:off x="95682" y="762000"/>
              <a:ext cx="3485718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5400" u="sng" dirty="0" err="1" smtClean="0"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5400" u="sng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u="sng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u="sng" dirty="0" smtClean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7116" y="79712"/>
              <a:ext cx="5002966" cy="29229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-Point Star 3"/>
          <p:cNvSpPr/>
          <p:nvPr/>
        </p:nvSpPr>
        <p:spPr>
          <a:xfrm>
            <a:off x="5105400" y="1828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3200400" y="3124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81000" y="432137"/>
            <a:ext cx="8153400" cy="12003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0" y="1447800"/>
            <a:ext cx="8229600" cy="4876800"/>
            <a:chOff x="381000" y="1447800"/>
            <a:chExt cx="8229600" cy="4876800"/>
          </a:xfrm>
        </p:grpSpPr>
        <p:sp>
          <p:nvSpPr>
            <p:cNvPr id="5" name="Content Placeholder 2"/>
            <p:cNvSpPr txBox="1">
              <a:spLocks/>
            </p:cNvSpPr>
            <p:nvPr/>
          </p:nvSpPr>
          <p:spPr>
            <a:xfrm>
              <a:off x="381000" y="1447800"/>
              <a:ext cx="8153400" cy="4876800"/>
            </a:xfrm>
            <a:prstGeom prst="rect">
              <a:avLst/>
            </a:prstGeom>
            <a:ln>
              <a:solidFill>
                <a:schemeClr val="tx1"/>
              </a:solidFill>
              <a:prstDash val="lgDash"/>
            </a:ln>
          </p:spPr>
          <p:txBody>
            <a:bodyPr>
              <a:normAutofit/>
            </a:bodyPr>
            <a:lstStyle/>
            <a:p>
              <a:pPr marL="514350" lvl="0" indent="-51435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MJ" pitchFamily="2" charset="0"/>
                  <a:cs typeface="SutonnyMJ" pitchFamily="2" charset="0"/>
                </a:rPr>
                <a:t>1.   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‘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আমি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’ 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শব্দের</a:t>
              </a:r>
              <a:r>
                <a:rPr lang="en-US" sz="3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প্রতীকি</a:t>
              </a:r>
              <a:r>
                <a:rPr lang="en-US" sz="3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30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কী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? </a:t>
              </a:r>
            </a:p>
            <a:p>
              <a:pPr marL="514350" lvl="0" indent="-51435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(ক) 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কৃষক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   	(খ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আমার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kumimoji="0" lang="bn-BD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(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)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শিল্পস্রষ্টা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কবি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lvl="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2</a:t>
              </a:r>
              <a:r>
                <a:rPr kumimoji="0" lang="bn-BD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.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সোনার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তরী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’ 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কবিতাটি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কোন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ছন্দে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রচিত</a:t>
              </a:r>
              <a:r>
                <a:rPr lang="en-US" sz="32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? </a:t>
              </a:r>
              <a:endParaRPr kumimoji="0" lang="bn-BD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bn-IN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    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BD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(ক)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গদ্যছন্দে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	</a:t>
              </a:r>
              <a:r>
                <a:rPr kumimoji="0" lang="bn-BD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(খ) 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মাত্রাবৃত্তছন্দে</a:t>
              </a:r>
              <a:r>
                <a:rPr lang="en-US" sz="3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রচিত</a:t>
              </a:r>
              <a:r>
                <a:rPr kumimoji="0" lang="en-US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 </a:t>
              </a:r>
              <a:r>
                <a:rPr kumimoji="0" lang="bn-BD" sz="3000" b="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(গ) </a:t>
              </a:r>
              <a:r>
                <a:rPr kumimoji="0" lang="en-US" sz="30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অক্ষরবৃত্তছন্দ্রে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lang="en-US" sz="30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utonnyMJ" pitchFamily="2" charset="0"/>
                <a:cs typeface="SutonnyMJ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7200" y="5181600"/>
              <a:ext cx="8153400" cy="11156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lvl="0" indent="-4572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4.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 ‘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ওগো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তুমি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কোথা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যাও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বিদেশে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‘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তুমি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’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  <a:endParaRPr lang="en-US" sz="28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457200" lvl="0" indent="-457200">
                <a:lnSpc>
                  <a:spcPct val="110000"/>
                </a:lnSpc>
                <a:spcBef>
                  <a:spcPct val="20000"/>
                </a:spcBef>
                <a:defRPr/>
              </a:pP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      (ক)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মাঝি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		(খ)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তরী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	(গ)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endParaRPr lang="en-US" sz="28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5" name="5-Point Star 14"/>
          <p:cNvSpPr/>
          <p:nvPr/>
        </p:nvSpPr>
        <p:spPr>
          <a:xfrm>
            <a:off x="1295400" y="5867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" y="4114800"/>
            <a:ext cx="7924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সোরার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কোন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কাব্য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? </a:t>
            </a:r>
            <a:endParaRPr lang="bn-BD" sz="24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>
              <a:lnSpc>
                <a:spcPct val="110000"/>
              </a:lnSpc>
              <a:spcBef>
                <a:spcPct val="20000"/>
              </a:spcBef>
              <a:defRPr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বলাকা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3352800" y="4648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5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3962400"/>
            <a:ext cx="8305800" cy="1938992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আঁকা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অন্তরালে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agara Solid" pitchFamily="82" charset="0"/>
              <a:cs typeface="GangaSagarMJ" pitchFamily="2" charset="0"/>
            </a:endParaRPr>
          </a:p>
        </p:txBody>
      </p:sp>
      <p:sp>
        <p:nvSpPr>
          <p:cNvPr id="2050" name="AutoShape 2" descr="শিলাইদহ রবীন্দ্র কুঠিবাড়ি জাদুঘর, কুষ্টিয়া - ট্রাভেল বাংলাদে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4" name="AutoShape 2" descr="শিলাইদহ রবীন্দ্র কুঠিবাড়ি জাদুঘর, কুষ্টিয়া - ট্রাভেল বাংলাদে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শিলাইদহ রবীন্দ্র কুঠিবাড়ি জাদুঘর, কুষ্টিয়া - ট্রাভেল বাংলাদে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রবীন্দ্র কুঠিবাড়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81000" y="304800"/>
            <a:ext cx="8382000" cy="3429000"/>
            <a:chOff x="533400" y="304800"/>
            <a:chExt cx="8077200" cy="2905125"/>
          </a:xfrm>
        </p:grpSpPr>
        <p:sp>
          <p:nvSpPr>
            <p:cNvPr id="8" name="Rectangle 7"/>
            <p:cNvSpPr/>
            <p:nvPr/>
          </p:nvSpPr>
          <p:spPr>
            <a:xfrm>
              <a:off x="533400" y="1667470"/>
              <a:ext cx="3429000" cy="923330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5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 smtClean="0"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54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3560" name="Picture 8" descr="কবি রবীন্দ্রনাথ ঠাকুরের শিলাইদহ কুঠিবাড়ি | Travel news Latest stories &amp;  updat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2400" y="304800"/>
              <a:ext cx="4648200" cy="29051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বঙ্কিমচন্দ্র চট্টোপাধ্যায় উক্তি । জনপ্রিয় ও মনছোঁয়া বাণী সমাবে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কবিগুরু রবীন্দ্রনাথ ঠাকুরের জীবন পাল্টানো কিছু বিখ্যাত উক্তি ও বাণ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61" y="644604"/>
            <a:ext cx="8652469" cy="525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4191000" y="644604"/>
            <a:ext cx="4572000" cy="110799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82000" cy="914400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রবীন্দ্রনাথের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সাধনা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1219200"/>
            <a:ext cx="8382000" cy="3657600"/>
            <a:chOff x="381000" y="1981200"/>
            <a:chExt cx="8382000" cy="3848100"/>
          </a:xfrm>
        </p:grpSpPr>
        <p:pic>
          <p:nvPicPr>
            <p:cNvPr id="2050" name="Picture 2" descr="C:\Users\DAFFODIL\Desktop\Aktar image folder\Aktar Sir, image\73e480a55c8dea1727ba5f4a01a4d3b9--vintage-india-school-of-art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1981200"/>
              <a:ext cx="2997200" cy="3848100"/>
            </a:xfrm>
            <a:prstGeom prst="rect">
              <a:avLst/>
            </a:prstGeom>
            <a:noFill/>
          </p:spPr>
        </p:pic>
        <p:pic>
          <p:nvPicPr>
            <p:cNvPr id="6" name="Picture 7" descr="C:\Users\DAFFODIL\Desktop\Aktar image folder\Aktar Sir, image\06aee79813ddcc460d33fb03ebbb66f8--rabindranath-tagore-vintage-india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05200" y="1981200"/>
              <a:ext cx="2514600" cy="3810000"/>
            </a:xfrm>
            <a:prstGeom prst="rect">
              <a:avLst/>
            </a:prstGeom>
            <a:noFill/>
          </p:spPr>
        </p:pic>
        <p:pic>
          <p:nvPicPr>
            <p:cNvPr id="7" name="Picture 6" descr="C:\Users\DAFFODIL\Desktop\Aktar image folder\Aktar Sir, image\a319ab8e407637585f4709be4684125a--nobel-prize-in-literature-rabindranath-tagor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096000" y="1981200"/>
              <a:ext cx="2667000" cy="3810000"/>
            </a:xfrm>
            <a:prstGeom prst="rect">
              <a:avLst/>
            </a:prstGeom>
            <a:noFill/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381000" y="4876800"/>
            <a:ext cx="83820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0" rIns="0" bIns="0" anchor="b">
            <a:noAutofit/>
          </a:bodyPr>
          <a:lstStyle/>
          <a:p>
            <a:pPr fontAlgn="base"/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পূর্ব বাংলার প্রত্যন্ত গ্রামাঞ্চলে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নর-নারীর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সুখ-দুঃখ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আশা-নিরাশা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মান-অভিমানের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সাথে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 নিবিড় পরিচয় মেলে এবং মনে প্রাণে তা অনুভব 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2318904" y="685800"/>
            <a:ext cx="4506192" cy="144780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8400" y="2608853"/>
            <a:ext cx="6621570" cy="2849411"/>
          </a:xfrm>
          <a:prstGeom prst="rect">
            <a:avLst/>
          </a:prstGeom>
          <a:solidFill>
            <a:schemeClr val="bg2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.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আশরাফুল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আলম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 এ (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সম্মান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),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. এ (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)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তাতারদী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মীরধাবাড়ী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latin typeface="NikoshBAN" pitchFamily="2" charset="0"/>
                <a:cs typeface="NikoshBAN" pitchFamily="2" charset="0"/>
              </a:rPr>
              <a:t>নম্বর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01881019604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0" y="6400800"/>
            <a:ext cx="9144000" cy="457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anose="020B0604020202020204" pitchFamily="34" charset="0"/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" y="2199542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4433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0DF1990-6A4B-4F09-95D7-53F2D93708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" y="152400"/>
            <a:ext cx="8763000" cy="65532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14945CF-F571-4BB8-963F-1624D84CAE80}"/>
              </a:ext>
            </a:extLst>
          </p:cNvPr>
          <p:cNvSpPr txBox="1"/>
          <p:nvPr/>
        </p:nvSpPr>
        <p:spPr>
          <a:xfrm>
            <a:off x="1066800" y="609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b="1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i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400" b="1" i="1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587E1578-5162-4E62-8A01-9ECE05E84430}"/>
              </a:ext>
            </a:extLst>
          </p:cNvPr>
          <p:cNvSpPr txBox="1"/>
          <p:nvPr/>
        </p:nvSpPr>
        <p:spPr>
          <a:xfrm>
            <a:off x="762000" y="24384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তরী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’  - 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রবৗন্দ্রনাথ</a:t>
            </a:r>
            <a:r>
              <a:rPr lang="en-US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A704DE9-F57C-44EC-9529-8FD387DF11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81374" flipH="1">
            <a:off x="-160143" y="3724178"/>
            <a:ext cx="3380874" cy="3003802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026080F5-969E-480B-BEFD-492FB85ECF8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329986" y="3458650"/>
            <a:ext cx="2433463" cy="1916965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53746C83-E649-44BB-9F56-76A7C2C0BDB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181100" y="3543300"/>
            <a:ext cx="2362200" cy="16764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xmlns="" id="{B5A11BF2-1960-493C-894E-1EC6A2451FBA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447803" y="3352803"/>
            <a:ext cx="2590795" cy="2286001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1724EC0E-3471-4197-9E39-264B53F9744A}"/>
              </a:ext>
            </a:extLst>
          </p:cNvPr>
          <p:cNvCxnSpPr>
            <a:cxnSpLocks/>
          </p:cNvCxnSpPr>
          <p:nvPr/>
        </p:nvCxnSpPr>
        <p:spPr>
          <a:xfrm flipV="1">
            <a:off x="1828800" y="3124200"/>
            <a:ext cx="2895600" cy="2422196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25A4250F-0E8B-463B-8CBB-78BC2B0203BA}"/>
              </a:ext>
            </a:extLst>
          </p:cNvPr>
          <p:cNvCxnSpPr>
            <a:cxnSpLocks/>
          </p:cNvCxnSpPr>
          <p:nvPr/>
        </p:nvCxnSpPr>
        <p:spPr>
          <a:xfrm flipV="1">
            <a:off x="1600200" y="3200400"/>
            <a:ext cx="2667000" cy="2438400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465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0"/>
            <a:ext cx="4343400" cy="1143000"/>
          </a:xfrm>
          <a:prstGeom prst="ellipse">
            <a:avLst/>
          </a:prstGeom>
          <a:solidFill>
            <a:srgbClr val="FFC000"/>
          </a:solidFill>
          <a:ln w="762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bg2"/>
                </a:solidFill>
                <a:latin typeface="SutonnyMJ" pitchFamily="2" charset="0"/>
                <a:cs typeface="SutonnyMJ" pitchFamily="2" charset="0"/>
              </a:rPr>
              <a:t>শিখনফল</a:t>
            </a:r>
            <a:endParaRPr lang="en-US" sz="54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16997"/>
            <a:ext cx="8839200" cy="49552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1 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কবিতাটির অন্তরালে কবি মানুষের সারাজীব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নের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 একটি চিত্র তৈরি করেছেন।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</a:t>
            </a:r>
          </a:p>
          <a:p>
            <a:pPr>
              <a:spcBef>
                <a:spcPts val="600"/>
              </a:spcBef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জীবনচিত্র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2800" dirty="0" smtClean="0"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 তার সারাটাজীবন পরিশ্রম করে কাটিয়ে দেয়। অথচ যখন তার সবকিছু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as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 যায় তখন দেখে যে তার চলে যাবার সময় ঘনিয়ে এসেছে।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endParaRPr lang="en-US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spcBef>
                <a:spcPts val="60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মহাকালের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স্রোতে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জীবনযৌবন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ভেসে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ts val="600"/>
              </a:spcBef>
            </a:pP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- এ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বলতে পারবে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172200" y="4254910"/>
            <a:ext cx="2971800" cy="1917290"/>
            <a:chOff x="4953012" y="3546395"/>
            <a:chExt cx="2476429" cy="2133600"/>
          </a:xfrm>
        </p:grpSpPr>
        <p:sp>
          <p:nvSpPr>
            <p:cNvPr id="6" name="Oval 5"/>
            <p:cNvSpPr/>
            <p:nvPr/>
          </p:nvSpPr>
          <p:spPr>
            <a:xfrm>
              <a:off x="4953012" y="3546395"/>
              <a:ext cx="2476429" cy="2133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Oval 4"/>
            <p:cNvSpPr/>
            <p:nvPr/>
          </p:nvSpPr>
          <p:spPr>
            <a:xfrm>
              <a:off x="5003023" y="3800786"/>
              <a:ext cx="2374253" cy="1695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spcBef>
                  <a:spcPct val="0"/>
                </a:spcBef>
              </a:pPr>
              <a:r>
                <a:rPr lang="en-US" sz="2800" dirty="0" smtClean="0">
                  <a:latin typeface="SutonnyMJ" pitchFamily="2" charset="0"/>
                  <a:cs typeface="SutonnyMJ" pitchFamily="2" charset="0"/>
                </a:rPr>
                <a:t> </a:t>
              </a:r>
            </a:p>
            <a:p>
              <a:pPr lvl="0" algn="ctr" defTabSz="1244600">
                <a:spcBef>
                  <a:spcPct val="0"/>
                </a:spcBef>
              </a:pP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0" algn="ctr" defTabSz="1244600">
                <a:spcBef>
                  <a:spcPct val="0"/>
                </a:spcBef>
              </a:pP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মাত্র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15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বছর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বয়সে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বনফুল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কাব্য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রচনা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করেন।বাংলা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ছোটগল্পের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তিনি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পথিকৃ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ৎ ও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শ্রেষ্ঠ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শিল্পী</a:t>
              </a:r>
              <a:r>
                <a:rPr lang="en-US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1244600">
                <a:spcBef>
                  <a:spcPct val="0"/>
                </a:spcBef>
              </a:pPr>
              <a:endPara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defTabSz="12446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2800" kern="1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200" y="0"/>
            <a:ext cx="3048000" cy="1447800"/>
            <a:chOff x="4516598" y="725717"/>
            <a:chExt cx="2483294" cy="2071075"/>
          </a:xfrm>
        </p:grpSpPr>
        <p:sp>
          <p:nvSpPr>
            <p:cNvPr id="18" name="Oval 17"/>
            <p:cNvSpPr/>
            <p:nvPr/>
          </p:nvSpPr>
          <p:spPr>
            <a:xfrm>
              <a:off x="4516598" y="725717"/>
              <a:ext cx="2483294" cy="2071075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Oval 4"/>
            <p:cNvSpPr/>
            <p:nvPr/>
          </p:nvSpPr>
          <p:spPr>
            <a:xfrm>
              <a:off x="4852299" y="1354686"/>
              <a:ext cx="1949825" cy="10766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640" tIns="40640" rIns="40640" bIns="40640" numCol="1" spcCol="1270" anchor="ctr" anchorCtr="0">
              <a:noAutofit/>
            </a:bodyPr>
            <a:lstStyle/>
            <a:p>
              <a:pPr lvl="0" algn="ctr" defTabSz="1244600">
                <a:spcBef>
                  <a:spcPct val="0"/>
                </a:spcBef>
              </a:pPr>
              <a:endParaRPr lang="en-US" sz="2400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/>
              <a:r>
                <a:rPr lang="en-US" sz="2400" kern="1200" dirty="0" err="1" smtClean="0">
                  <a:latin typeface="NikoshBAN" pitchFamily="2" charset="0"/>
                  <a:cs typeface="NikoshBAN" pitchFamily="2" charset="0"/>
                </a:rPr>
                <a:t>মৃত্যু</a:t>
              </a:r>
              <a:r>
                <a:rPr lang="en-US" sz="2400" kern="1200" dirty="0" smtClean="0">
                  <a:latin typeface="NikoshBAN" pitchFamily="2" charset="0"/>
                  <a:cs typeface="NikoshBAN" pitchFamily="2" charset="0"/>
                </a:rPr>
                <a:t> :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১৯৪১ খ্রিষ্টাব্দের ৭ আগষ্ট কলকাতায়। 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4224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endParaRPr lang="en-US" sz="3600" kern="1200" dirty="0" smtClean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019800" y="92767"/>
            <a:ext cx="3124200" cy="2040833"/>
            <a:chOff x="-5323471" y="-5437806"/>
            <a:chExt cx="2722159" cy="1730777"/>
          </a:xfrm>
        </p:grpSpPr>
        <p:sp>
          <p:nvSpPr>
            <p:cNvPr id="21" name="Oval 20"/>
            <p:cNvSpPr/>
            <p:nvPr/>
          </p:nvSpPr>
          <p:spPr>
            <a:xfrm>
              <a:off x="-5323471" y="-5425163"/>
              <a:ext cx="2722159" cy="17181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Oval 4"/>
            <p:cNvSpPr/>
            <p:nvPr/>
          </p:nvSpPr>
          <p:spPr>
            <a:xfrm>
              <a:off x="-5257077" y="-5437806"/>
              <a:ext cx="2655765" cy="14076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just" defTabSz="1244600">
                <a:spcBef>
                  <a:spcPct val="0"/>
                </a:spcBef>
              </a:pPr>
              <a:endParaRPr lang="en-US" sz="2000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 algn="just" defTabSz="1244600">
                <a:spcBef>
                  <a:spcPct val="0"/>
                </a:spcBef>
              </a:pPr>
              <a:endParaRPr lang="en-US" sz="2000" kern="1200" dirty="0" smtClean="0">
                <a:latin typeface="NikoshBAN" pitchFamily="2" charset="0"/>
                <a:cs typeface="NikoshBAN" pitchFamily="2" charset="0"/>
              </a:endParaRPr>
            </a:p>
            <a:p>
              <a:pPr lvl="0"/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জন্ম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: ১৮৬১খ্রিস্টাব্দে </a:t>
              </a:r>
            </a:p>
            <a:p>
              <a:pPr lvl="0"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কলকাতার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জোড়াসাঁকোর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ঠাকুর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পরিবারে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বাবা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দেবেন্দ্রনাথ ঠাকুর ও পিতামহ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দারকানাথ ঠাকুর ।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244600"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2209800"/>
            <a:ext cx="3200400" cy="2362200"/>
            <a:chOff x="2383238" y="-633118"/>
            <a:chExt cx="3167055" cy="2261884"/>
          </a:xfrm>
        </p:grpSpPr>
        <p:sp>
          <p:nvSpPr>
            <p:cNvPr id="24" name="Oval 23"/>
            <p:cNvSpPr/>
            <p:nvPr/>
          </p:nvSpPr>
          <p:spPr>
            <a:xfrm>
              <a:off x="2383238" y="-487190"/>
              <a:ext cx="3167055" cy="211595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Oval 4"/>
            <p:cNvSpPr/>
            <p:nvPr/>
          </p:nvSpPr>
          <p:spPr>
            <a:xfrm>
              <a:off x="2609456" y="-633118"/>
              <a:ext cx="2639213" cy="2037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ctr" defTabSz="1244600">
                <a:spcBef>
                  <a:spcPct val="0"/>
                </a:spcBef>
              </a:pP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pPr algn="ctr" defTabSz="1244600">
                <a:spcBef>
                  <a:spcPct val="0"/>
                </a:spcBef>
              </a:pP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পুরস্কার-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১৯১৩ সালে গীতাঞ্জলীর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000" dirty="0" smtClean="0">
                  <a:cs typeface="NikoshBAN" pitchFamily="2" charset="0"/>
                </a:rPr>
                <a:t>song offerings)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জন্য নোবেল ,ব্রিটিশদের নাইট উপাধি লাভ করেন। পরে তিনি নাইট উপাধি বাদ দিয়েছিলেন</a:t>
              </a:r>
              <a:r>
                <a:rPr lang="bn-IN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244600">
                <a:spcBef>
                  <a:spcPct val="0"/>
                </a:spcBef>
              </a:pPr>
              <a:endParaRPr lang="en-US" sz="2800" kern="1200" dirty="0">
                <a:latin typeface="SutonnyMJ" pitchFamily="2" charset="0"/>
                <a:cs typeface="SutonnyMJ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124200" y="4674346"/>
            <a:ext cx="3276600" cy="2412254"/>
            <a:chOff x="-5265709" y="-5870486"/>
            <a:chExt cx="2978683" cy="2588483"/>
          </a:xfrm>
        </p:grpSpPr>
        <p:sp>
          <p:nvSpPr>
            <p:cNvPr id="36" name="Oval 35"/>
            <p:cNvSpPr/>
            <p:nvPr/>
          </p:nvSpPr>
          <p:spPr>
            <a:xfrm>
              <a:off x="-5265709" y="-5571475"/>
              <a:ext cx="2978683" cy="22894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তাঁর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সাহিত্যসাধনার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বৃহতকাল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সাহিত্যের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‘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রবীণ্দ্রযুগ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নামে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পরিচিত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4"/>
            <p:cNvSpPr/>
            <p:nvPr/>
          </p:nvSpPr>
          <p:spPr>
            <a:xfrm>
              <a:off x="-5057895" y="-5870486"/>
              <a:ext cx="2280728" cy="17866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/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019800" y="1981199"/>
            <a:ext cx="3124197" cy="2209802"/>
            <a:chOff x="4953012" y="3422509"/>
            <a:chExt cx="2476429" cy="2328606"/>
          </a:xfrm>
        </p:grpSpPr>
        <p:sp>
          <p:nvSpPr>
            <p:cNvPr id="39" name="Oval 38"/>
            <p:cNvSpPr/>
            <p:nvPr/>
          </p:nvSpPr>
          <p:spPr>
            <a:xfrm>
              <a:off x="4953012" y="3617515"/>
              <a:ext cx="2476429" cy="2133600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Oval 4"/>
            <p:cNvSpPr/>
            <p:nvPr/>
          </p:nvSpPr>
          <p:spPr>
            <a:xfrm>
              <a:off x="5073814" y="3422509"/>
              <a:ext cx="2234828" cy="20877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algn="just" defTabSz="1244600">
                <a:spcBef>
                  <a:spcPct val="0"/>
                </a:spcBef>
              </a:pP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 defTabSz="1244600">
                <a:spcBef>
                  <a:spcPct val="0"/>
                </a:spcBef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ছদ্মনাম-ভানুসিংহ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</a:t>
              </a:r>
            </a:p>
            <a:p>
              <a:pPr algn="ctr" defTabSz="1244600">
                <a:spcBef>
                  <a:spcPct val="0"/>
                </a:spcBef>
              </a:pP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উপাধি-বিশ্বকবি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 defTabSz="1244600">
                <a:spcBef>
                  <a:spcPct val="0"/>
                </a:spcBef>
              </a:pPr>
              <a:r>
                <a:rPr lang="as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রবীন্দ্রনাথকে 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গুরুদেব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as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 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1244600">
                <a:spcBef>
                  <a:spcPct val="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as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কবিগুরু 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নামে</a:t>
              </a:r>
              <a:r>
                <a:rPr lang="as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 </a:t>
              </a:r>
              <a:endPara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 defTabSz="1244600">
                <a:spcBef>
                  <a:spcPct val="0"/>
                </a:spcBef>
              </a:pP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as-IN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অভিধায় ভূষিত করা হয়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32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0" y="4572000"/>
            <a:ext cx="3124200" cy="2102925"/>
            <a:chOff x="-5323471" y="-5799401"/>
            <a:chExt cx="2722159" cy="1718134"/>
          </a:xfrm>
        </p:grpSpPr>
        <p:sp>
          <p:nvSpPr>
            <p:cNvPr id="42" name="Oval 41"/>
            <p:cNvSpPr/>
            <p:nvPr/>
          </p:nvSpPr>
          <p:spPr>
            <a:xfrm>
              <a:off x="-5323471" y="-5799401"/>
              <a:ext cx="2722159" cy="171813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Oval 4"/>
            <p:cNvSpPr/>
            <p:nvPr/>
          </p:nvSpPr>
          <p:spPr>
            <a:xfrm>
              <a:off x="-5323471" y="-5762205"/>
              <a:ext cx="2589370" cy="16809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/>
              <a:endParaRPr lang="en-US" b="1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উল্লেখযোগ্য</a:t>
              </a:r>
              <a:endParaRPr lang="en-US" sz="20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 রচনা-কাব্য-সোনার তরী,মানষী,চিত্রা,গীতাঞ্জলী ,বলাকা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ইত্যাদি।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ছোটগল্প,গল্পগুচ্ছ 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(চার খন্ড।)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উপন্যাস,চোখের বালি</a:t>
              </a:r>
            </a:p>
            <a:p>
              <a:pPr lvl="0" algn="ctr"/>
              <a:r>
                <a:rPr lang="bn-IN" sz="2000" dirty="0" smtClean="0">
                  <a:latin typeface="NikoshBAN" pitchFamily="2" charset="0"/>
                  <a:cs typeface="NikoshBAN" pitchFamily="2" charset="0"/>
                </a:rPr>
                <a:t>যোগাযোগ,ইত্যাদি।</a:t>
              </a:r>
              <a:endParaRPr lang="en-US" sz="2800" dirty="0" smtClean="0">
                <a:latin typeface="NikoshBAN" pitchFamily="2" charset="0"/>
                <a:cs typeface="NikoshBAN" pitchFamily="2" charset="0"/>
              </a:endParaRPr>
            </a:p>
            <a:p>
              <a:pPr lvl="0" algn="ctr" defTabSz="1244600">
                <a:spcBef>
                  <a:spcPct val="0"/>
                </a:spcBef>
              </a:pP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276600" y="1472925"/>
            <a:ext cx="2743200" cy="3669206"/>
            <a:chOff x="3276600" y="1472925"/>
            <a:chExt cx="2743200" cy="3669206"/>
          </a:xfrm>
        </p:grpSpPr>
        <p:pic>
          <p:nvPicPr>
            <p:cNvPr id="21506" name="Picture 2" descr="Outlook Photo Gallery : Rabindranath Tagore As a writer-philosopher,  India's first Nobel laureate Rabindranath Tagore (1861-1941) left behind a  stupendous body of work unmatched in human history. As a painter, he  practicall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76600" y="1472925"/>
              <a:ext cx="2743200" cy="3099075"/>
            </a:xfrm>
            <a:prstGeom prst="rect">
              <a:avLst/>
            </a:prstGeom>
            <a:noFill/>
          </p:spPr>
        </p:pic>
        <p:sp>
          <p:nvSpPr>
            <p:cNvPr id="29" name="TextBox 28"/>
            <p:cNvSpPr txBox="1"/>
            <p:nvPr/>
          </p:nvSpPr>
          <p:spPr>
            <a:xfrm>
              <a:off x="3429000" y="4495800"/>
              <a:ext cx="2590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রবীন্দ্রনাথ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ঠাকুর</a:t>
              </a:r>
              <a:endPara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0" y="76200"/>
            <a:ext cx="3136523" cy="2143888"/>
            <a:chOff x="0" y="76200"/>
            <a:chExt cx="3136523" cy="2143888"/>
          </a:xfrm>
        </p:grpSpPr>
        <p:grpSp>
          <p:nvGrpSpPr>
            <p:cNvPr id="26" name="Group 25"/>
            <p:cNvGrpSpPr/>
            <p:nvPr/>
          </p:nvGrpSpPr>
          <p:grpSpPr>
            <a:xfrm>
              <a:off x="0" y="76200"/>
              <a:ext cx="3136523" cy="2143888"/>
              <a:chOff x="3065243" y="780823"/>
              <a:chExt cx="2576392" cy="2601557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3065243" y="780823"/>
                <a:ext cx="2576392" cy="2589073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2">
                <a:schemeClr val="dk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/>
                <a:endParaRPr lang="en-US" sz="2400" dirty="0"/>
              </a:p>
            </p:txBody>
          </p:sp>
          <p:sp>
            <p:nvSpPr>
              <p:cNvPr id="28" name="Oval 4"/>
              <p:cNvSpPr/>
              <p:nvPr/>
            </p:nvSpPr>
            <p:spPr>
              <a:xfrm>
                <a:off x="3315612" y="1186484"/>
                <a:ext cx="2103085" cy="219589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35560" tIns="35560" rIns="35560" bIns="35560" numCol="1" spcCol="1270" anchor="ctr" anchorCtr="0">
                <a:noAutofit/>
              </a:bodyPr>
              <a:lstStyle/>
              <a:p>
                <a:pPr algn="ctr" defTabSz="1244600">
                  <a:spcBef>
                    <a:spcPct val="0"/>
                  </a:spcBef>
                </a:pPr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04799" y="381000"/>
              <a:ext cx="259080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২২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শ্রাবণ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১৩৪৮ ব: (৭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আগস্ট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, ১৯৪১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খ্রি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:),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কলকাতা</a:t>
              </a:r>
              <a:endParaRPr lang="en-US" sz="2800" dirty="0"/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54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u="sng" dirty="0" err="1" smtClean="0">
                <a:latin typeface="NikoshBAN" pitchFamily="2" charset="0"/>
                <a:cs typeface="NikoshBAN" pitchFamily="2" charset="0"/>
              </a:rPr>
              <a:t>শিখি</a:t>
            </a:r>
            <a:endParaRPr lang="en-US" sz="5400" b="1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2514600"/>
            <a:ext cx="38862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ধারালো বর্শা। এখানে ধারালো বর্শার মতো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219200"/>
            <a:ext cx="388620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as-IN" sz="3200" dirty="0" smtClean="0">
                <a:latin typeface="NikoshBAN" pitchFamily="2" charset="0"/>
                <a:cs typeface="NikoshBAN" pitchFamily="2" charset="0"/>
              </a:rPr>
              <a:t>ক্ষুরের মতো ধারালো যে প্রবাহ বা স্রোত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5715000"/>
            <a:ext cx="2667000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সুবিন্যস্ত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508" name="AutoShape 4" descr="post editorial News : যশো দেহি - why do people want fame more than anything  else (part 2) | Eisam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9200" y="4063425"/>
            <a:ext cx="3886200" cy="1077218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ছায়ার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রঙে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মাখানো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অন্ধকার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2" name="AutoShape 2" descr="আপনার জুয়েলারি অলংকার সমূহের পছন্দে নিয়ে আসুন ভিন্নতা। - Topallbrand B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58" name="AutoShape 2" descr="অধ্যায়: অন্যান্য অক্টোবর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0" name="AutoShape 4" descr="অধ্যায়: অন্যান্য অক্টোবর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2" name="AutoShape 6" descr="অধ্যায়: অন্যান্য অক্টোবর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6200" y="838200"/>
            <a:ext cx="4819650" cy="1752600"/>
            <a:chOff x="76200" y="838200"/>
            <a:chExt cx="4819650" cy="1752600"/>
          </a:xfrm>
        </p:grpSpPr>
        <p:sp>
          <p:nvSpPr>
            <p:cNvPr id="21" name="Right Arrow 20"/>
            <p:cNvSpPr/>
            <p:nvPr/>
          </p:nvSpPr>
          <p:spPr>
            <a:xfrm>
              <a:off x="76200" y="990600"/>
              <a:ext cx="22860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ক্ষুরধারা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46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2200" y="838200"/>
              <a:ext cx="253365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30" name="Group 29"/>
          <p:cNvGrpSpPr/>
          <p:nvPr/>
        </p:nvGrpSpPr>
        <p:grpSpPr>
          <a:xfrm>
            <a:off x="76200" y="2590800"/>
            <a:ext cx="4876800" cy="1600200"/>
            <a:chOff x="76200" y="2590800"/>
            <a:chExt cx="4876800" cy="1600200"/>
          </a:xfrm>
        </p:grpSpPr>
        <p:sp>
          <p:nvSpPr>
            <p:cNvPr id="22" name="Right Arrow 21"/>
            <p:cNvSpPr/>
            <p:nvPr/>
          </p:nvSpPr>
          <p:spPr>
            <a:xfrm>
              <a:off x="76200" y="2667000"/>
              <a:ext cx="22098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latin typeface="SolaimanLipi" pitchFamily="65" charset="0"/>
                  <a:cs typeface="SolaimanLipi" pitchFamily="65" charset="0"/>
                </a:rPr>
                <a:t>খরপরশা</a:t>
              </a:r>
              <a:endParaRPr lang="en-US" sz="3200" dirty="0">
                <a:latin typeface="SolaimanLipi" pitchFamily="65" charset="0"/>
                <a:cs typeface="SolaimanLipi" pitchFamily="65" charset="0"/>
              </a:endParaRPr>
            </a:p>
          </p:txBody>
        </p:sp>
        <p:pic>
          <p:nvPicPr>
            <p:cNvPr id="19465" name="Picture 9" descr="Battle Hunting Sharp Spear Strong High Manganese Steel Spearhead Long  Handle|Swords| - AliExpres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62200" y="2590800"/>
              <a:ext cx="2590800" cy="1600200"/>
            </a:xfrm>
            <a:prstGeom prst="rect">
              <a:avLst/>
            </a:prstGeom>
            <a:noFill/>
          </p:spPr>
        </p:pic>
      </p:grpSp>
      <p:grpSp>
        <p:nvGrpSpPr>
          <p:cNvPr id="31" name="Group 30"/>
          <p:cNvGrpSpPr/>
          <p:nvPr/>
        </p:nvGrpSpPr>
        <p:grpSpPr>
          <a:xfrm>
            <a:off x="89940" y="4191000"/>
            <a:ext cx="4863060" cy="1522172"/>
            <a:chOff x="89940" y="4191000"/>
            <a:chExt cx="4863060" cy="1522172"/>
          </a:xfrm>
        </p:grpSpPr>
        <p:sp>
          <p:nvSpPr>
            <p:cNvPr id="20" name="Right Arrow 19"/>
            <p:cNvSpPr/>
            <p:nvPr/>
          </p:nvSpPr>
          <p:spPr>
            <a:xfrm>
              <a:off x="89940" y="4191000"/>
              <a:ext cx="242466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তরুছায়ামসী-মাখা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9467" name="Picture 11" descr="Flickr: Discussing আমার ছবির গল্প in !!! C H O B I P A R A !!!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62200" y="4191000"/>
              <a:ext cx="2590800" cy="1522172"/>
            </a:xfrm>
            <a:prstGeom prst="rect">
              <a:avLst/>
            </a:prstGeom>
            <a:noFill/>
          </p:spPr>
        </p:pic>
      </p:grpSp>
      <p:grpSp>
        <p:nvGrpSpPr>
          <p:cNvPr id="32" name="Group 31"/>
          <p:cNvGrpSpPr/>
          <p:nvPr/>
        </p:nvGrpSpPr>
        <p:grpSpPr>
          <a:xfrm>
            <a:off x="76200" y="5562600"/>
            <a:ext cx="4876800" cy="1295401"/>
            <a:chOff x="76200" y="5562600"/>
            <a:chExt cx="4876800" cy="1295401"/>
          </a:xfrm>
        </p:grpSpPr>
        <p:sp>
          <p:nvSpPr>
            <p:cNvPr id="19" name="Right Arrow 18"/>
            <p:cNvSpPr/>
            <p:nvPr/>
          </p:nvSpPr>
          <p:spPr>
            <a:xfrm>
              <a:off x="76200" y="5562600"/>
              <a:ext cx="2209800" cy="914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থরে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atin typeface="NikoshBAN" pitchFamily="2" charset="0"/>
                  <a:cs typeface="NikoshBAN" pitchFamily="2" charset="0"/>
                </a:rPr>
                <a:t>বিথরে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28" name="Picture 2" descr="আমাদের ধানের বৈচিত্র্য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62200" y="5562601"/>
              <a:ext cx="2590800" cy="12954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scontent.fdac8-1.fna.fbcdn.net/v/t1.0-9/379532_285053458183723_1788121642_n.jpg?_nc_cat=105&amp;ccb=2&amp;_nc_sid=cdbe9c&amp;_nc_eui2=AeFCmWq9NY9cpv7KpuAlnZ7D1KzCMh9TIBnUrMIyH1MgGQHv8jBZ7I73Wh9Qd4iwXIwqFOOiKUAWLt0qqZ_RQ9Hs&amp;_nc_ohc=ekG-yLfWHnYAX_9Utks&amp;_nc_ht=scontent.fdac8-1.fna&amp;oh=6a27d21a3f019007d486fb90e65d5a85&amp;oe=5FC12413"/>
          <p:cNvPicPr>
            <a:picLocks noChangeAspect="1" noChangeArrowheads="1"/>
          </p:cNvPicPr>
          <p:nvPr/>
        </p:nvPicPr>
        <p:blipFill>
          <a:blip r:embed="rId2"/>
          <a:srcRect t="5085" r="4017" b="4068"/>
          <a:stretch>
            <a:fillRect/>
          </a:stretch>
        </p:blipFill>
        <p:spPr bwMode="auto">
          <a:xfrm>
            <a:off x="3817620" y="477967"/>
            <a:ext cx="5119770" cy="6380033"/>
          </a:xfrm>
          <a:prstGeom prst="rect">
            <a:avLst/>
          </a:prstGeom>
          <a:noFill/>
        </p:spPr>
      </p:pic>
      <p:grpSp>
        <p:nvGrpSpPr>
          <p:cNvPr id="3" name="Group 2"/>
          <p:cNvGrpSpPr/>
          <p:nvPr/>
        </p:nvGrpSpPr>
        <p:grpSpPr>
          <a:xfrm>
            <a:off x="144780" y="1329020"/>
            <a:ext cx="3665220" cy="3465687"/>
            <a:chOff x="-9366" y="1409597"/>
            <a:chExt cx="4505166" cy="3211237"/>
          </a:xfrm>
        </p:grpSpPr>
        <p:pic>
          <p:nvPicPr>
            <p:cNvPr id="4" name="Picture 2" descr="সোনার তরী(শিশু কিশোর সাহিত্য)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366" y="2013894"/>
              <a:ext cx="4495800" cy="260694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0" y="1409597"/>
              <a:ext cx="4495800" cy="712949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u="sng" dirty="0" err="1" smtClean="0">
                  <a:latin typeface="NikoshBAN" pitchFamily="2" charset="0"/>
                  <a:cs typeface="NikoshBAN" pitchFamily="2" charset="0"/>
                </a:rPr>
                <a:t>আদর্শ</a:t>
              </a:r>
              <a:r>
                <a:rPr lang="en-US" sz="4400" b="1" u="sng" dirty="0" smtClean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4400" b="1" u="sng" dirty="0" err="1" smtClean="0">
                  <a:latin typeface="NikoshBAN" pitchFamily="2" charset="0"/>
                  <a:cs typeface="NikoshBAN" pitchFamily="2" charset="0"/>
                </a:rPr>
                <a:t>সরব</a:t>
              </a:r>
              <a:r>
                <a:rPr lang="en-US" sz="4400" b="1" u="sng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u="sng" dirty="0" err="1" smtClean="0"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400" b="1" u="sng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3019</TotalTime>
  <Words>532</Words>
  <Application>Microsoft Office PowerPoint</Application>
  <PresentationFormat>On-screen Show (4:3)</PresentationFormat>
  <Paragraphs>100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Constantia</vt:lpstr>
      <vt:lpstr>GangaSagarMJ</vt:lpstr>
      <vt:lpstr>Niagara Solid</vt:lpstr>
      <vt:lpstr>NikoshBAN</vt:lpstr>
      <vt:lpstr>SolaimanLipi</vt:lpstr>
      <vt:lpstr>SutonnyMJ</vt:lpstr>
      <vt:lpstr>Times New Roman</vt:lpstr>
      <vt:lpstr>Wingdings 2</vt:lpstr>
      <vt:lpstr>Flow</vt:lpstr>
      <vt:lpstr>1_Flow</vt:lpstr>
      <vt:lpstr>PowerPoint Presentation</vt:lpstr>
      <vt:lpstr>PowerPoint Presentation</vt:lpstr>
      <vt:lpstr>রবীন্দ্রনাথের সাহিত্য সাধনা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rafiq</dc:creator>
  <cp:lastModifiedBy>User</cp:lastModifiedBy>
  <cp:revision>580</cp:revision>
  <dcterms:created xsi:type="dcterms:W3CDTF">2006-08-16T00:00:00Z</dcterms:created>
  <dcterms:modified xsi:type="dcterms:W3CDTF">2020-11-24T04:44:35Z</dcterms:modified>
</cp:coreProperties>
</file>