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8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w="28575">
            <a:solidFill>
              <a:schemeClr val="tx1"/>
            </a:solidFill>
          </a:ln>
        </p:spPr>
        <p:txBody>
          <a:bodyPr/>
          <a:lstStyle/>
          <a:p>
            <a:r>
              <a:rPr lang="bn-BD" dirty="0" smtClean="0">
                <a:latin typeface="NikoshBAN" pitchFamily="2" charset="0"/>
                <a:cs typeface="NikoshBAN" pitchFamily="2" charset="0"/>
              </a:rPr>
              <a:t>শুভেছা</a:t>
            </a:r>
            <a:endParaRPr lang="en-US" dirty="0">
              <a:latin typeface="NikoshBAN" pitchFamily="2" charset="0"/>
              <a:cs typeface="NikoshBAN" pitchFamily="2" charset="0"/>
            </a:endParaRPr>
          </a:p>
        </p:txBody>
      </p:sp>
      <p:pic>
        <p:nvPicPr>
          <p:cNvPr id="6" name="Content Placeholder 5" descr="Tulips.jpg"/>
          <p:cNvPicPr>
            <a:picLocks noGrp="1" noChangeAspect="1"/>
          </p:cNvPicPr>
          <p:nvPr>
            <p:ph idx="1"/>
          </p:nvPr>
        </p:nvPicPr>
        <p:blipFill>
          <a:blip r:embed="rId2" cstate="print"/>
          <a:stretch>
            <a:fillRect/>
          </a:stretch>
        </p:blipFill>
        <p:spPr>
          <a:xfrm>
            <a:off x="1554691" y="1600200"/>
            <a:ext cx="6034617" cy="45259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plus(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chemeClr val="tx2">
                <a:lumMod val="20000"/>
                <a:lumOff val="80000"/>
              </a:schemeClr>
            </a:solidFill>
          </a:ln>
        </p:spPr>
        <p:txBody>
          <a:bodyPr/>
          <a:lstStyle/>
          <a:p>
            <a:r>
              <a:rPr lang="bn-BD" dirty="0" smtClean="0">
                <a:latin typeface="NikoshBAN" pitchFamily="2" charset="0"/>
                <a:cs typeface="NikoshBAN" pitchFamily="2" charset="0"/>
              </a:rPr>
              <a:t>মূল্যায়ন </a:t>
            </a:r>
            <a:endParaRPr lang="en-US" dirty="0">
              <a:latin typeface="NikoshBAN" pitchFamily="2" charset="0"/>
              <a:cs typeface="NikoshBAN" pitchFamily="2" charset="0"/>
            </a:endParaRPr>
          </a:p>
        </p:txBody>
      </p:sp>
      <p:sp>
        <p:nvSpPr>
          <p:cNvPr id="3" name="Content Placeholder 2"/>
          <p:cNvSpPr>
            <a:spLocks noGrp="1"/>
          </p:cNvSpPr>
          <p:nvPr>
            <p:ph sz="half" idx="1"/>
          </p:nvPr>
        </p:nvSpPr>
        <p:spPr>
          <a:ln w="12700">
            <a:solidFill>
              <a:schemeClr val="tx1"/>
            </a:solidFill>
          </a:ln>
        </p:spPr>
        <p:txBody>
          <a:bodyPr/>
          <a:lstStyle/>
          <a:p>
            <a:r>
              <a:rPr lang="bn-BD" dirty="0" smtClean="0">
                <a:latin typeface="NikoshBAN" pitchFamily="2" charset="0"/>
                <a:cs typeface="NikoshBAN" pitchFamily="2" charset="0"/>
              </a:rPr>
              <a:t>দাগ টেনে মিল করঃ</a:t>
            </a:r>
            <a:endParaRPr lang="en-US" dirty="0">
              <a:latin typeface="NikoshBAN" pitchFamily="2" charset="0"/>
              <a:cs typeface="NikoshBAN" pitchFamily="2" charset="0"/>
            </a:endParaRPr>
          </a:p>
        </p:txBody>
      </p:sp>
      <p:sp>
        <p:nvSpPr>
          <p:cNvPr id="4" name="Content Placeholder 3"/>
          <p:cNvSpPr>
            <a:spLocks noGrp="1"/>
          </p:cNvSpPr>
          <p:nvPr>
            <p:ph sz="half" idx="2"/>
          </p:nvPr>
        </p:nvSpPr>
        <p:spPr>
          <a:ln w="19050">
            <a:solidFill>
              <a:schemeClr val="tx1"/>
            </a:solidFill>
          </a:ln>
        </p:spPr>
        <p:txBody>
          <a:bodyPr/>
          <a:lstStyle/>
          <a:p>
            <a:r>
              <a:rPr lang="bn-BD" dirty="0" smtClean="0">
                <a:latin typeface="NikoshBAN" pitchFamily="2" charset="0"/>
                <a:cs typeface="NikoshBAN" pitchFamily="2" charset="0"/>
              </a:rPr>
              <a:t>সামান্তরিক ও রম্বস এর চিত্রসহ সঙ্গা দাও।</a:t>
            </a:r>
          </a:p>
          <a:p>
            <a:pPr>
              <a:buNone/>
            </a:pPr>
            <a:endParaRPr lang="bn-BD" dirty="0" smtClean="0">
              <a:latin typeface="NikoshBAN" pitchFamily="2" charset="0"/>
              <a:cs typeface="NikoshBAN" pitchFamily="2" charset="0"/>
            </a:endParaRPr>
          </a:p>
          <a:p>
            <a:pPr>
              <a:buNone/>
            </a:pPr>
            <a:endParaRPr lang="bn-BD" dirty="0" smtClean="0">
              <a:latin typeface="NikoshBAN" pitchFamily="2" charset="0"/>
              <a:cs typeface="NikoshBAN" pitchFamily="2" charset="0"/>
            </a:endParaRPr>
          </a:p>
          <a:p>
            <a:r>
              <a:rPr lang="bn-BD" dirty="0" smtClean="0">
                <a:latin typeface="NikoshBAN" pitchFamily="2" charset="0"/>
                <a:cs typeface="NikoshBAN" pitchFamily="2" charset="0"/>
              </a:rPr>
              <a:t>সামান্তরিক ও রম্বস এর পার্থক্য চিহ্নিত কর। </a:t>
            </a:r>
            <a:endParaRPr lang="en-US" dirty="0">
              <a:latin typeface="NikoshBAN" pitchFamily="2" charset="0"/>
              <a:cs typeface="NikoshBAN" pitchFamily="2" charset="0"/>
            </a:endParaRPr>
          </a:p>
        </p:txBody>
      </p:sp>
      <p:grpSp>
        <p:nvGrpSpPr>
          <p:cNvPr id="5" name="Group 4"/>
          <p:cNvGrpSpPr/>
          <p:nvPr/>
        </p:nvGrpSpPr>
        <p:grpSpPr>
          <a:xfrm>
            <a:off x="762000" y="5105400"/>
            <a:ext cx="2133600" cy="762000"/>
            <a:chOff x="609600" y="5486400"/>
            <a:chExt cx="2133600" cy="762000"/>
          </a:xfrm>
        </p:grpSpPr>
        <p:cxnSp>
          <p:nvCxnSpPr>
            <p:cNvPr id="6" name="Straight Connector 5"/>
            <p:cNvCxnSpPr/>
            <p:nvPr/>
          </p:nvCxnSpPr>
          <p:spPr>
            <a:xfrm>
              <a:off x="609600" y="6172200"/>
              <a:ext cx="1905000" cy="762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19100" y="5676900"/>
              <a:ext cx="685800" cy="3048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2286000" y="5791200"/>
              <a:ext cx="685800" cy="2286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914400" y="5486400"/>
              <a:ext cx="1828800" cy="762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81000" y="2667000"/>
            <a:ext cx="2667000" cy="1295400"/>
            <a:chOff x="5410200" y="3810000"/>
            <a:chExt cx="2667000" cy="1295400"/>
          </a:xfrm>
        </p:grpSpPr>
        <p:cxnSp>
          <p:nvCxnSpPr>
            <p:cNvPr id="11" name="Straight Connector 10"/>
            <p:cNvCxnSpPr/>
            <p:nvPr/>
          </p:nvCxnSpPr>
          <p:spPr>
            <a:xfrm rot="5400000">
              <a:off x="6934200" y="3962400"/>
              <a:ext cx="129540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5257800" y="4114800"/>
              <a:ext cx="1143000" cy="838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248400" y="3886200"/>
              <a:ext cx="18288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410200" y="5029200"/>
              <a:ext cx="17526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rot="5400000">
            <a:off x="1447800" y="4267200"/>
            <a:ext cx="33528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124200" y="4419600"/>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latin typeface="NikoshBAN" pitchFamily="2" charset="0"/>
                <a:cs typeface="NikoshBAN" pitchFamily="2" charset="0"/>
              </a:rPr>
              <a:t>্রম্বস</a:t>
            </a:r>
            <a:endParaRPr lang="en-US" dirty="0">
              <a:latin typeface="NikoshBAN" pitchFamily="2" charset="0"/>
              <a:cs typeface="NikoshBAN" pitchFamily="2" charset="0"/>
            </a:endParaRPr>
          </a:p>
        </p:txBody>
      </p:sp>
      <p:sp>
        <p:nvSpPr>
          <p:cNvPr id="22" name="Rectangle 21"/>
          <p:cNvSpPr/>
          <p:nvPr/>
        </p:nvSpPr>
        <p:spPr>
          <a:xfrm>
            <a:off x="3276600" y="2590800"/>
            <a:ext cx="1219200" cy="914400"/>
          </a:xfrm>
          <a:prstGeom prst="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latin typeface="NikoshBAN" pitchFamily="2" charset="0"/>
                <a:cs typeface="NikoshBAN" pitchFamily="2" charset="0"/>
              </a:rPr>
              <a:t>সামান্তরিক</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4)">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1" presetClass="entr" presetSubtype="0" fill="hold" grpId="0" nodeType="clickEffect">
                                  <p:stCondLst>
                                    <p:cond delay="0"/>
                                  </p:stCondLst>
                                  <p:childTnLst>
                                    <p:set>
                                      <p:cBhvr>
                                        <p:cTn id="26" dur="1000">
                                          <p:stCondLst>
                                            <p:cond delay="0"/>
                                          </p:stCondLst>
                                        </p:cTn>
                                        <p:tgtEl>
                                          <p:spTgt spid="4">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1" presetClass="entr" presetSubtype="0" fill="hold" grpId="0" nodeType="clickEffect">
                                  <p:stCondLst>
                                    <p:cond delay="0"/>
                                  </p:stCondLst>
                                  <p:childTnLst>
                                    <p:set>
                                      <p:cBhvr>
                                        <p:cTn id="30" dur="1000">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1" presetClass="entr" presetSubtype="0" fill="hold" grpId="0" nodeType="clickEffect">
                                  <p:stCondLst>
                                    <p:cond delay="0"/>
                                  </p:stCondLst>
                                  <p:childTnLst>
                                    <p:set>
                                      <p:cBhvr>
                                        <p:cTn id="34" dur="1000">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grpId="1" nodeType="clickEffect">
                                  <p:stCondLst>
                                    <p:cond delay="0"/>
                                  </p:stCondLst>
                                  <p:childTnLst>
                                    <p:set>
                                      <p:cBhvr>
                                        <p:cTn id="38" dur="1" fill="hold">
                                          <p:stCondLst>
                                            <p:cond delay="0"/>
                                          </p:stCondLst>
                                        </p:cTn>
                                        <p:tgtEl>
                                          <p:spTgt spid="3">
                                            <p:bg/>
                                          </p:spTgt>
                                        </p:tgtEl>
                                        <p:attrNameLst>
                                          <p:attrName>style.visibility</p:attrName>
                                        </p:attrNameLst>
                                      </p:cBhvr>
                                      <p:to>
                                        <p:strVal val="visible"/>
                                      </p:to>
                                    </p:set>
                                    <p:animEffect transition="in" filter="wheel(4)">
                                      <p:cBhvr>
                                        <p:cTn id="39" dur="2000"/>
                                        <p:tgtEl>
                                          <p:spTgt spid="3">
                                            <p:bg/>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4" fill="hold" grpId="1" nodeType="clickEffect">
                                  <p:stCondLst>
                                    <p:cond delay="0"/>
                                  </p:stCondLst>
                                  <p:childTnLst>
                                    <p:set>
                                      <p:cBhvr>
                                        <p:cTn id="43" dur="1" fill="hold">
                                          <p:stCondLst>
                                            <p:cond delay="0"/>
                                          </p:stCondLst>
                                        </p:cTn>
                                        <p:tgtEl>
                                          <p:spTgt spid="3">
                                            <p:txEl>
                                              <p:pRg st="0" end="0"/>
                                            </p:txEl>
                                          </p:spTgt>
                                        </p:tgtEl>
                                        <p:attrNameLst>
                                          <p:attrName>style.visibility</p:attrName>
                                        </p:attrNameLst>
                                      </p:cBhvr>
                                      <p:to>
                                        <p:strVal val="visible"/>
                                      </p:to>
                                    </p:set>
                                    <p:animEffect transition="in" filter="wheel(4)">
                                      <p:cBhvr>
                                        <p:cTn id="44" dur="2000"/>
                                        <p:tgtEl>
                                          <p:spTgt spid="3">
                                            <p:txEl>
                                              <p:pRg st="0" end="0"/>
                                            </p:txEl>
                                          </p:spTgt>
                                        </p:tgtEl>
                                      </p:cBhvr>
                                    </p:animEffect>
                                  </p:childTnLst>
                                </p:cTn>
                              </p:par>
                              <p:par>
                                <p:cTn id="45" presetID="21" presetClass="entr" presetSubtype="4" fill="hold" nodeType="with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wheel(4)">
                                      <p:cBhvr>
                                        <p:cTn id="47" dur="2000"/>
                                        <p:tgtEl>
                                          <p:spTgt spid="5"/>
                                        </p:tgtEl>
                                      </p:cBhvr>
                                    </p:animEffect>
                                  </p:childTnLst>
                                </p:cTn>
                              </p:par>
                              <p:par>
                                <p:cTn id="48" presetID="21" presetClass="entr" presetSubtype="4" fill="hold"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heel(4)">
                                      <p:cBhvr>
                                        <p:cTn id="50" dur="2000"/>
                                        <p:tgtEl>
                                          <p:spTgt spid="16"/>
                                        </p:tgtEl>
                                      </p:cBhvr>
                                    </p:animEffect>
                                  </p:childTnLst>
                                </p:cTn>
                              </p:par>
                              <p:par>
                                <p:cTn id="51" presetID="21" presetClass="entr" presetSubtype="4"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wheel(4)">
                                      <p:cBhvr>
                                        <p:cTn id="53" dur="2000"/>
                                        <p:tgtEl>
                                          <p:spTgt spid="21"/>
                                        </p:tgtEl>
                                      </p:cBhvr>
                                    </p:animEffect>
                                  </p:childTnLst>
                                </p:cTn>
                              </p:par>
                              <p:par>
                                <p:cTn id="54" presetID="21" presetClass="entr" presetSubtype="4"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heel(4)">
                                      <p:cBhvr>
                                        <p:cTn id="56" dur="20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4" fill="hold" grpId="1" nodeType="clickEffect">
                                  <p:stCondLst>
                                    <p:cond delay="0"/>
                                  </p:stCondLst>
                                  <p:childTnLst>
                                    <p:set>
                                      <p:cBhvr>
                                        <p:cTn id="60" dur="1" fill="hold">
                                          <p:stCondLst>
                                            <p:cond delay="0"/>
                                          </p:stCondLst>
                                        </p:cTn>
                                        <p:tgtEl>
                                          <p:spTgt spid="4">
                                            <p:bg/>
                                          </p:spTgt>
                                        </p:tgtEl>
                                        <p:attrNameLst>
                                          <p:attrName>style.visibility</p:attrName>
                                        </p:attrNameLst>
                                      </p:cBhvr>
                                      <p:to>
                                        <p:strVal val="visible"/>
                                      </p:to>
                                    </p:set>
                                    <p:animEffect transition="in" filter="wheel(4)">
                                      <p:cBhvr>
                                        <p:cTn id="61" dur="2000"/>
                                        <p:tgtEl>
                                          <p:spTgt spid="4">
                                            <p:bg/>
                                          </p:spTgt>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4" fill="hold" grpId="1" nodeType="clickEffect">
                                  <p:stCondLst>
                                    <p:cond delay="0"/>
                                  </p:stCondLst>
                                  <p:childTnLst>
                                    <p:set>
                                      <p:cBhvr>
                                        <p:cTn id="65" dur="1" fill="hold">
                                          <p:stCondLst>
                                            <p:cond delay="0"/>
                                          </p:stCondLst>
                                        </p:cTn>
                                        <p:tgtEl>
                                          <p:spTgt spid="4">
                                            <p:txEl>
                                              <p:pRg st="0" end="0"/>
                                            </p:txEl>
                                          </p:spTgt>
                                        </p:tgtEl>
                                        <p:attrNameLst>
                                          <p:attrName>style.visibility</p:attrName>
                                        </p:attrNameLst>
                                      </p:cBhvr>
                                      <p:to>
                                        <p:strVal val="visible"/>
                                      </p:to>
                                    </p:set>
                                    <p:animEffect transition="in" filter="wheel(4)">
                                      <p:cBhvr>
                                        <p:cTn id="66" dur="2000"/>
                                        <p:tgtEl>
                                          <p:spTgt spid="4">
                                            <p:txEl>
                                              <p:pRg st="0" end="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4" fill="hold" grpId="1" nodeType="clickEffect">
                                  <p:stCondLst>
                                    <p:cond delay="0"/>
                                  </p:stCondLst>
                                  <p:childTnLst>
                                    <p:set>
                                      <p:cBhvr>
                                        <p:cTn id="70" dur="1" fill="hold">
                                          <p:stCondLst>
                                            <p:cond delay="0"/>
                                          </p:stCondLst>
                                        </p:cTn>
                                        <p:tgtEl>
                                          <p:spTgt spid="4">
                                            <p:txEl>
                                              <p:pRg st="3" end="3"/>
                                            </p:txEl>
                                          </p:spTgt>
                                        </p:tgtEl>
                                        <p:attrNameLst>
                                          <p:attrName>style.visibility</p:attrName>
                                        </p:attrNameLst>
                                      </p:cBhvr>
                                      <p:to>
                                        <p:strVal val="visible"/>
                                      </p:to>
                                    </p:set>
                                    <p:animEffect transition="in" filter="wheel(4)">
                                      <p:cBhvr>
                                        <p:cTn id="71"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3" grpId="1" build="p" animBg="1"/>
      <p:bldP spid="4" grpId="0" build="p" animBg="1"/>
      <p:bldP spid="4" grpId="1" build="p"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534400" cy="758825"/>
          </a:xfrm>
          <a:ln w="38100">
            <a:solidFill>
              <a:schemeClr val="accent1">
                <a:lumMod val="20000"/>
                <a:lumOff val="80000"/>
              </a:schemeClr>
            </a:solidFill>
          </a:ln>
        </p:spPr>
        <p:txBody>
          <a:bodyPr>
            <a:normAutofit fontScale="90000"/>
          </a:bodyPr>
          <a:lstStyle/>
          <a:p>
            <a:r>
              <a:rPr lang="bn-BD" sz="4400" dirty="0" smtClean="0">
                <a:latin typeface="NikoshBAN" pitchFamily="2" charset="0"/>
                <a:cs typeface="NikoshBAN" pitchFamily="2" charset="0"/>
              </a:rPr>
              <a:t>ধন্যবাদ</a:t>
            </a:r>
            <a:r>
              <a:rPr lang="bn-BD" dirty="0" smtClean="0">
                <a:latin typeface="NikoshBAN" pitchFamily="2" charset="0"/>
                <a:cs typeface="NikoshBAN" pitchFamily="2" charset="0"/>
              </a:rPr>
              <a:t> </a:t>
            </a:r>
            <a:endParaRPr lang="en-US" dirty="0">
              <a:latin typeface="NikoshBAN" pitchFamily="2" charset="0"/>
              <a:cs typeface="NikoshBAN" pitchFamily="2" charset="0"/>
            </a:endParaRPr>
          </a:p>
        </p:txBody>
      </p:sp>
      <p:pic>
        <p:nvPicPr>
          <p:cNvPr id="5" name="Content Placeholder 4" descr="Chrysanthemum.jpg"/>
          <p:cNvPicPr>
            <a:picLocks noGrp="1" noChangeAspect="1"/>
          </p:cNvPicPr>
          <p:nvPr>
            <p:ph sz="half" idx="4294967295"/>
          </p:nvPr>
        </p:nvPicPr>
        <p:blipFill>
          <a:blip r:embed="rId2" cstate="print"/>
          <a:stretch>
            <a:fillRect/>
          </a:stretch>
        </p:blipFill>
        <p:spPr>
          <a:xfrm>
            <a:off x="1447800" y="2057400"/>
            <a:ext cx="5257800" cy="3409950"/>
          </a:xfrm>
          <a:ln w="38100">
            <a:solidFill>
              <a:schemeClr val="tx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457200"/>
            <a:ext cx="7772400" cy="3143251"/>
          </a:xfrm>
          <a:ln w="57150">
            <a:solidFill>
              <a:schemeClr val="accent1">
                <a:lumMod val="20000"/>
                <a:lumOff val="80000"/>
              </a:schemeClr>
            </a:solidFill>
          </a:ln>
        </p:spPr>
        <p:txBody>
          <a:bodyPr>
            <a:normAutofit/>
          </a:bodyPr>
          <a:lstStyle/>
          <a:p>
            <a:r>
              <a:rPr lang="bn-BD" sz="5400" dirty="0" smtClean="0">
                <a:latin typeface="NikoshBAN" pitchFamily="2" charset="0"/>
                <a:cs typeface="NikoshBAN" pitchFamily="2" charset="0"/>
              </a:rPr>
              <a:t/>
            </a:r>
            <a:br>
              <a:rPr lang="bn-BD" sz="5400" dirty="0" smtClean="0">
                <a:latin typeface="NikoshBAN" pitchFamily="2" charset="0"/>
                <a:cs typeface="NikoshBAN" pitchFamily="2" charset="0"/>
              </a:rPr>
            </a:br>
            <a:r>
              <a:rPr lang="bn-BD" sz="5400" dirty="0" smtClean="0">
                <a:latin typeface="NikoshBAN" pitchFamily="2" charset="0"/>
                <a:cs typeface="NikoshBAN" pitchFamily="2" charset="0"/>
              </a:rPr>
              <a:t>পাঠ পরিচিতি</a:t>
            </a:r>
            <a:br>
              <a:rPr lang="bn-BD" sz="5400" dirty="0" smtClean="0">
                <a:latin typeface="NikoshBAN" pitchFamily="2" charset="0"/>
                <a:cs typeface="NikoshBAN" pitchFamily="2" charset="0"/>
              </a:rPr>
            </a:br>
            <a:endParaRPr lang="en-US" sz="5400" dirty="0">
              <a:latin typeface="NikoshBAN" pitchFamily="2" charset="0"/>
              <a:cs typeface="NikoshBAN" pitchFamily="2" charset="0"/>
            </a:endParaRPr>
          </a:p>
        </p:txBody>
      </p:sp>
      <p:sp>
        <p:nvSpPr>
          <p:cNvPr id="5" name="Subtitle 4"/>
          <p:cNvSpPr>
            <a:spLocks noGrp="1"/>
          </p:cNvSpPr>
          <p:nvPr>
            <p:ph type="subTitle" idx="1"/>
          </p:nvPr>
        </p:nvSpPr>
        <p:spPr>
          <a:ln w="28575">
            <a:solidFill>
              <a:schemeClr val="accent3"/>
            </a:solidFill>
          </a:ln>
        </p:spPr>
        <p:txBody>
          <a:bodyPr>
            <a:normAutofit fontScale="85000" lnSpcReduction="20000"/>
          </a:bodyPr>
          <a:lstStyle/>
          <a:p>
            <a:r>
              <a:rPr lang="bn-BD" dirty="0" smtClean="0">
                <a:latin typeface="NikoshBAN" pitchFamily="2" charset="0"/>
                <a:cs typeface="NikoshBAN" pitchFamily="2" charset="0"/>
              </a:rPr>
              <a:t>বিষয়ঃ গণিত </a:t>
            </a:r>
          </a:p>
          <a:p>
            <a:r>
              <a:rPr lang="bn-BD" dirty="0" smtClean="0">
                <a:latin typeface="NikoshBAN" pitchFamily="2" charset="0"/>
                <a:cs typeface="NikoshBAN" pitchFamily="2" charset="0"/>
              </a:rPr>
              <a:t>শ্রেণী ঃ৫ম</a:t>
            </a:r>
          </a:p>
          <a:p>
            <a:r>
              <a:rPr lang="bn-BD" dirty="0" smtClean="0">
                <a:latin typeface="NikoshBAN" pitchFamily="2" charset="0"/>
                <a:cs typeface="NikoshBAN" pitchFamily="2" charset="0"/>
              </a:rPr>
              <a:t>পাঠঃ জামিতি</a:t>
            </a:r>
          </a:p>
          <a:p>
            <a:r>
              <a:rPr lang="bn-BD" smtClean="0">
                <a:latin typeface="NikoshBAN" pitchFamily="2" charset="0"/>
                <a:cs typeface="NikoshBAN" pitchFamily="2" charset="0"/>
              </a:rPr>
              <a:t>পাঠ্যাংশঃসামান্তরিক ও রম্বস</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wheel(4)">
                                      <p:cBhvr>
                                        <p:cTn id="12" dur="2000"/>
                                        <p:tgtEl>
                                          <p:spTgt spid="5">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4)">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wheel(4)">
                                      <p:cBhvr>
                                        <p:cTn id="22" dur="2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heel(4)">
                                      <p:cBhvr>
                                        <p:cTn id="27" dur="20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wheel(4)">
                                      <p:cBhvr>
                                        <p:cTn id="3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4048"/>
            <a:ext cx="8534400" cy="1368552"/>
          </a:xfrm>
          <a:ln w="38100">
            <a:solidFill>
              <a:schemeClr val="tx1"/>
            </a:solidFill>
          </a:ln>
        </p:spPr>
        <p:txBody>
          <a:bodyPr>
            <a:normAutofit fontScale="90000"/>
          </a:bodyPr>
          <a:lstStyle/>
          <a:p>
            <a:r>
              <a:rPr lang="bn-BD" sz="6000" dirty="0" smtClean="0">
                <a:latin typeface="NikoshBAN" pitchFamily="2" charset="0"/>
                <a:cs typeface="NikoshBAN" pitchFamily="2" charset="0"/>
              </a:rPr>
              <a:t>শিক্ষক</a:t>
            </a:r>
            <a:r>
              <a:rPr lang="bn-BD" dirty="0" smtClean="0">
                <a:latin typeface="NikoshBAN" pitchFamily="2" charset="0"/>
                <a:cs typeface="NikoshBAN" pitchFamily="2" charset="0"/>
              </a:rPr>
              <a:t> </a:t>
            </a:r>
            <a:r>
              <a:rPr lang="bn-BD" sz="6000" dirty="0" smtClean="0">
                <a:latin typeface="NikoshBAN" pitchFamily="2" charset="0"/>
                <a:cs typeface="NikoshBAN" pitchFamily="2" charset="0"/>
              </a:rPr>
              <a:t>পরিচিতি</a:t>
            </a:r>
            <a:r>
              <a:rPr lang="bn-BD" dirty="0" smtClean="0">
                <a:latin typeface="NikoshBAN" pitchFamily="2" charset="0"/>
                <a:cs typeface="NikoshBAN" pitchFamily="2" charset="0"/>
              </a:rPr>
              <a:t/>
            </a:r>
            <a:br>
              <a:rPr lang="bn-BD" dirty="0" smtClean="0">
                <a:latin typeface="NikoshBAN" pitchFamily="2" charset="0"/>
                <a:cs typeface="NikoshBAN" pitchFamily="2" charset="0"/>
              </a:rPr>
            </a:br>
            <a:endParaRPr lang="en-US" dirty="0">
              <a:latin typeface="NikoshBAN" pitchFamily="2" charset="0"/>
              <a:cs typeface="NikoshBAN" pitchFamily="2" charset="0"/>
            </a:endParaRPr>
          </a:p>
        </p:txBody>
      </p:sp>
      <p:sp>
        <p:nvSpPr>
          <p:cNvPr id="3" name="Rectangle 2"/>
          <p:cNvSpPr/>
          <p:nvPr/>
        </p:nvSpPr>
        <p:spPr>
          <a:xfrm>
            <a:off x="1295400" y="1905000"/>
            <a:ext cx="6400800" cy="4419600"/>
          </a:xfrm>
          <a:prstGeom prst="rect">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latin typeface="NikoshBAN" pitchFamily="2" charset="0"/>
                <a:cs typeface="NikoshBAN" pitchFamily="2" charset="0"/>
              </a:rPr>
              <a:t>মোঃ আবুল কালাম আজাদ</a:t>
            </a:r>
          </a:p>
          <a:p>
            <a:pPr algn="ctr"/>
            <a:r>
              <a:rPr lang="bn-BD" sz="3200" dirty="0" smtClean="0">
                <a:solidFill>
                  <a:schemeClr val="tx1"/>
                </a:solidFill>
                <a:latin typeface="NikoshBAN" pitchFamily="2" charset="0"/>
                <a:cs typeface="NikoshBAN" pitchFamily="2" charset="0"/>
              </a:rPr>
              <a:t>সহকারী  শিক্ষক</a:t>
            </a:r>
          </a:p>
          <a:p>
            <a:pPr algn="ctr"/>
            <a:r>
              <a:rPr lang="bn-BD" sz="3200" dirty="0" smtClean="0">
                <a:solidFill>
                  <a:schemeClr val="tx1"/>
                </a:solidFill>
                <a:latin typeface="NikoshBAN" pitchFamily="2" charset="0"/>
                <a:cs typeface="NikoshBAN" pitchFamily="2" charset="0"/>
              </a:rPr>
              <a:t>বাংলাহিলি -২ সঃ  প্রাঃ বিঃ</a:t>
            </a:r>
          </a:p>
          <a:p>
            <a:pPr algn="ctr"/>
            <a:r>
              <a:rPr lang="bn-BD" sz="3200" dirty="0" smtClean="0">
                <a:solidFill>
                  <a:schemeClr val="tx1"/>
                </a:solidFill>
                <a:latin typeface="NikoshBAN" pitchFamily="2" charset="0"/>
                <a:cs typeface="NikoshBAN" pitchFamily="2" charset="0"/>
              </a:rPr>
              <a:t>হাকিম্পুর,দিনাজপুর</a:t>
            </a:r>
          </a:p>
          <a:p>
            <a:pPr algn="ctr"/>
            <a:endParaRPr lang="en-US" sz="3200"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tx1"/>
            </a:solidFill>
          </a:ln>
        </p:spPr>
        <p:txBody>
          <a:bodyPr/>
          <a:lstStyle/>
          <a:p>
            <a:r>
              <a:rPr lang="bn-BD" dirty="0" smtClean="0">
                <a:latin typeface="NikoshBAN" pitchFamily="2" charset="0"/>
                <a:ea typeface="MS PGothic" pitchFamily="34" charset="-128"/>
                <a:cs typeface="NikoshBAN" pitchFamily="2" charset="0"/>
              </a:rPr>
              <a:t>শিখন ফল</a:t>
            </a:r>
            <a:endParaRPr lang="en-US" dirty="0">
              <a:latin typeface="NikoshBAN" pitchFamily="2" charset="0"/>
              <a:ea typeface="MS PGothic" pitchFamily="34" charset="-128"/>
              <a:cs typeface="NikoshBAN" pitchFamily="2" charset="0"/>
            </a:endParaRPr>
          </a:p>
        </p:txBody>
      </p:sp>
      <p:sp>
        <p:nvSpPr>
          <p:cNvPr id="3" name="Content Placeholder 2"/>
          <p:cNvSpPr>
            <a:spLocks noGrp="1"/>
          </p:cNvSpPr>
          <p:nvPr>
            <p:ph idx="1"/>
          </p:nvPr>
        </p:nvSpPr>
        <p:spPr>
          <a:ln w="38100">
            <a:solidFill>
              <a:schemeClr val="tx1"/>
            </a:solidFill>
          </a:ln>
        </p:spPr>
        <p:txBody>
          <a:bodyPr/>
          <a:lstStyle/>
          <a:p>
            <a:r>
              <a:rPr lang="bn-BD" dirty="0" smtClean="0">
                <a:latin typeface="NikoshBAN" pitchFamily="2" charset="0"/>
                <a:cs typeface="NikoshBAN" pitchFamily="2" charset="0"/>
              </a:rPr>
              <a:t>সামান্তরিক ও রম্বস আঁকতে পারবে ।</a:t>
            </a:r>
            <a:endParaRPr lang="bn-BD" sz="9600" dirty="0" smtClean="0">
              <a:latin typeface="NikoshBAN" pitchFamily="2" charset="0"/>
              <a:cs typeface="NikoshBAN" pitchFamily="2" charset="0"/>
            </a:endParaRPr>
          </a:p>
          <a:p>
            <a:r>
              <a:rPr lang="bn-BD" dirty="0" smtClean="0">
                <a:latin typeface="NikoshBAN" pitchFamily="2" charset="0"/>
                <a:cs typeface="NikoshBAN" pitchFamily="2" charset="0"/>
              </a:rPr>
              <a:t>সামান্তরিক ও রম্বসের আকৃতি অনুসারে পৃথকভাবে সাজাতে পারবে।</a:t>
            </a:r>
          </a:p>
          <a:p>
            <a:r>
              <a:rPr lang="bn-BD" dirty="0" smtClean="0">
                <a:latin typeface="NikoshBAN" pitchFamily="2" charset="0"/>
                <a:cs typeface="NikoshBAN" pitchFamily="2" charset="0"/>
              </a:rPr>
              <a:t>এদের বৈশিষ্ট্য জানবে ও পার্থক্য চিহ্নিত করতে পারবে। </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04800"/>
            <a:ext cx="7010400" cy="1676400"/>
          </a:xfrm>
          <a:ln w="38100">
            <a:solidFill>
              <a:schemeClr val="tx1"/>
            </a:solidFill>
          </a:ln>
        </p:spPr>
        <p:txBody>
          <a:bodyPr>
            <a:normAutofit fontScale="90000"/>
          </a:bodyPr>
          <a:lstStyle/>
          <a:p>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bn-BD" dirty="0" smtClean="0">
                <a:latin typeface="NikoshBAN" pitchFamily="2" charset="0"/>
                <a:cs typeface="NikoshBAN" pitchFamily="2" charset="0"/>
              </a:rPr>
              <a:t>আবেগ সৃষ্টি</a:t>
            </a:r>
            <a:br>
              <a:rPr lang="bn-BD" dirty="0" smtClean="0">
                <a:latin typeface="NikoshBAN" pitchFamily="2" charset="0"/>
                <a:cs typeface="NikoshBAN" pitchFamily="2" charset="0"/>
              </a:rPr>
            </a:br>
            <a:r>
              <a:rPr lang="bn-BD" dirty="0" smtClean="0">
                <a:latin typeface="NikoshBAN" pitchFamily="2" charset="0"/>
                <a:cs typeface="NikoshBAN" pitchFamily="2" charset="0"/>
              </a:rPr>
              <a:t>পাঠ সংশ্লিষ্ট ছবি</a:t>
            </a:r>
            <a:br>
              <a:rPr lang="bn-BD" dirty="0" smtClean="0">
                <a:latin typeface="NikoshBAN" pitchFamily="2" charset="0"/>
                <a:cs typeface="NikoshBAN" pitchFamily="2" charset="0"/>
              </a:rPr>
            </a:br>
            <a:endParaRPr lang="en-US" dirty="0">
              <a:latin typeface="NikoshBAN" pitchFamily="2" charset="0"/>
              <a:cs typeface="NikoshBAN" pitchFamily="2" charset="0"/>
            </a:endParaRPr>
          </a:p>
        </p:txBody>
      </p:sp>
      <p:sp>
        <p:nvSpPr>
          <p:cNvPr id="13" name="Content Placeholder 12"/>
          <p:cNvSpPr>
            <a:spLocks noGrp="1"/>
          </p:cNvSpPr>
          <p:nvPr>
            <p:ph idx="1"/>
          </p:nvPr>
        </p:nvSpPr>
        <p:spPr>
          <a:xfrm>
            <a:off x="301752" y="2362200"/>
            <a:ext cx="8503920" cy="4038600"/>
          </a:xfrm>
          <a:ln w="38100">
            <a:solidFill>
              <a:schemeClr val="tx1"/>
            </a:solidFill>
          </a:ln>
        </p:spPr>
        <p:txBody>
          <a:bodyPr/>
          <a:lstStyle/>
          <a:p>
            <a:endParaRPr lang="en-US" dirty="0"/>
          </a:p>
        </p:txBody>
      </p:sp>
      <p:sp>
        <p:nvSpPr>
          <p:cNvPr id="4" name="Rectangle 3"/>
          <p:cNvSpPr/>
          <p:nvPr/>
        </p:nvSpPr>
        <p:spPr>
          <a:xfrm>
            <a:off x="381000" y="2819400"/>
            <a:ext cx="16764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flipH="1" flipV="1">
            <a:off x="2552700" y="3238500"/>
            <a:ext cx="9144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590800" y="4038600"/>
            <a:ext cx="2133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429000" y="32004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4572000" y="3352800"/>
            <a:ext cx="9144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029200" y="3505200"/>
            <a:ext cx="9906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5000" y="3276600"/>
            <a:ext cx="16764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5181600" y="4267200"/>
            <a:ext cx="17526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553200" y="3962400"/>
            <a:ext cx="1066800" cy="457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bg/>
                                          </p:spTgt>
                                        </p:tgtEl>
                                        <p:attrNameLst>
                                          <p:attrName>style.visibility</p:attrName>
                                        </p:attrNameLst>
                                      </p:cBhvr>
                                      <p:to>
                                        <p:strVal val="visible"/>
                                      </p:to>
                                    </p:set>
                                    <p:animEffect transition="in" filter="fade">
                                      <p:cBhvr>
                                        <p:cTn id="12" dur="2000"/>
                                        <p:tgtEl>
                                          <p:spTgt spid="1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90600" y="762000"/>
            <a:ext cx="7772400" cy="1470025"/>
          </a:xfrm>
          <a:ln w="28575">
            <a:solidFill>
              <a:schemeClr val="accent3">
                <a:lumMod val="20000"/>
                <a:lumOff val="80000"/>
              </a:schemeClr>
            </a:solidFill>
          </a:ln>
        </p:spPr>
        <p:txBody>
          <a:bodyPr anchor="ctr">
            <a:normAutofit fontScale="90000"/>
          </a:bodyPr>
          <a:lstStyle/>
          <a:p>
            <a:r>
              <a:rPr lang="bn-BD" dirty="0" smtClean="0"/>
              <a:t/>
            </a:r>
            <a:br>
              <a:rPr lang="bn-BD" dirty="0" smtClean="0"/>
            </a:br>
            <a:r>
              <a:rPr lang="bn-BD" sz="5400" dirty="0" smtClean="0">
                <a:latin typeface="NikoshBAN" pitchFamily="2" charset="0"/>
                <a:cs typeface="NikoshBAN" pitchFamily="2" charset="0"/>
              </a:rPr>
              <a:t>পাঠ ঘোষণা</a:t>
            </a:r>
            <a:endParaRPr lang="en-US" dirty="0"/>
          </a:p>
        </p:txBody>
      </p:sp>
      <p:sp>
        <p:nvSpPr>
          <p:cNvPr id="7" name="Subtitle 6"/>
          <p:cNvSpPr>
            <a:spLocks noGrp="1"/>
          </p:cNvSpPr>
          <p:nvPr>
            <p:ph type="subTitle" idx="1"/>
          </p:nvPr>
        </p:nvSpPr>
        <p:spPr>
          <a:ln w="28575">
            <a:solidFill>
              <a:schemeClr val="tx1"/>
            </a:solidFill>
          </a:ln>
        </p:spPr>
        <p:txBody>
          <a:bodyPr/>
          <a:lstStyle/>
          <a:p>
            <a:r>
              <a:rPr lang="bn-BD" dirty="0" smtClean="0">
                <a:latin typeface="NikoshBAN" pitchFamily="2" charset="0"/>
                <a:cs typeface="NikoshBAN" pitchFamily="2" charset="0"/>
              </a:rPr>
              <a:t>তাহলে আজকে আমাদের পাঠের বিষয়  সামান্তরিক ও রম্বস।</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strips(downLeft)">
                                      <p:cBhvr>
                                        <p:cTn id="12" dur="5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strips(downLeft)">
                                      <p:cBhvr>
                                        <p:cTn id="1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28600"/>
            <a:ext cx="4419600" cy="990600"/>
          </a:xfrm>
          <a:ln w="38100">
            <a:solidFill>
              <a:schemeClr val="accent1"/>
            </a:solidFill>
          </a:ln>
        </p:spPr>
        <p:txBody>
          <a:bodyPr/>
          <a:lstStyle/>
          <a:p>
            <a:r>
              <a:rPr lang="bn-BD" dirty="0" smtClean="0">
                <a:latin typeface="NikoshBAN" pitchFamily="2" charset="0"/>
                <a:cs typeface="NikoshBAN" pitchFamily="2" charset="0"/>
              </a:rPr>
              <a:t>উপস্থাপন</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381000" y="1295400"/>
            <a:ext cx="4038600" cy="4681728"/>
          </a:xfrm>
          <a:ln w="38100">
            <a:solidFill>
              <a:schemeClr val="tx1"/>
            </a:solidFill>
          </a:ln>
        </p:spPr>
        <p:txBody>
          <a:bodyPr>
            <a:normAutofit fontScale="92500"/>
          </a:bodyPr>
          <a:lstStyle/>
          <a:p>
            <a:r>
              <a:rPr lang="bn-BD" dirty="0" smtClean="0">
                <a:latin typeface="NikoshBAN" pitchFamily="2" charset="0"/>
                <a:cs typeface="NikoshBAN" pitchFamily="2" charset="0"/>
              </a:rPr>
              <a:t>প্রথমে ছাত্রছাত্রিদের দুইটি করে সমান আকৃতির মোট চারটি পাটের কাঠি দেখাব। তারপর সমান কাঠি দুইটি  বিপরিত দিকে স্থাপন করে একটি চতুর্ভুজ আকৃতি তৈরি করব এবং তাদের প্রশ্ন করব বলতো দেখি এটা কোন আকৃতির ? শিক্ষ্রার্থ্রিরা বলবে এটা চতুর্ভুজ আকৃতির। তারপর তাদের বলব ,যে চতুর্ভুজএর বিপরিত বাহু দুইটি সমান্তরাল তাই সামান্তরিক। </a:t>
            </a:r>
            <a:endParaRPr lang="en-US" dirty="0">
              <a:latin typeface="NikoshBAN" pitchFamily="2" charset="0"/>
              <a:cs typeface="NikoshBAN" pitchFamily="2" charset="0"/>
            </a:endParaRPr>
          </a:p>
        </p:txBody>
      </p:sp>
      <p:sp>
        <p:nvSpPr>
          <p:cNvPr id="4" name="Content Placeholder 3"/>
          <p:cNvSpPr>
            <a:spLocks noGrp="1"/>
          </p:cNvSpPr>
          <p:nvPr>
            <p:ph sz="half" idx="2"/>
          </p:nvPr>
        </p:nvSpPr>
        <p:spPr>
          <a:xfrm>
            <a:off x="4648200" y="1371600"/>
            <a:ext cx="4038600" cy="4681728"/>
          </a:xfrm>
          <a:ln w="28575">
            <a:solidFill>
              <a:schemeClr val="tx2">
                <a:lumMod val="20000"/>
                <a:lumOff val="80000"/>
              </a:schemeClr>
            </a:solidFill>
          </a:ln>
        </p:spPr>
        <p:txBody>
          <a:bodyPr>
            <a:normAutofit fontScale="92500"/>
          </a:bodyPr>
          <a:lstStyle/>
          <a:p>
            <a:r>
              <a:rPr lang="bn-BD" dirty="0" smtClean="0"/>
              <a:t>চারতি সমান কাঠি দিয়ে একটি চতুর্ভুজ আকৃতি তৈরি করে ছাত্রছাত্রিদের দেখাব।</a:t>
            </a:r>
            <a:endParaRPr lang="en-US" dirty="0"/>
          </a:p>
        </p:txBody>
      </p:sp>
      <p:grpSp>
        <p:nvGrpSpPr>
          <p:cNvPr id="16" name="Group 15"/>
          <p:cNvGrpSpPr/>
          <p:nvPr/>
        </p:nvGrpSpPr>
        <p:grpSpPr>
          <a:xfrm>
            <a:off x="762000" y="5105400"/>
            <a:ext cx="2133600" cy="762000"/>
            <a:chOff x="609600" y="5486400"/>
            <a:chExt cx="2133600" cy="762000"/>
          </a:xfrm>
        </p:grpSpPr>
        <p:cxnSp>
          <p:nvCxnSpPr>
            <p:cNvPr id="6" name="Straight Connector 5"/>
            <p:cNvCxnSpPr/>
            <p:nvPr/>
          </p:nvCxnSpPr>
          <p:spPr>
            <a:xfrm>
              <a:off x="609600" y="6172200"/>
              <a:ext cx="19050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419100" y="5676900"/>
              <a:ext cx="6858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flipH="1" flipV="1">
              <a:off x="2286000" y="5791200"/>
              <a:ext cx="6858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14400" y="5486400"/>
              <a:ext cx="1828800" cy="762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0" name="Rectangle 19"/>
          <p:cNvSpPr/>
          <p:nvPr/>
        </p:nvSpPr>
        <p:spPr>
          <a:xfrm>
            <a:off x="685800" y="6400800"/>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সামান্তরিক</a:t>
            </a:r>
            <a:endParaRPr lang="en-US" dirty="0"/>
          </a:p>
        </p:txBody>
      </p:sp>
      <p:grpSp>
        <p:nvGrpSpPr>
          <p:cNvPr id="43" name="Group 42"/>
          <p:cNvGrpSpPr/>
          <p:nvPr/>
        </p:nvGrpSpPr>
        <p:grpSpPr>
          <a:xfrm>
            <a:off x="5486400" y="3657600"/>
            <a:ext cx="2667000" cy="1295400"/>
            <a:chOff x="5410200" y="3810000"/>
            <a:chExt cx="2667000" cy="1295400"/>
          </a:xfrm>
        </p:grpSpPr>
        <p:cxnSp>
          <p:nvCxnSpPr>
            <p:cNvPr id="25" name="Straight Connector 24"/>
            <p:cNvCxnSpPr/>
            <p:nvPr/>
          </p:nvCxnSpPr>
          <p:spPr>
            <a:xfrm rot="5400000">
              <a:off x="6934200" y="3962400"/>
              <a:ext cx="1295400" cy="990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5257800" y="4114800"/>
              <a:ext cx="1143000" cy="838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248400" y="3886200"/>
              <a:ext cx="18288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410200" y="5029200"/>
              <a:ext cx="1752600" cy="76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Rectangle 34"/>
          <p:cNvSpPr/>
          <p:nvPr/>
        </p:nvSpPr>
        <p:spPr>
          <a:xfrm>
            <a:off x="4876800" y="5334000"/>
            <a:ext cx="1905000" cy="609600"/>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mtClean="0">
                <a:latin typeface="NikoshBAN" pitchFamily="2" charset="0"/>
                <a:cs typeface="NikoshBAN" pitchFamily="2" charset="0"/>
              </a:rPr>
              <a:t>রম্বস</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checkerboard(across)">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heel(4)">
                                      <p:cBhvr>
                                        <p:cTn id="17"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19400" y="381000"/>
            <a:ext cx="3810000" cy="1216025"/>
          </a:xfrm>
          <a:ln w="19050">
            <a:solidFill>
              <a:schemeClr val="tx1"/>
            </a:solidFill>
          </a:ln>
        </p:spPr>
        <p:txBody>
          <a:bodyPr>
            <a:normAutofit fontScale="90000"/>
          </a:bodyPr>
          <a:lstStyle/>
          <a:p>
            <a:r>
              <a:rPr lang="bn-BD" dirty="0" smtClean="0">
                <a:solidFill>
                  <a:schemeClr val="tx1"/>
                </a:solidFill>
                <a:latin typeface="NikoshBAN" pitchFamily="2" charset="0"/>
                <a:cs typeface="NikoshBAN" pitchFamily="2" charset="0"/>
              </a:rPr>
              <a:t>পাঠের সাথে সংযোগ স্থাপন</a:t>
            </a:r>
            <a:endParaRPr lang="en-US" dirty="0">
              <a:solidFill>
                <a:schemeClr val="tx1"/>
              </a:solidFill>
              <a:latin typeface="NikoshBAN" pitchFamily="2" charset="0"/>
              <a:cs typeface="NikoshBAN" pitchFamily="2" charset="0"/>
            </a:endParaRPr>
          </a:p>
        </p:txBody>
      </p:sp>
      <p:sp>
        <p:nvSpPr>
          <p:cNvPr id="3" name="Content Placeholder 2"/>
          <p:cNvSpPr>
            <a:spLocks noGrp="1"/>
          </p:cNvSpPr>
          <p:nvPr>
            <p:ph sz="quarter" idx="4294967295"/>
          </p:nvPr>
        </p:nvSpPr>
        <p:spPr>
          <a:xfrm>
            <a:off x="304799" y="2590801"/>
            <a:ext cx="8534401" cy="2667000"/>
          </a:xfrm>
          <a:ln w="38100">
            <a:solidFill>
              <a:schemeClr val="tx1"/>
            </a:solidFill>
          </a:ln>
        </p:spPr>
        <p:txBody>
          <a:bodyPr>
            <a:normAutofit/>
          </a:bodyPr>
          <a:lstStyle/>
          <a:p>
            <a:r>
              <a:rPr lang="bn-BD" sz="5400" dirty="0" smtClean="0">
                <a:latin typeface="NikoshBAN" pitchFamily="2" charset="0"/>
                <a:cs typeface="NikoshBAN" pitchFamily="2" charset="0"/>
              </a:rPr>
              <a:t>পাঠ্য বই এর ১৩০ ও ১৩১ পৃষ্ঠার অর্ধেক নিরবে পড়তে বলব।</a:t>
            </a:r>
            <a:endParaRPr lang="en-US" sz="5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TotalTime>
  <Words>169</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শুভেছা</vt:lpstr>
      <vt:lpstr> পাঠ পরিচিতি </vt:lpstr>
      <vt:lpstr>শিক্ষক পরিচিতি </vt:lpstr>
      <vt:lpstr>শিখন ফল</vt:lpstr>
      <vt:lpstr>   আবেগ সৃষ্টি পাঠ সংশ্লিষ্ট ছবি </vt:lpstr>
      <vt:lpstr> পাঠ ঘোষণা</vt:lpstr>
      <vt:lpstr>উপস্থাপন</vt:lpstr>
      <vt:lpstr>Slide 8</vt:lpstr>
      <vt:lpstr>পাঠের সাথে সংযোগ স্থাপন</vt:lpstr>
      <vt:lpstr>মূল্যায়ন </vt:lpstr>
      <vt:lpstr>ধন্যবাদ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শুভেচ্ছা</dc:title>
  <dc:creator>USER PCA</dc:creator>
  <cp:lastModifiedBy>USER PCA</cp:lastModifiedBy>
  <cp:revision>78</cp:revision>
  <dcterms:created xsi:type="dcterms:W3CDTF">2006-08-16T00:00:00Z</dcterms:created>
  <dcterms:modified xsi:type="dcterms:W3CDTF">2014-04-16T05:45:42Z</dcterms:modified>
</cp:coreProperties>
</file>