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24"/>
  </p:notesMasterIdLst>
  <p:sldIdLst>
    <p:sldId id="257" r:id="rId4"/>
    <p:sldId id="258" r:id="rId5"/>
    <p:sldId id="269" r:id="rId6"/>
    <p:sldId id="261" r:id="rId7"/>
    <p:sldId id="276" r:id="rId8"/>
    <p:sldId id="273" r:id="rId9"/>
    <p:sldId id="260" r:id="rId10"/>
    <p:sldId id="262" r:id="rId11"/>
    <p:sldId id="263" r:id="rId12"/>
    <p:sldId id="270" r:id="rId13"/>
    <p:sldId id="259" r:id="rId14"/>
    <p:sldId id="268" r:id="rId15"/>
    <p:sldId id="274" r:id="rId16"/>
    <p:sldId id="275" r:id="rId17"/>
    <p:sldId id="264" r:id="rId18"/>
    <p:sldId id="265" r:id="rId19"/>
    <p:sldId id="266" r:id="rId20"/>
    <p:sldId id="267" r:id="rId21"/>
    <p:sldId id="272"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A6686-75A4-4096-B296-404F02F65B76}"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8834F-147F-44B4-8936-D49CE99274E7}" type="slidenum">
              <a:rPr lang="en-US" smtClean="0"/>
              <a:t>‹#›</a:t>
            </a:fld>
            <a:endParaRPr lang="en-US"/>
          </a:p>
        </p:txBody>
      </p:sp>
    </p:spTree>
    <p:extLst>
      <p:ext uri="{BB962C8B-B14F-4D97-AF65-F5344CB8AC3E}">
        <p14:creationId xmlns:p14="http://schemas.microsoft.com/office/powerpoint/2010/main" val="215627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1D1DC-0B38-4FD9-A88B-20A11C26ED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090525-1C67-4AC1-B248-7A6F812C4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EE3415-2D74-465A-8B33-FF85DAE653F2}"/>
              </a:ext>
            </a:extLst>
          </p:cNvPr>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a:extLst>
              <a:ext uri="{FF2B5EF4-FFF2-40B4-BE49-F238E27FC236}">
                <a16:creationId xmlns:a16="http://schemas.microsoft.com/office/drawing/2014/main" id="{CAC6874E-F21F-4D43-A99F-9FB9372FF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C932B-1DF3-40C1-BE9A-E0CA5DC03419}"/>
              </a:ext>
            </a:extLst>
          </p:cNvPr>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40196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E586-3A5C-4908-A0B7-6B7E7276F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D56383-E400-47D6-B0CA-3FF8E7888F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0CE6A-D6FD-4279-B76B-D457FFABD2B2}"/>
              </a:ext>
            </a:extLst>
          </p:cNvPr>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a:extLst>
              <a:ext uri="{FF2B5EF4-FFF2-40B4-BE49-F238E27FC236}">
                <a16:creationId xmlns:a16="http://schemas.microsoft.com/office/drawing/2014/main" id="{B8313BD2-C2E8-45E7-9344-1BCF8C289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980C7-BBBB-43E9-98E6-71EBEB9DA43F}"/>
              </a:ext>
            </a:extLst>
          </p:cNvPr>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96239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30C06-D3FC-4404-977E-ADFD4C6C77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9910AD-A7E0-4898-8AF0-70252CE04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F466D-F243-4364-9A89-8A8E4B10C90D}"/>
              </a:ext>
            </a:extLst>
          </p:cNvPr>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a:extLst>
              <a:ext uri="{FF2B5EF4-FFF2-40B4-BE49-F238E27FC236}">
                <a16:creationId xmlns:a16="http://schemas.microsoft.com/office/drawing/2014/main" id="{FB63FA19-5CFF-4101-BB78-F41A4C0B9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2F040-BBDC-4A33-99FF-6817CED2912C}"/>
              </a:ext>
            </a:extLst>
          </p:cNvPr>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09429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310406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51148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314460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7CF237-5E45-48BF-A023-B156C935A13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177051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7CF237-5E45-48BF-A023-B156C935A132}"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4072377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7CF237-5E45-48BF-A023-B156C935A132}"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79008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CF237-5E45-48BF-A023-B156C935A132}"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555994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7CF237-5E45-48BF-A023-B156C935A13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139455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72877-DE48-474A-B9B3-642279954A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D27D3-5469-4FD2-AF36-8754CA6887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48B6F-DBA0-4382-84E2-F6D6ACE9EDAB}"/>
              </a:ext>
            </a:extLst>
          </p:cNvPr>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a:extLst>
              <a:ext uri="{FF2B5EF4-FFF2-40B4-BE49-F238E27FC236}">
                <a16:creationId xmlns:a16="http://schemas.microsoft.com/office/drawing/2014/main" id="{81F397F4-5B37-4410-9FF2-B9B96551F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5BD98-7ABF-4F73-AF52-6B332C791878}"/>
              </a:ext>
            </a:extLst>
          </p:cNvPr>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639580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7CF237-5E45-48BF-A023-B156C935A13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453644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3291745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53751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062066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9158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729383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1126273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3697672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9D506D4-3682-46CE-938B-B4B0A2736FD6}"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84988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192505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FA9F-FFED-4194-A4FA-9A5505FAC8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D1CE54-A137-402F-A1D2-AAD25BF83D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B1932F-A2E1-4F5F-A2B3-5AB020CF9FA7}"/>
              </a:ext>
            </a:extLst>
          </p:cNvPr>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a:extLst>
              <a:ext uri="{FF2B5EF4-FFF2-40B4-BE49-F238E27FC236}">
                <a16:creationId xmlns:a16="http://schemas.microsoft.com/office/drawing/2014/main" id="{EEBC16E8-E228-4412-91F0-426269F08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CC2A5-7091-46B6-8E49-3FDBDEA01495}"/>
              </a:ext>
            </a:extLst>
          </p:cNvPr>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4259719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1077068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7CF237-5E45-48BF-A023-B156C935A13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1557853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7CF237-5E45-48BF-A023-B156C935A132}"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3586511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7CF237-5E45-48BF-A023-B156C935A132}"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389454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CF237-5E45-48BF-A023-B156C935A132}"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568373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7CF237-5E45-48BF-A023-B156C935A13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990852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7CF237-5E45-48BF-A023-B156C935A13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629535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7CF237-5E45-48BF-A023-B156C935A13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4026729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7CF237-5E45-48BF-A023-B156C935A13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778031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7CF237-5E45-48BF-A023-B156C935A13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506D4-3682-46CE-938B-B4B0A2736FD6}"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7128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9F19-840D-4605-BDF5-3AFDA003D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ED2DB7-AD44-4003-88E8-E2AC7C175B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97D4EC-BABE-4F1D-8D7A-D963A90060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822DD9-C55C-4D19-95AA-1D61BEE14DD0}"/>
              </a:ext>
            </a:extLst>
          </p:cNvPr>
          <p:cNvSpPr>
            <a:spLocks noGrp="1"/>
          </p:cNvSpPr>
          <p:nvPr>
            <p:ph type="dt" sz="half" idx="10"/>
          </p:nvPr>
        </p:nvSpPr>
        <p:spPr/>
        <p:txBody>
          <a:bodyPr/>
          <a:lstStyle/>
          <a:p>
            <a:fld id="{1A7CF237-5E45-48BF-A023-B156C935A132}" type="datetimeFigureOut">
              <a:rPr lang="en-US" smtClean="0"/>
              <a:t>12/1/2020</a:t>
            </a:fld>
            <a:endParaRPr lang="en-US"/>
          </a:p>
        </p:txBody>
      </p:sp>
      <p:sp>
        <p:nvSpPr>
          <p:cNvPr id="6" name="Footer Placeholder 5">
            <a:extLst>
              <a:ext uri="{FF2B5EF4-FFF2-40B4-BE49-F238E27FC236}">
                <a16:creationId xmlns:a16="http://schemas.microsoft.com/office/drawing/2014/main" id="{122C6E78-4AB9-49B6-BC98-1483F0B8D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2D88A-394E-4722-90AC-EE758CB1100A}"/>
              </a:ext>
            </a:extLst>
          </p:cNvPr>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065297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7CF237-5E45-48BF-A023-B156C935A132}"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391524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A7CF237-5E45-48BF-A023-B156C935A132}"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3269152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A7CF237-5E45-48BF-A023-B156C935A132}"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65779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392024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7CF237-5E45-48BF-A023-B156C935A132}"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358631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7097-95DE-4DB3-BEC9-023583B86B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21E53C-C52D-4513-AABA-D051AF5A6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40A581-85B0-451B-B457-A52EFA3CD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DCD7F4-EAFE-44AD-87B1-4D728A0C2B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B1AEEC-473B-41BB-B331-549600114B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5C3B5B-0CFA-4FFB-AE4A-96E743E636B3}"/>
              </a:ext>
            </a:extLst>
          </p:cNvPr>
          <p:cNvSpPr>
            <a:spLocks noGrp="1"/>
          </p:cNvSpPr>
          <p:nvPr>
            <p:ph type="dt" sz="half" idx="10"/>
          </p:nvPr>
        </p:nvSpPr>
        <p:spPr/>
        <p:txBody>
          <a:bodyPr/>
          <a:lstStyle/>
          <a:p>
            <a:fld id="{1A7CF237-5E45-48BF-A023-B156C935A132}" type="datetimeFigureOut">
              <a:rPr lang="en-US" smtClean="0"/>
              <a:t>12/1/2020</a:t>
            </a:fld>
            <a:endParaRPr lang="en-US"/>
          </a:p>
        </p:txBody>
      </p:sp>
      <p:sp>
        <p:nvSpPr>
          <p:cNvPr id="8" name="Footer Placeholder 7">
            <a:extLst>
              <a:ext uri="{FF2B5EF4-FFF2-40B4-BE49-F238E27FC236}">
                <a16:creationId xmlns:a16="http://schemas.microsoft.com/office/drawing/2014/main" id="{4302849F-BE30-48ED-AE88-21FEF65C52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F10E17-9710-4D36-9132-3B1587B6C116}"/>
              </a:ext>
            </a:extLst>
          </p:cNvPr>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330710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37663-05B4-4121-B106-DEFE7D6FCC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AF98B8-5B30-4CB1-AE2F-2BA5C161195B}"/>
              </a:ext>
            </a:extLst>
          </p:cNvPr>
          <p:cNvSpPr>
            <a:spLocks noGrp="1"/>
          </p:cNvSpPr>
          <p:nvPr>
            <p:ph type="dt" sz="half" idx="10"/>
          </p:nvPr>
        </p:nvSpPr>
        <p:spPr/>
        <p:txBody>
          <a:bodyPr/>
          <a:lstStyle/>
          <a:p>
            <a:fld id="{1A7CF237-5E45-48BF-A023-B156C935A132}" type="datetimeFigureOut">
              <a:rPr lang="en-US" smtClean="0"/>
              <a:t>12/1/2020</a:t>
            </a:fld>
            <a:endParaRPr lang="en-US"/>
          </a:p>
        </p:txBody>
      </p:sp>
      <p:sp>
        <p:nvSpPr>
          <p:cNvPr id="4" name="Footer Placeholder 3">
            <a:extLst>
              <a:ext uri="{FF2B5EF4-FFF2-40B4-BE49-F238E27FC236}">
                <a16:creationId xmlns:a16="http://schemas.microsoft.com/office/drawing/2014/main" id="{1A99CB76-D8C7-45EE-804B-A3F7ADA00E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315D59-35E3-44E2-A5F8-BDA733FF97F3}"/>
              </a:ext>
            </a:extLst>
          </p:cNvPr>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172262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CF948-539C-4ACD-9CD0-BD92480B0227}"/>
              </a:ext>
            </a:extLst>
          </p:cNvPr>
          <p:cNvSpPr>
            <a:spLocks noGrp="1"/>
          </p:cNvSpPr>
          <p:nvPr>
            <p:ph type="dt" sz="half" idx="10"/>
          </p:nvPr>
        </p:nvSpPr>
        <p:spPr/>
        <p:txBody>
          <a:bodyPr/>
          <a:lstStyle/>
          <a:p>
            <a:fld id="{1A7CF237-5E45-48BF-A023-B156C935A132}" type="datetimeFigureOut">
              <a:rPr lang="en-US" smtClean="0"/>
              <a:t>12/1/2020</a:t>
            </a:fld>
            <a:endParaRPr lang="en-US"/>
          </a:p>
        </p:txBody>
      </p:sp>
      <p:sp>
        <p:nvSpPr>
          <p:cNvPr id="3" name="Footer Placeholder 2">
            <a:extLst>
              <a:ext uri="{FF2B5EF4-FFF2-40B4-BE49-F238E27FC236}">
                <a16:creationId xmlns:a16="http://schemas.microsoft.com/office/drawing/2014/main" id="{6D345BCC-88C7-45DC-B89D-68737F8634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FAA1F-ACDB-4850-8A73-2F400642CF3B}"/>
              </a:ext>
            </a:extLst>
          </p:cNvPr>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243158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AC4B-DDB9-4060-A251-304794F83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01F96D-15E9-4A36-8C97-44780C93A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84C704-CA0F-46C1-9741-F844D25AC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86EEF9-BA79-4E9C-ADE1-A35B83BB7E24}"/>
              </a:ext>
            </a:extLst>
          </p:cNvPr>
          <p:cNvSpPr>
            <a:spLocks noGrp="1"/>
          </p:cNvSpPr>
          <p:nvPr>
            <p:ph type="dt" sz="half" idx="10"/>
          </p:nvPr>
        </p:nvSpPr>
        <p:spPr/>
        <p:txBody>
          <a:bodyPr/>
          <a:lstStyle/>
          <a:p>
            <a:fld id="{1A7CF237-5E45-48BF-A023-B156C935A132}" type="datetimeFigureOut">
              <a:rPr lang="en-US" smtClean="0"/>
              <a:t>12/1/2020</a:t>
            </a:fld>
            <a:endParaRPr lang="en-US"/>
          </a:p>
        </p:txBody>
      </p:sp>
      <p:sp>
        <p:nvSpPr>
          <p:cNvPr id="6" name="Footer Placeholder 5">
            <a:extLst>
              <a:ext uri="{FF2B5EF4-FFF2-40B4-BE49-F238E27FC236}">
                <a16:creationId xmlns:a16="http://schemas.microsoft.com/office/drawing/2014/main" id="{0227F2E3-8F8B-4FBC-88A0-B5EE8CAC2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A8E7A-A3B9-49CF-BEDF-B084401CC5D0}"/>
              </a:ext>
            </a:extLst>
          </p:cNvPr>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323298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7349-BDE0-4FA3-BE3A-F1B092AF6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3F73B3-61CD-4FB0-9093-AA2663A956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E66060-7655-40B4-AD67-C0B3AE5127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324F0-6A2B-40DF-A555-DC027ACFDB06}"/>
              </a:ext>
            </a:extLst>
          </p:cNvPr>
          <p:cNvSpPr>
            <a:spLocks noGrp="1"/>
          </p:cNvSpPr>
          <p:nvPr>
            <p:ph type="dt" sz="half" idx="10"/>
          </p:nvPr>
        </p:nvSpPr>
        <p:spPr/>
        <p:txBody>
          <a:bodyPr/>
          <a:lstStyle/>
          <a:p>
            <a:fld id="{1A7CF237-5E45-48BF-A023-B156C935A132}" type="datetimeFigureOut">
              <a:rPr lang="en-US" smtClean="0"/>
              <a:t>12/1/2020</a:t>
            </a:fld>
            <a:endParaRPr lang="en-US"/>
          </a:p>
        </p:txBody>
      </p:sp>
      <p:sp>
        <p:nvSpPr>
          <p:cNvPr id="6" name="Footer Placeholder 5">
            <a:extLst>
              <a:ext uri="{FF2B5EF4-FFF2-40B4-BE49-F238E27FC236}">
                <a16:creationId xmlns:a16="http://schemas.microsoft.com/office/drawing/2014/main" id="{E874FB16-5BA7-49F6-BF53-367029E1B9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6EAB6-97CA-4663-8561-AE772C77F40B}"/>
              </a:ext>
            </a:extLst>
          </p:cNvPr>
          <p:cNvSpPr>
            <a:spLocks noGrp="1"/>
          </p:cNvSpPr>
          <p:nvPr>
            <p:ph type="sldNum" sz="quarter" idx="12"/>
          </p:nvPr>
        </p:nvSpPr>
        <p:spPr/>
        <p:txBody>
          <a:bodyPr/>
          <a:lstStyle/>
          <a:p>
            <a:fld id="{39D506D4-3682-46CE-938B-B4B0A2736FD6}" type="slidenum">
              <a:rPr lang="en-US" smtClean="0"/>
              <a:t>‹#›</a:t>
            </a:fld>
            <a:endParaRPr lang="en-US"/>
          </a:p>
        </p:txBody>
      </p:sp>
    </p:spTree>
    <p:extLst>
      <p:ext uri="{BB962C8B-B14F-4D97-AF65-F5344CB8AC3E}">
        <p14:creationId xmlns:p14="http://schemas.microsoft.com/office/powerpoint/2010/main" val="131066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3.jp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056D9-AB2A-4D9B-A5DF-6387812A91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D183FA-5B2D-4B74-A40D-0CC9EFB21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A84EB-91B4-415A-AEF8-E1321EE9A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CF237-5E45-48BF-A023-B156C935A132}" type="datetimeFigureOut">
              <a:rPr lang="en-US" smtClean="0"/>
              <a:t>12/1/2020</a:t>
            </a:fld>
            <a:endParaRPr lang="en-US"/>
          </a:p>
        </p:txBody>
      </p:sp>
      <p:sp>
        <p:nvSpPr>
          <p:cNvPr id="5" name="Footer Placeholder 4">
            <a:extLst>
              <a:ext uri="{FF2B5EF4-FFF2-40B4-BE49-F238E27FC236}">
                <a16:creationId xmlns:a16="http://schemas.microsoft.com/office/drawing/2014/main" id="{79E028F9-846C-4200-9C4A-D72DC340B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82718B-5FEA-4AC2-BC40-819AC09B0A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506D4-3682-46CE-938B-B4B0A2736FD6}" type="slidenum">
              <a:rPr lang="en-US" smtClean="0"/>
              <a:t>‹#›</a:t>
            </a:fld>
            <a:endParaRPr lang="en-US"/>
          </a:p>
        </p:txBody>
      </p:sp>
    </p:spTree>
    <p:extLst>
      <p:ext uri="{BB962C8B-B14F-4D97-AF65-F5344CB8AC3E}">
        <p14:creationId xmlns:p14="http://schemas.microsoft.com/office/powerpoint/2010/main" val="1272408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7CF237-5E45-48BF-A023-B156C935A132}" type="datetimeFigureOut">
              <a:rPr lang="en-US" smtClean="0"/>
              <a:t>12/1/2020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9D506D4-3682-46CE-938B-B4B0A2736FD6}" type="slidenum">
              <a:rPr lang="en-US" smtClean="0"/>
              <a:t>‹#›</a:t>
            </a:fld>
            <a:endParaRPr lang="en-US"/>
          </a:p>
        </p:txBody>
      </p:sp>
    </p:spTree>
    <p:extLst>
      <p:ext uri="{BB962C8B-B14F-4D97-AF65-F5344CB8AC3E}">
        <p14:creationId xmlns:p14="http://schemas.microsoft.com/office/powerpoint/2010/main" val="2119105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A7CF237-5E45-48BF-A023-B156C935A132}" type="datetimeFigureOut">
              <a:rPr lang="en-US" smtClean="0"/>
              <a:t>12/1/2020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9D506D4-3682-46CE-938B-B4B0A2736FD6}" type="slidenum">
              <a:rPr lang="en-US" smtClean="0"/>
              <a:t>‹#›</a:t>
            </a:fld>
            <a:endParaRPr lang="en-US"/>
          </a:p>
        </p:txBody>
      </p:sp>
    </p:spTree>
    <p:extLst>
      <p:ext uri="{BB962C8B-B14F-4D97-AF65-F5344CB8AC3E}">
        <p14:creationId xmlns:p14="http://schemas.microsoft.com/office/powerpoint/2010/main" val="1012612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2.tmp"/><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7D031E5E-3273-406F-9872-22BAD402E47C}"/>
              </a:ext>
            </a:extLst>
          </p:cNvPr>
          <p:cNvSpPr txBox="1"/>
          <p:nvPr/>
        </p:nvSpPr>
        <p:spPr>
          <a:xfrm>
            <a:off x="1372944" y="620979"/>
            <a:ext cx="9639613"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6000" b="1" dirty="0">
                <a:solidFill>
                  <a:srgbClr val="FFFF00"/>
                </a:solidFill>
                <a:highlight>
                  <a:srgbClr val="008080"/>
                </a:highlight>
                <a:latin typeface="NikoshBAN" panose="02000000000000000000" pitchFamily="2" charset="0"/>
                <a:cs typeface="NikoshBAN" panose="02000000000000000000" pitchFamily="2" charset="0"/>
              </a:rPr>
              <a:t>আজকের  ক্লাসে সবাইকে ফুলের শুভেচ্ছা</a:t>
            </a:r>
            <a:endParaRPr lang="en-US" sz="6000" b="1" dirty="0">
              <a:solidFill>
                <a:srgbClr val="FFFF00"/>
              </a:solidFill>
              <a:highlight>
                <a:srgbClr val="008080"/>
              </a:highligh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F653F447-E148-438F-9E20-8A4B45336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699" y="952204"/>
            <a:ext cx="2078182" cy="5712663"/>
          </a:xfrm>
          <a:prstGeom prst="rect">
            <a:avLst/>
          </a:prstGeom>
        </p:spPr>
      </p:pic>
      <p:sp>
        <p:nvSpPr>
          <p:cNvPr id="6" name="Frame 5">
            <a:extLst>
              <a:ext uri="{FF2B5EF4-FFF2-40B4-BE49-F238E27FC236}">
                <a16:creationId xmlns:a16="http://schemas.microsoft.com/office/drawing/2014/main" id="{87DC83C2-D2A9-4B4C-BC64-2A9905864BCB}"/>
              </a:ext>
            </a:extLst>
          </p:cNvPr>
          <p:cNvSpPr/>
          <p:nvPr/>
        </p:nvSpPr>
        <p:spPr>
          <a:xfrm>
            <a:off x="0" y="0"/>
            <a:ext cx="12298017" cy="6858000"/>
          </a:xfrm>
          <a:prstGeom prst="frame">
            <a:avLst>
              <a:gd name="adj1" fmla="val 3804"/>
            </a:avLst>
          </a:prstGeom>
          <a:ln w="57150">
            <a:solidFill>
              <a:srgbClr val="7030A0"/>
            </a:solidFill>
          </a:ln>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7" name="Picture 6">
            <a:extLst>
              <a:ext uri="{FF2B5EF4-FFF2-40B4-BE49-F238E27FC236}">
                <a16:creationId xmlns:a16="http://schemas.microsoft.com/office/drawing/2014/main" id="{55F7F15B-2F2D-4A58-9C05-2853FFCD2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53" y="992937"/>
            <a:ext cx="2078182" cy="5712663"/>
          </a:xfrm>
          <a:prstGeom prst="rect">
            <a:avLst/>
          </a:prstGeom>
        </p:spPr>
      </p:pic>
    </p:spTree>
    <p:extLst>
      <p:ext uri="{BB962C8B-B14F-4D97-AF65-F5344CB8AC3E}">
        <p14:creationId xmlns:p14="http://schemas.microsoft.com/office/powerpoint/2010/main" val="1459533772"/>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শুভ জন্মদিন বীর শহীদ তিতুমীর">
            <a:extLst>
              <a:ext uri="{FF2B5EF4-FFF2-40B4-BE49-F238E27FC236}">
                <a16:creationId xmlns:a16="http://schemas.microsoft.com/office/drawing/2014/main" id="{9BF16E4B-D127-4F56-893A-8D135D8121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28625" y="228601"/>
            <a:ext cx="11358563" cy="4000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F760BA-D518-4AA4-BA8B-13A0562EE500}"/>
              </a:ext>
            </a:extLst>
          </p:cNvPr>
          <p:cNvSpPr txBox="1"/>
          <p:nvPr/>
        </p:nvSpPr>
        <p:spPr>
          <a:xfrm>
            <a:off x="371474" y="4371974"/>
            <a:ext cx="11472863" cy="1938992"/>
          </a:xfrm>
          <a:prstGeom prst="rect">
            <a:avLst/>
          </a:prstGeom>
          <a:noFill/>
        </p:spPr>
        <p:txBody>
          <a:bodyPr wrap="square" rtlCol="0">
            <a:spAutoFit/>
          </a:bodyPr>
          <a:lstStyle/>
          <a:p>
            <a:r>
              <a:rPr lang="bn-IN" sz="4000" b="1" dirty="0">
                <a:solidFill>
                  <a:srgbClr val="FF0000"/>
                </a:solidFill>
                <a:latin typeface="NikoshBAN" panose="02000000000000000000" pitchFamily="2" charset="0"/>
                <a:cs typeface="NikoshBAN" panose="02000000000000000000" pitchFamily="2" charset="0"/>
              </a:rPr>
              <a:t>এ দুর্গে তিনি তার শিষ্যদের লড়াইয়ের শিক্ষা দিতে লাগলেন।ইংরেজদের বিরুদ্ধে সশস্ত্র যুদ্ধ করার কৌশল শেখাতে লাগলেন।এ খবর চলে গেল ইংরেজ শাসকদের কাছে।ইংরেজদের সঙ্গে হাত মেলাল দেশি জমিদাররা। </a:t>
            </a:r>
            <a:endParaRPr lang="en-US" sz="4000" b="1" dirty="0">
              <a:solidFill>
                <a:srgbClr val="FF0000"/>
              </a:solidFill>
              <a:latin typeface="NikoshBAN" panose="02000000000000000000" pitchFamily="2" charset="0"/>
              <a:cs typeface="NikoshBAN" panose="02000000000000000000" pitchFamily="2" charset="0"/>
            </a:endParaRPr>
          </a:p>
        </p:txBody>
      </p:sp>
      <p:sp>
        <p:nvSpPr>
          <p:cNvPr id="5" name="Frame 4">
            <a:extLst>
              <a:ext uri="{FF2B5EF4-FFF2-40B4-BE49-F238E27FC236}">
                <a16:creationId xmlns:a16="http://schemas.microsoft.com/office/drawing/2014/main" id="{689C72E9-4B02-4B8D-98F0-B53E7AC60D94}"/>
              </a:ext>
            </a:extLst>
          </p:cNvPr>
          <p:cNvSpPr/>
          <p:nvPr/>
        </p:nvSpPr>
        <p:spPr>
          <a:xfrm>
            <a:off x="0" y="0"/>
            <a:ext cx="12011378" cy="6694311"/>
          </a:xfrm>
          <a:prstGeom prst="frame">
            <a:avLst>
              <a:gd name="adj1" fmla="val 4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9966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Beveled 3">
            <a:extLst>
              <a:ext uri="{FF2B5EF4-FFF2-40B4-BE49-F238E27FC236}">
                <a16:creationId xmlns:a16="http://schemas.microsoft.com/office/drawing/2014/main" id="{86A83C13-68AE-4A9B-8D5B-01C8B828A44E}"/>
              </a:ext>
            </a:extLst>
          </p:cNvPr>
          <p:cNvSpPr/>
          <p:nvPr/>
        </p:nvSpPr>
        <p:spPr>
          <a:xfrm>
            <a:off x="357188" y="285751"/>
            <a:ext cx="11487150" cy="6129338"/>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 name="Picture 2" descr="Titumir - Alchetron, The Free Social Encyclopedia">
            <a:extLst>
              <a:ext uri="{FF2B5EF4-FFF2-40B4-BE49-F238E27FC236}">
                <a16:creationId xmlns:a16="http://schemas.microsoft.com/office/drawing/2014/main" id="{5B0CB43D-3BAD-46C1-BA16-7208DF5B0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737" y="328613"/>
            <a:ext cx="3686176" cy="3933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বিপ্লবের অপর নাম, শহীদ মীর নিসার আলী তিতুমীর – সাদ্দাম হুসাইন শৈলানী">
            <a:extLst>
              <a:ext uri="{FF2B5EF4-FFF2-40B4-BE49-F238E27FC236}">
                <a16:creationId xmlns:a16="http://schemas.microsoft.com/office/drawing/2014/main" id="{78105C75-136A-4D9C-ADEC-99C17C155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139" y="371475"/>
            <a:ext cx="3846449" cy="3900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পৃত্থিমপাশা জমিদার বাড়ি - উইকিপিডিয়া">
            <a:extLst>
              <a:ext uri="{FF2B5EF4-FFF2-40B4-BE49-F238E27FC236}">
                <a16:creationId xmlns:a16="http://schemas.microsoft.com/office/drawing/2014/main" id="{A724D94F-42EA-4AE3-B447-CC4B3B01E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343739"/>
            <a:ext cx="3686174" cy="40139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CA6BDA-9E23-441C-911C-08417FB803CC}"/>
              </a:ext>
            </a:extLst>
          </p:cNvPr>
          <p:cNvSpPr txBox="1"/>
          <p:nvPr/>
        </p:nvSpPr>
        <p:spPr>
          <a:xfrm>
            <a:off x="371474" y="4396669"/>
            <a:ext cx="11372850" cy="1938992"/>
          </a:xfrm>
          <a:prstGeom prst="rect">
            <a:avLst/>
          </a:prstGeom>
          <a:noFill/>
        </p:spPr>
        <p:txBody>
          <a:bodyPr wrap="square" rtlCol="0">
            <a:spAutoFit/>
          </a:bodyPr>
          <a:lstStyle/>
          <a:p>
            <a:r>
              <a:rPr lang="bn-IN" sz="4000" b="1" dirty="0">
                <a:solidFill>
                  <a:srgbClr val="FF0000"/>
                </a:solidFill>
                <a:latin typeface="NikoshBAN" panose="02000000000000000000" pitchFamily="2" charset="0"/>
                <a:cs typeface="NikoshBAN" panose="02000000000000000000" pitchFamily="2" charset="0"/>
              </a:rPr>
              <a:t>১৮৩০ সালে ম্যাজিস্ট্রেট আলেকজাণ্ডারকে পাঠানো হয় তিতুমীরকে দমন করার জন্য। কিন্তু আলেকজাণ্ডার তাঁর সিপাই বাহিনী নিয়ে পরাস্ত হন তিতুমীরের হাতে। তারপর তিতুমীর  কয়েকটি নীলকুঠ দখল করে নেন। </a:t>
            </a:r>
            <a:endParaRPr lang="en-US" sz="4000" b="1" dirty="0">
              <a:solidFill>
                <a:srgbClr val="FF0000"/>
              </a:solidFill>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47191356-EA48-4EE3-AA51-77CD33F6E89C}"/>
              </a:ext>
            </a:extLst>
          </p:cNvPr>
          <p:cNvSpPr/>
          <p:nvPr/>
        </p:nvSpPr>
        <p:spPr>
          <a:xfrm>
            <a:off x="0" y="1"/>
            <a:ext cx="12192000" cy="6858000"/>
          </a:xfrm>
          <a:prstGeom prst="frame">
            <a:avLst>
              <a:gd name="adj1" fmla="val 4375"/>
            </a:avLst>
          </a:prstGeom>
          <a:ln w="57150">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5099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Beveled 5">
            <a:extLst>
              <a:ext uri="{FF2B5EF4-FFF2-40B4-BE49-F238E27FC236}">
                <a16:creationId xmlns:a16="http://schemas.microsoft.com/office/drawing/2014/main" id="{1FB25E81-9D1B-4955-9F33-077ED7BB465E}"/>
              </a:ext>
            </a:extLst>
          </p:cNvPr>
          <p:cNvSpPr/>
          <p:nvPr/>
        </p:nvSpPr>
        <p:spPr>
          <a:xfrm>
            <a:off x="225779" y="259644"/>
            <a:ext cx="11684000" cy="6366934"/>
          </a:xfrm>
          <a:prstGeom prst="bevel">
            <a:avLst>
              <a:gd name="adj" fmla="val 186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35E563D6-24CA-4D4D-9C1C-8BDD170BAC6F}"/>
              </a:ext>
            </a:extLst>
          </p:cNvPr>
          <p:cNvPicPr>
            <a:picLocks noChangeAspect="1"/>
          </p:cNvPicPr>
          <p:nvPr/>
        </p:nvPicPr>
        <p:blipFill rotWithShape="1">
          <a:blip r:embed="rId2">
            <a:extLst>
              <a:ext uri="{28A0092B-C50C-407E-A947-70E740481C1C}">
                <a14:useLocalDpi xmlns:a14="http://schemas.microsoft.com/office/drawing/2010/main" val="0"/>
              </a:ext>
            </a:extLst>
          </a:blip>
          <a:srcRect l="6076" r="4669"/>
          <a:stretch/>
        </p:blipFill>
        <p:spPr>
          <a:xfrm>
            <a:off x="462844" y="1264357"/>
            <a:ext cx="11209867" cy="4982104"/>
          </a:xfrm>
          <a:prstGeom prst="rect">
            <a:avLst/>
          </a:prstGeom>
        </p:spPr>
      </p:pic>
      <p:sp>
        <p:nvSpPr>
          <p:cNvPr id="4" name="Frame 3">
            <a:extLst>
              <a:ext uri="{FF2B5EF4-FFF2-40B4-BE49-F238E27FC236}">
                <a16:creationId xmlns:a16="http://schemas.microsoft.com/office/drawing/2014/main" id="{79FE8725-531A-4C96-8FB0-5C4C3B36B286}"/>
              </a:ext>
            </a:extLst>
          </p:cNvPr>
          <p:cNvSpPr/>
          <p:nvPr/>
        </p:nvSpPr>
        <p:spPr>
          <a:xfrm>
            <a:off x="0" y="0"/>
            <a:ext cx="12192000" cy="6858000"/>
          </a:xfrm>
          <a:prstGeom prst="frame">
            <a:avLst>
              <a:gd name="adj1" fmla="val 3750"/>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4B186920-FCC8-4EAA-A1B5-DE420481624E}"/>
              </a:ext>
            </a:extLst>
          </p:cNvPr>
          <p:cNvSpPr/>
          <p:nvPr/>
        </p:nvSpPr>
        <p:spPr>
          <a:xfrm>
            <a:off x="3624554" y="449913"/>
            <a:ext cx="5123518" cy="1015663"/>
          </a:xfrm>
          <a:prstGeom prst="rect">
            <a:avLst/>
          </a:prstGeom>
          <a:noFill/>
        </p:spPr>
        <p:txBody>
          <a:bodyPr wrap="none" lIns="91440" tIns="45720" rIns="91440" bIns="45720">
            <a:spAutoFit/>
          </a:bodyPr>
          <a:lstStyle/>
          <a:p>
            <a:pPr algn="ctr"/>
            <a:r>
              <a:rPr lang="bn-IN" sz="6000" b="1" cap="none" spc="0" dirty="0">
                <a:ln w="22225">
                  <a:solidFill>
                    <a:schemeClr val="accent2"/>
                  </a:solidFill>
                  <a:prstDash val="solid"/>
                </a:ln>
                <a:solidFill>
                  <a:srgbClr val="002060"/>
                </a:solidFill>
                <a:effectLst/>
                <a:latin typeface="NikoshBAN" panose="02000000000000000000" pitchFamily="2" charset="0"/>
                <a:cs typeface="NikoshBAN" panose="02000000000000000000" pitchFamily="2" charset="0"/>
              </a:rPr>
              <a:t>শিক্ষকের আর্দশ পাঠ </a:t>
            </a:r>
            <a:endParaRPr lang="en-US" sz="6000" b="1" cap="none" spc="0" dirty="0">
              <a:ln w="22225">
                <a:solidFill>
                  <a:schemeClr val="accent2"/>
                </a:solidFill>
                <a:prstDash val="solid"/>
              </a:ln>
              <a:solidFill>
                <a:srgbClr val="002060"/>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062522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508F8F0-CA02-435B-BA14-61D34AFC821B}"/>
              </a:ext>
            </a:extLst>
          </p:cNvPr>
          <p:cNvSpPr/>
          <p:nvPr/>
        </p:nvSpPr>
        <p:spPr>
          <a:xfrm>
            <a:off x="0" y="-141111"/>
            <a:ext cx="12192000" cy="6858000"/>
          </a:xfrm>
          <a:prstGeom prst="frame">
            <a:avLst>
              <a:gd name="adj1" fmla="val 3750"/>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1ED10E21-3FD6-48CC-8154-42D5F146891B}"/>
              </a:ext>
            </a:extLst>
          </p:cNvPr>
          <p:cNvPicPr>
            <a:picLocks noChangeAspect="1"/>
          </p:cNvPicPr>
          <p:nvPr/>
        </p:nvPicPr>
        <p:blipFill rotWithShape="1">
          <a:blip r:embed="rId2">
            <a:extLst>
              <a:ext uri="{28A0092B-C50C-407E-A947-70E740481C1C}">
                <a14:useLocalDpi xmlns:a14="http://schemas.microsoft.com/office/drawing/2010/main" val="0"/>
              </a:ext>
            </a:extLst>
          </a:blip>
          <a:srcRect l="6076" r="4669"/>
          <a:stretch/>
        </p:blipFill>
        <p:spPr>
          <a:xfrm>
            <a:off x="305329" y="1275643"/>
            <a:ext cx="11630025" cy="4474105"/>
          </a:xfrm>
          <a:prstGeom prst="rect">
            <a:avLst/>
          </a:prstGeom>
        </p:spPr>
      </p:pic>
      <p:sp>
        <p:nvSpPr>
          <p:cNvPr id="4" name="Rectangle 3">
            <a:extLst>
              <a:ext uri="{FF2B5EF4-FFF2-40B4-BE49-F238E27FC236}">
                <a16:creationId xmlns:a16="http://schemas.microsoft.com/office/drawing/2014/main" id="{073B1E7F-637C-404A-877F-322D5A999DF7}"/>
              </a:ext>
            </a:extLst>
          </p:cNvPr>
          <p:cNvSpPr/>
          <p:nvPr/>
        </p:nvSpPr>
        <p:spPr>
          <a:xfrm>
            <a:off x="2108908" y="246712"/>
            <a:ext cx="7509225"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6000" b="1" cap="none" spc="0" dirty="0">
                <a:ln/>
                <a:solidFill>
                  <a:srgbClr val="002060"/>
                </a:solidFill>
                <a:effectLst/>
                <a:latin typeface="NikoshBAN" panose="02000000000000000000" pitchFamily="2" charset="0"/>
                <a:cs typeface="NikoshBAN" panose="02000000000000000000" pitchFamily="2" charset="0"/>
              </a:rPr>
              <a:t>শিক্ষক শিক্ষার্থীর নিরব পাঠ</a:t>
            </a:r>
            <a:endParaRPr lang="en-US" sz="6000" b="1" cap="none" spc="0" dirty="0">
              <a:ln/>
              <a:solidFill>
                <a:srgbClr val="002060"/>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4962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54372F-485A-45A3-8CDC-9D895040FE89}"/>
              </a:ext>
            </a:extLst>
          </p:cNvPr>
          <p:cNvSpPr/>
          <p:nvPr/>
        </p:nvSpPr>
        <p:spPr>
          <a:xfrm>
            <a:off x="577721" y="883474"/>
            <a:ext cx="2007435" cy="8204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solidFill>
                  <a:schemeClr val="accent5">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ব্যাক্তিত্ব</a:t>
            </a:r>
            <a:r>
              <a:rPr lang="en-US" sz="3200" dirty="0">
                <a:solidFill>
                  <a:schemeClr val="accent5">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7" name="Rectangle 6">
            <a:extLst>
              <a:ext uri="{FF2B5EF4-FFF2-40B4-BE49-F238E27FC236}">
                <a16:creationId xmlns:a16="http://schemas.microsoft.com/office/drawing/2014/main" id="{CC80F160-2E1E-4D11-A86A-1302C5C1C57D}"/>
              </a:ext>
            </a:extLst>
          </p:cNvPr>
          <p:cNvSpPr/>
          <p:nvPr/>
        </p:nvSpPr>
        <p:spPr>
          <a:xfrm>
            <a:off x="2594374" y="1998171"/>
            <a:ext cx="1828240" cy="8204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bn-IN" sz="3200" dirty="0">
                <a:solidFill>
                  <a:schemeClr val="accent5">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accent5">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বিরুদ্ধে</a:t>
            </a:r>
            <a:r>
              <a:rPr lang="en-US" sz="3200" dirty="0">
                <a:solidFill>
                  <a:schemeClr val="accent5">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8" name="Rectangle 7">
            <a:extLst>
              <a:ext uri="{FF2B5EF4-FFF2-40B4-BE49-F238E27FC236}">
                <a16:creationId xmlns:a16="http://schemas.microsoft.com/office/drawing/2014/main" id="{A21E443E-7480-4278-9B1B-2D4AD730B31D}"/>
              </a:ext>
            </a:extLst>
          </p:cNvPr>
          <p:cNvSpPr/>
          <p:nvPr/>
        </p:nvSpPr>
        <p:spPr>
          <a:xfrm>
            <a:off x="4606631" y="3223388"/>
            <a:ext cx="1963502" cy="8204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bn-IN" sz="3200" dirty="0">
                <a:solidFill>
                  <a:schemeClr val="accent5">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সশস্ত্র </a:t>
            </a:r>
            <a:endParaRPr lang="en-US" sz="3200" dirty="0">
              <a:solidFill>
                <a:schemeClr val="accent5">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4F444B69-A456-41CF-BBFF-584126518C09}"/>
              </a:ext>
            </a:extLst>
          </p:cNvPr>
          <p:cNvSpPr/>
          <p:nvPr/>
        </p:nvSpPr>
        <p:spPr>
          <a:xfrm>
            <a:off x="6733988" y="4307627"/>
            <a:ext cx="2195523" cy="8204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bn-IN" sz="3200" dirty="0">
                <a:solidFill>
                  <a:schemeClr val="accent5">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অঞ্চল</a:t>
            </a:r>
            <a:endParaRPr lang="en-US" sz="3200" dirty="0">
              <a:solidFill>
                <a:schemeClr val="accent5">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E867737F-99A1-4A34-9518-92EDE3331D7E}"/>
              </a:ext>
            </a:extLst>
          </p:cNvPr>
          <p:cNvSpPr/>
          <p:nvPr/>
        </p:nvSpPr>
        <p:spPr>
          <a:xfrm>
            <a:off x="9016497" y="5352526"/>
            <a:ext cx="2080481" cy="8204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bn-IN" sz="3200" dirty="0">
                <a:solidFill>
                  <a:schemeClr val="accent5">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ম্যাজিস্ট্রেট</a:t>
            </a:r>
            <a:endParaRPr lang="en-US" sz="3200" dirty="0">
              <a:solidFill>
                <a:schemeClr val="accent5">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Frame 11">
            <a:extLst>
              <a:ext uri="{FF2B5EF4-FFF2-40B4-BE49-F238E27FC236}">
                <a16:creationId xmlns:a16="http://schemas.microsoft.com/office/drawing/2014/main" id="{ED85B918-38AD-4C6E-A6F7-DE96DC118DE7}"/>
              </a:ext>
            </a:extLst>
          </p:cNvPr>
          <p:cNvSpPr/>
          <p:nvPr/>
        </p:nvSpPr>
        <p:spPr>
          <a:xfrm>
            <a:off x="0" y="0"/>
            <a:ext cx="12192000" cy="6858000"/>
          </a:xfrm>
          <a:prstGeom prst="frame">
            <a:avLst>
              <a:gd name="adj1" fmla="val 2459"/>
            </a:avLst>
          </a:prstGeom>
          <a:ln w="57150">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51BA6C92-7B8F-47D3-B3BD-BAA77EBAEAD7}"/>
              </a:ext>
            </a:extLst>
          </p:cNvPr>
          <p:cNvSpPr txBox="1"/>
          <p:nvPr/>
        </p:nvSpPr>
        <p:spPr>
          <a:xfrm>
            <a:off x="3059289" y="349957"/>
            <a:ext cx="8884355"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4000" b="1" dirty="0">
                <a:latin typeface="NikoshBAN" panose="02000000000000000000" pitchFamily="2" charset="0"/>
                <a:cs typeface="NikoshBAN" panose="02000000000000000000" pitchFamily="2" charset="0"/>
              </a:rPr>
              <a:t>   এসো নীচের শব্দগুলো বারবার আনুশীলন করি।</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037827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8"/>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9"/>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E5D9D4-6A05-4707-97E3-6AD55B94C2F1}"/>
              </a:ext>
            </a:extLst>
          </p:cNvPr>
          <p:cNvSpPr txBox="1"/>
          <p:nvPr/>
        </p:nvSpPr>
        <p:spPr>
          <a:xfrm>
            <a:off x="767644" y="778934"/>
            <a:ext cx="2709334"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দুর্ভেদ্য</a:t>
            </a:r>
            <a:r>
              <a:rPr lang="en-US" sz="6000" b="1" dirty="0">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CD1EDB47-78F5-4ED7-9E5A-7AF93810D57B}"/>
              </a:ext>
            </a:extLst>
          </p:cNvPr>
          <p:cNvSpPr txBox="1"/>
          <p:nvPr/>
        </p:nvSpPr>
        <p:spPr>
          <a:xfrm>
            <a:off x="728309" y="2992437"/>
            <a:ext cx="2077156"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6000" b="1" dirty="0">
                <a:latin typeface="NikoshBAN" panose="02000000000000000000" pitchFamily="2" charset="0"/>
                <a:cs typeface="NikoshBAN" panose="02000000000000000000" pitchFamily="2" charset="0"/>
              </a:rPr>
              <a:t>দুর্গ</a:t>
            </a:r>
            <a:r>
              <a:rPr lang="en-US" sz="6000" b="1"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C5794C37-A12B-4AF1-A918-CF8F9036A90D}"/>
              </a:ext>
            </a:extLst>
          </p:cNvPr>
          <p:cNvSpPr txBox="1"/>
          <p:nvPr/>
        </p:nvSpPr>
        <p:spPr>
          <a:xfrm>
            <a:off x="325964" y="5140502"/>
            <a:ext cx="3115735"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6000" b="1" dirty="0">
                <a:latin typeface="NikoshBAN" panose="02000000000000000000" pitchFamily="2" charset="0"/>
                <a:cs typeface="NikoshBAN" panose="02000000000000000000" pitchFamily="2" charset="0"/>
              </a:rPr>
              <a:t>বাঁশের কেল্লা </a:t>
            </a:r>
            <a:r>
              <a:rPr lang="en-US" sz="6000" b="1" dirty="0">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A716AFA7-8BEE-4B88-9E18-17F6C14FF9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297" y="2683586"/>
            <a:ext cx="1684743" cy="1263558"/>
          </a:xfrm>
          <a:prstGeom prst="rect">
            <a:avLst/>
          </a:prstGeom>
        </p:spPr>
      </p:pic>
      <p:pic>
        <p:nvPicPr>
          <p:cNvPr id="6" name="Picture 2" descr="Titumir - Alchetron, The Free Social Encyclopedia">
            <a:extLst>
              <a:ext uri="{FF2B5EF4-FFF2-40B4-BE49-F238E27FC236}">
                <a16:creationId xmlns:a16="http://schemas.microsoft.com/office/drawing/2014/main" id="{EB325EA5-069A-491C-9AF5-7D2DBE999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632" y="620889"/>
            <a:ext cx="1603330" cy="12643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শুভ জন্মদিন বীর শহীদ তিতুমীর">
            <a:extLst>
              <a:ext uri="{FF2B5EF4-FFF2-40B4-BE49-F238E27FC236}">
                <a16:creationId xmlns:a16="http://schemas.microsoft.com/office/drawing/2014/main" id="{516E6815-1774-4B55-827C-41A842B9F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079" y="5000625"/>
            <a:ext cx="1880642" cy="1165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E90053-6D45-403C-9BC1-BD56C40483B8}"/>
              </a:ext>
            </a:extLst>
          </p:cNvPr>
          <p:cNvSpPr txBox="1"/>
          <p:nvPr/>
        </p:nvSpPr>
        <p:spPr>
          <a:xfrm>
            <a:off x="5872163" y="785813"/>
            <a:ext cx="5743575"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800" b="1" u="sng" dirty="0">
                <a:latin typeface="NikoshBAN" panose="02000000000000000000" pitchFamily="2" charset="0"/>
                <a:cs typeface="NikoshBAN" panose="02000000000000000000" pitchFamily="2" charset="0"/>
              </a:rPr>
              <a:t>যা কষ্টে ভেদ করা যায়। </a:t>
            </a:r>
            <a:endParaRPr lang="en-US" sz="4800" b="1" u="sng"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9BD2423E-8CA2-4C90-AF7F-1C1A020C0EB8}"/>
              </a:ext>
            </a:extLst>
          </p:cNvPr>
          <p:cNvSpPr txBox="1"/>
          <p:nvPr/>
        </p:nvSpPr>
        <p:spPr>
          <a:xfrm>
            <a:off x="5453064" y="2752724"/>
            <a:ext cx="636746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800" b="1" u="sng" dirty="0">
                <a:latin typeface="NikoshBAN" panose="02000000000000000000" pitchFamily="2" charset="0"/>
                <a:cs typeface="NikoshBAN" panose="02000000000000000000" pitchFamily="2" charset="0"/>
              </a:rPr>
              <a:t>প্রাচীর বা দেয়াল ঘেরা সেনানিবাস  </a:t>
            </a:r>
            <a:endParaRPr lang="en-US" sz="4800" b="1" u="sng"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760E24F8-AF33-44D2-A351-4FD4B802EADC}"/>
              </a:ext>
            </a:extLst>
          </p:cNvPr>
          <p:cNvSpPr txBox="1"/>
          <p:nvPr/>
        </p:nvSpPr>
        <p:spPr>
          <a:xfrm>
            <a:off x="5743574" y="5190471"/>
            <a:ext cx="570071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800" b="1" u="sng" dirty="0">
                <a:latin typeface="NikoshBAN" panose="02000000000000000000" pitchFamily="2" charset="0"/>
                <a:cs typeface="NikoshBAN" panose="02000000000000000000" pitchFamily="2" charset="0"/>
              </a:rPr>
              <a:t>বাঁশ দিতে তৈরি করা কেল্লা।  </a:t>
            </a:r>
            <a:endParaRPr lang="en-US" sz="4800" b="1" u="sng" dirty="0">
              <a:latin typeface="NikoshBAN" panose="02000000000000000000" pitchFamily="2" charset="0"/>
              <a:cs typeface="NikoshBAN" panose="02000000000000000000" pitchFamily="2" charset="0"/>
            </a:endParaRPr>
          </a:p>
        </p:txBody>
      </p:sp>
      <p:sp>
        <p:nvSpPr>
          <p:cNvPr id="11" name="Frame 10">
            <a:extLst>
              <a:ext uri="{FF2B5EF4-FFF2-40B4-BE49-F238E27FC236}">
                <a16:creationId xmlns:a16="http://schemas.microsoft.com/office/drawing/2014/main" id="{DBDFC7B1-D323-45CE-9856-0B671D119F80}"/>
              </a:ext>
            </a:extLst>
          </p:cNvPr>
          <p:cNvSpPr/>
          <p:nvPr/>
        </p:nvSpPr>
        <p:spPr>
          <a:xfrm>
            <a:off x="0" y="0"/>
            <a:ext cx="12192000" cy="6858000"/>
          </a:xfrm>
          <a:prstGeom prst="frame">
            <a:avLst>
              <a:gd name="adj1" fmla="val 4167"/>
            </a:avLst>
          </a:prstGeom>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126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DD11BD0A-D59D-49B7-AB9F-774F48244615}"/>
              </a:ext>
            </a:extLst>
          </p:cNvPr>
          <p:cNvSpPr/>
          <p:nvPr/>
        </p:nvSpPr>
        <p:spPr>
          <a:xfrm>
            <a:off x="0" y="0"/>
            <a:ext cx="12192000" cy="6858000"/>
          </a:xfrm>
          <a:prstGeom prst="frame">
            <a:avLst>
              <a:gd name="adj1" fmla="val 3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D69FF555-3190-4BC8-8761-C6DBC5EC4528}"/>
              </a:ext>
            </a:extLst>
          </p:cNvPr>
          <p:cNvSpPr txBox="1"/>
          <p:nvPr/>
        </p:nvSpPr>
        <p:spPr>
          <a:xfrm>
            <a:off x="2728311" y="4817908"/>
            <a:ext cx="156146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NikoshBAN" panose="02000000000000000000" pitchFamily="2" charset="0"/>
                <a:cs typeface="NikoshBAN" panose="02000000000000000000" pitchFamily="2" charset="0"/>
              </a:rPr>
              <a:t>বেদনা</a:t>
            </a:r>
            <a:r>
              <a:rPr lang="bn-BD" sz="4800" b="1" dirty="0"/>
              <a:t> </a:t>
            </a:r>
            <a:endParaRPr lang="en-US" sz="4800" b="1" dirty="0"/>
          </a:p>
        </p:txBody>
      </p:sp>
      <p:sp>
        <p:nvSpPr>
          <p:cNvPr id="5" name="TextBox 4">
            <a:extLst>
              <a:ext uri="{FF2B5EF4-FFF2-40B4-BE49-F238E27FC236}">
                <a16:creationId xmlns:a16="http://schemas.microsoft.com/office/drawing/2014/main" id="{5C86790F-D945-47E2-83F7-4CBAF95075ED}"/>
              </a:ext>
            </a:extLst>
          </p:cNvPr>
          <p:cNvSpPr txBox="1"/>
          <p:nvPr/>
        </p:nvSpPr>
        <p:spPr>
          <a:xfrm>
            <a:off x="487914" y="5488113"/>
            <a:ext cx="1815019" cy="707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NikoshBAN" panose="02000000000000000000" pitchFamily="2" charset="0"/>
                <a:cs typeface="NikoshBAN" panose="02000000000000000000" pitchFamily="2" charset="0"/>
              </a:rPr>
              <a:t>শান্ত</a:t>
            </a:r>
            <a:r>
              <a:rPr lang="bn-BD" sz="4000" dirty="0"/>
              <a:t> </a:t>
            </a:r>
            <a:endParaRPr lang="en-US" sz="4000" dirty="0"/>
          </a:p>
        </p:txBody>
      </p:sp>
      <p:sp>
        <p:nvSpPr>
          <p:cNvPr id="6" name="TextBox 5">
            <a:extLst>
              <a:ext uri="{FF2B5EF4-FFF2-40B4-BE49-F238E27FC236}">
                <a16:creationId xmlns:a16="http://schemas.microsoft.com/office/drawing/2014/main" id="{36BD1B06-07F5-4A9A-9A4F-8A9D7EC26F3D}"/>
              </a:ext>
            </a:extLst>
          </p:cNvPr>
          <p:cNvSpPr txBox="1"/>
          <p:nvPr/>
        </p:nvSpPr>
        <p:spPr>
          <a:xfrm>
            <a:off x="2705733" y="3124997"/>
            <a:ext cx="1572755"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NikoshBAN" panose="02000000000000000000" pitchFamily="2" charset="0"/>
                <a:cs typeface="NikoshBAN" panose="02000000000000000000" pitchFamily="2" charset="0"/>
              </a:rPr>
              <a:t>জয়ী</a:t>
            </a:r>
            <a:r>
              <a:rPr lang="bn-BD" sz="4800" b="1" dirty="0"/>
              <a:t> </a:t>
            </a:r>
            <a:endParaRPr lang="en-US" sz="4800" b="1" dirty="0"/>
          </a:p>
        </p:txBody>
      </p:sp>
      <p:sp>
        <p:nvSpPr>
          <p:cNvPr id="7" name="TextBox 6">
            <a:extLst>
              <a:ext uri="{FF2B5EF4-FFF2-40B4-BE49-F238E27FC236}">
                <a16:creationId xmlns:a16="http://schemas.microsoft.com/office/drawing/2014/main" id="{47F5C3F4-5D67-4E15-86AA-02B5E6FC0996}"/>
              </a:ext>
            </a:extLst>
          </p:cNvPr>
          <p:cNvSpPr txBox="1"/>
          <p:nvPr/>
        </p:nvSpPr>
        <p:spPr>
          <a:xfrm>
            <a:off x="2710774" y="3977390"/>
            <a:ext cx="1579003"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NikoshBAN" panose="02000000000000000000" pitchFamily="2" charset="0"/>
                <a:cs typeface="NikoshBAN" panose="02000000000000000000" pitchFamily="2" charset="0"/>
              </a:rPr>
              <a:t>সবল</a:t>
            </a:r>
            <a:r>
              <a:rPr lang="bn-BD" sz="4800" b="1" dirty="0"/>
              <a:t> </a:t>
            </a:r>
            <a:endParaRPr lang="en-US" sz="4800" b="1" dirty="0"/>
          </a:p>
        </p:txBody>
      </p:sp>
      <p:sp>
        <p:nvSpPr>
          <p:cNvPr id="8" name="TextBox 7">
            <a:extLst>
              <a:ext uri="{FF2B5EF4-FFF2-40B4-BE49-F238E27FC236}">
                <a16:creationId xmlns:a16="http://schemas.microsoft.com/office/drawing/2014/main" id="{69FD336E-53F4-4A0C-B6B5-9664744F32B7}"/>
              </a:ext>
            </a:extLst>
          </p:cNvPr>
          <p:cNvSpPr txBox="1"/>
          <p:nvPr/>
        </p:nvSpPr>
        <p:spPr>
          <a:xfrm>
            <a:off x="533547" y="1475352"/>
            <a:ext cx="1795732" cy="830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NikoshBAN" panose="02000000000000000000" pitchFamily="2" charset="0"/>
                <a:cs typeface="NikoshBAN" panose="02000000000000000000" pitchFamily="2" charset="0"/>
              </a:rPr>
              <a:t>পরাধীন</a:t>
            </a:r>
            <a:r>
              <a:rPr lang="bn-BD" sz="4800" b="1" dirty="0"/>
              <a:t> </a:t>
            </a:r>
            <a:endParaRPr lang="en-US" sz="4800" b="1" dirty="0"/>
          </a:p>
        </p:txBody>
      </p:sp>
      <p:sp>
        <p:nvSpPr>
          <p:cNvPr id="9" name="TextBox 8">
            <a:extLst>
              <a:ext uri="{FF2B5EF4-FFF2-40B4-BE49-F238E27FC236}">
                <a16:creationId xmlns:a16="http://schemas.microsoft.com/office/drawing/2014/main" id="{8AD7B607-F368-402F-9C35-84916DA59BE7}"/>
              </a:ext>
            </a:extLst>
          </p:cNvPr>
          <p:cNvSpPr txBox="1"/>
          <p:nvPr/>
        </p:nvSpPr>
        <p:spPr>
          <a:xfrm>
            <a:off x="505414" y="2276855"/>
            <a:ext cx="182386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NikoshBAN" panose="02000000000000000000" pitchFamily="2" charset="0"/>
                <a:cs typeface="NikoshBAN" panose="02000000000000000000" pitchFamily="2" charset="0"/>
              </a:rPr>
              <a:t>তেতো</a:t>
            </a:r>
            <a:r>
              <a:rPr lang="bn-BD" sz="4800" dirty="0"/>
              <a:t> </a:t>
            </a:r>
            <a:endParaRPr lang="en-US" sz="4800" dirty="0"/>
          </a:p>
        </p:txBody>
      </p:sp>
      <p:sp>
        <p:nvSpPr>
          <p:cNvPr id="10" name="TextBox 9">
            <a:extLst>
              <a:ext uri="{FF2B5EF4-FFF2-40B4-BE49-F238E27FC236}">
                <a16:creationId xmlns:a16="http://schemas.microsoft.com/office/drawing/2014/main" id="{C553B42F-1CB2-46E8-840C-F26C55279D14}"/>
              </a:ext>
            </a:extLst>
          </p:cNvPr>
          <p:cNvSpPr txBox="1"/>
          <p:nvPr/>
        </p:nvSpPr>
        <p:spPr>
          <a:xfrm>
            <a:off x="490167" y="3104935"/>
            <a:ext cx="182782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NikoshBAN" panose="02000000000000000000" pitchFamily="2" charset="0"/>
                <a:cs typeface="NikoshBAN" panose="02000000000000000000" pitchFamily="2" charset="0"/>
              </a:rPr>
              <a:t>পরাস্ত</a:t>
            </a:r>
            <a:r>
              <a:rPr lang="bn-BD" sz="4800" b="1" dirty="0"/>
              <a:t> </a:t>
            </a:r>
            <a:endParaRPr lang="en-US" sz="4800" b="1" dirty="0"/>
          </a:p>
        </p:txBody>
      </p:sp>
      <p:sp>
        <p:nvSpPr>
          <p:cNvPr id="11" name="TextBox 10">
            <a:extLst>
              <a:ext uri="{FF2B5EF4-FFF2-40B4-BE49-F238E27FC236}">
                <a16:creationId xmlns:a16="http://schemas.microsoft.com/office/drawing/2014/main" id="{BEB12DC9-F890-4B91-B45B-8F4CF0B66451}"/>
              </a:ext>
            </a:extLst>
          </p:cNvPr>
          <p:cNvSpPr txBox="1"/>
          <p:nvPr/>
        </p:nvSpPr>
        <p:spPr>
          <a:xfrm>
            <a:off x="490167" y="3935894"/>
            <a:ext cx="182782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NikoshBAN" panose="02000000000000000000" pitchFamily="2" charset="0"/>
                <a:cs typeface="NikoshBAN" panose="02000000000000000000" pitchFamily="2" charset="0"/>
              </a:rPr>
              <a:t>দুর্বল</a:t>
            </a:r>
            <a:r>
              <a:rPr lang="bn-BD" sz="4800" b="1" dirty="0"/>
              <a:t> </a:t>
            </a:r>
            <a:endParaRPr lang="en-US" sz="4800" b="1" dirty="0"/>
          </a:p>
        </p:txBody>
      </p:sp>
      <p:sp>
        <p:nvSpPr>
          <p:cNvPr id="12" name="TextBox 11">
            <a:extLst>
              <a:ext uri="{FF2B5EF4-FFF2-40B4-BE49-F238E27FC236}">
                <a16:creationId xmlns:a16="http://schemas.microsoft.com/office/drawing/2014/main" id="{89EE1DDF-BC70-4CDB-9E95-81B34D32B1BE}"/>
              </a:ext>
            </a:extLst>
          </p:cNvPr>
          <p:cNvSpPr txBox="1"/>
          <p:nvPr/>
        </p:nvSpPr>
        <p:spPr>
          <a:xfrm>
            <a:off x="2704530" y="1470379"/>
            <a:ext cx="1573233"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NikoshBAN" panose="02000000000000000000" pitchFamily="2" charset="0"/>
                <a:cs typeface="NikoshBAN" panose="02000000000000000000" pitchFamily="2" charset="0"/>
              </a:rPr>
              <a:t>স্বাধীন</a:t>
            </a:r>
            <a:r>
              <a:rPr lang="bn-BD" sz="4800" b="1" dirty="0"/>
              <a:t> </a:t>
            </a:r>
            <a:endParaRPr lang="en-US" sz="4800" b="1" dirty="0"/>
          </a:p>
        </p:txBody>
      </p:sp>
      <p:sp>
        <p:nvSpPr>
          <p:cNvPr id="13" name="TextBox 12">
            <a:extLst>
              <a:ext uri="{FF2B5EF4-FFF2-40B4-BE49-F238E27FC236}">
                <a16:creationId xmlns:a16="http://schemas.microsoft.com/office/drawing/2014/main" id="{ACE3996E-262C-4AB8-9A3F-E8EC8F786E3F}"/>
              </a:ext>
            </a:extLst>
          </p:cNvPr>
          <p:cNvSpPr txBox="1"/>
          <p:nvPr/>
        </p:nvSpPr>
        <p:spPr>
          <a:xfrm>
            <a:off x="2694444" y="2277511"/>
            <a:ext cx="1573233"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NikoshBAN" panose="02000000000000000000" pitchFamily="2" charset="0"/>
                <a:cs typeface="NikoshBAN" panose="02000000000000000000" pitchFamily="2" charset="0"/>
              </a:rPr>
              <a:t>মিষ্টি</a:t>
            </a:r>
            <a:r>
              <a:rPr lang="bn-BD" sz="4800" b="1" dirty="0"/>
              <a:t> </a:t>
            </a:r>
            <a:endParaRPr lang="en-US" sz="4800" b="1" dirty="0"/>
          </a:p>
        </p:txBody>
      </p:sp>
      <p:sp>
        <p:nvSpPr>
          <p:cNvPr id="14" name="TextBox 13">
            <a:extLst>
              <a:ext uri="{FF2B5EF4-FFF2-40B4-BE49-F238E27FC236}">
                <a16:creationId xmlns:a16="http://schemas.microsoft.com/office/drawing/2014/main" id="{B5382647-0154-46E2-9EBB-0F631FC10CF6}"/>
              </a:ext>
            </a:extLst>
          </p:cNvPr>
          <p:cNvSpPr txBox="1"/>
          <p:nvPr/>
        </p:nvSpPr>
        <p:spPr>
          <a:xfrm>
            <a:off x="475392" y="4772752"/>
            <a:ext cx="1827541"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NikoshBAN" panose="02000000000000000000" pitchFamily="2" charset="0"/>
                <a:cs typeface="NikoshBAN" panose="02000000000000000000" pitchFamily="2" charset="0"/>
              </a:rPr>
              <a:t>আনন্দ</a:t>
            </a:r>
            <a:r>
              <a:rPr lang="bn-BD" sz="4000" b="1" dirty="0"/>
              <a:t> </a:t>
            </a:r>
            <a:endParaRPr lang="en-US" sz="4000" b="1" dirty="0"/>
          </a:p>
        </p:txBody>
      </p:sp>
      <p:sp>
        <p:nvSpPr>
          <p:cNvPr id="15" name="TextBox 14">
            <a:extLst>
              <a:ext uri="{FF2B5EF4-FFF2-40B4-BE49-F238E27FC236}">
                <a16:creationId xmlns:a16="http://schemas.microsoft.com/office/drawing/2014/main" id="{F707ABE5-E6B7-4899-851A-F06C9AFF242B}"/>
              </a:ext>
            </a:extLst>
          </p:cNvPr>
          <p:cNvSpPr txBox="1"/>
          <p:nvPr/>
        </p:nvSpPr>
        <p:spPr>
          <a:xfrm>
            <a:off x="2722063" y="5653960"/>
            <a:ext cx="1556425"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NikoshBAN" panose="02000000000000000000" pitchFamily="2" charset="0"/>
                <a:cs typeface="NikoshBAN" panose="02000000000000000000" pitchFamily="2" charset="0"/>
              </a:rPr>
              <a:t>অশান্ত</a:t>
            </a:r>
            <a:r>
              <a:rPr lang="bn-BD" sz="4000" b="1" dirty="0"/>
              <a:t> </a:t>
            </a:r>
            <a:endParaRPr lang="en-US" sz="4000" b="1" dirty="0"/>
          </a:p>
        </p:txBody>
      </p:sp>
      <p:sp>
        <p:nvSpPr>
          <p:cNvPr id="16" name="TextBox 15">
            <a:extLst>
              <a:ext uri="{FF2B5EF4-FFF2-40B4-BE49-F238E27FC236}">
                <a16:creationId xmlns:a16="http://schemas.microsoft.com/office/drawing/2014/main" id="{D05A708D-F7DE-4661-83BE-B9DF4E242402}"/>
              </a:ext>
            </a:extLst>
          </p:cNvPr>
          <p:cNvSpPr txBox="1"/>
          <p:nvPr/>
        </p:nvSpPr>
        <p:spPr>
          <a:xfrm>
            <a:off x="3273777" y="564446"/>
            <a:ext cx="8286046" cy="707886"/>
          </a:xfrm>
          <a:prstGeom prst="rect">
            <a:avLst/>
          </a:prstGeom>
          <a:noFill/>
        </p:spPr>
        <p:txBody>
          <a:bodyPr wrap="square" rtlCol="0">
            <a:spAutoFit/>
          </a:bodyPr>
          <a:lstStyle/>
          <a:p>
            <a:r>
              <a:rPr lang="bn-IN" sz="4000" b="1" dirty="0">
                <a:solidFill>
                  <a:srgbClr val="00B0F0"/>
                </a:solidFill>
                <a:latin typeface="NikoshBAN" panose="02000000000000000000" pitchFamily="2" charset="0"/>
                <a:cs typeface="NikoshBAN" panose="02000000000000000000" pitchFamily="2" charset="0"/>
              </a:rPr>
              <a:t>   </a:t>
            </a:r>
            <a:r>
              <a:rPr lang="bn-IN" sz="3200" b="1" dirty="0">
                <a:solidFill>
                  <a:srgbClr val="00B0F0"/>
                </a:solidFill>
                <a:latin typeface="NikoshBAN" panose="02000000000000000000" pitchFamily="2" charset="0"/>
                <a:cs typeface="NikoshBAN" panose="02000000000000000000" pitchFamily="2" charset="0"/>
              </a:rPr>
              <a:t>এসো বিপরীত শব্দ লিখি এবং তা দিয়ে একটি করে বাক্য লিখি।</a:t>
            </a:r>
            <a:endParaRPr lang="en-US" sz="3200" b="1" dirty="0">
              <a:solidFill>
                <a:srgbClr val="00B0F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FEEA3104-82D3-411D-BD1D-8999AF229FC7}"/>
              </a:ext>
            </a:extLst>
          </p:cNvPr>
          <p:cNvSpPr txBox="1"/>
          <p:nvPr/>
        </p:nvSpPr>
        <p:spPr>
          <a:xfrm>
            <a:off x="5200650" y="1585913"/>
            <a:ext cx="588645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600" b="1" dirty="0">
                <a:latin typeface="NikoshBAN" panose="02000000000000000000" pitchFamily="2" charset="0"/>
                <a:cs typeface="NikoshBAN" panose="02000000000000000000" pitchFamily="2" charset="0"/>
              </a:rPr>
              <a:t>বাংলাদেশ একটি স্বাধীন দেশ। </a:t>
            </a:r>
            <a:endParaRPr lang="en-US" sz="3600" b="1"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F185F145-BA04-4F2A-83D1-7E2984008EE0}"/>
              </a:ext>
            </a:extLst>
          </p:cNvPr>
          <p:cNvSpPr txBox="1"/>
          <p:nvPr/>
        </p:nvSpPr>
        <p:spPr>
          <a:xfrm>
            <a:off x="5138737" y="3209925"/>
            <a:ext cx="633412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600" b="1" dirty="0">
                <a:latin typeface="NikoshBAN" panose="02000000000000000000" pitchFamily="2" charset="0"/>
                <a:cs typeface="NikoshBAN" panose="02000000000000000000" pitchFamily="2" charset="0"/>
              </a:rPr>
              <a:t>১৯৭১ সালে মুক্তিযোদ্ধারা জয়ী হয়েছিলেন । </a:t>
            </a:r>
            <a:endParaRPr lang="en-US" sz="3600" b="1"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EED74A01-A523-48FA-9A84-BE1BCA980326}"/>
              </a:ext>
            </a:extLst>
          </p:cNvPr>
          <p:cNvSpPr txBox="1"/>
          <p:nvPr/>
        </p:nvSpPr>
        <p:spPr>
          <a:xfrm>
            <a:off x="5162550" y="4019551"/>
            <a:ext cx="610076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600" b="1" dirty="0">
                <a:latin typeface="NikoshBAN" panose="02000000000000000000" pitchFamily="2" charset="0"/>
                <a:cs typeface="NikoshBAN" panose="02000000000000000000" pitchFamily="2" charset="0"/>
              </a:rPr>
              <a:t>পুষ্টিকর খাবার খেলে সবল থাকা যায়। </a:t>
            </a:r>
            <a:endParaRPr lang="en-US" sz="3600" b="1"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09DDC8D9-3BE6-4DDE-A60F-2BB6837C61F3}"/>
              </a:ext>
            </a:extLst>
          </p:cNvPr>
          <p:cNvSpPr txBox="1"/>
          <p:nvPr/>
        </p:nvSpPr>
        <p:spPr>
          <a:xfrm>
            <a:off x="5114925" y="4872038"/>
            <a:ext cx="610076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600" b="1" dirty="0">
                <a:latin typeface="NikoshBAN" panose="02000000000000000000" pitchFamily="2" charset="0"/>
                <a:cs typeface="NikoshBAN" panose="02000000000000000000" pitchFamily="2" charset="0"/>
              </a:rPr>
              <a:t>অন্যের দুঃখে আমরা বেদনা অনুভব করব। </a:t>
            </a:r>
            <a:endParaRPr lang="en-US" sz="3600" b="1"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A4C24E69-73D5-4305-8579-F7FF84A11093}"/>
              </a:ext>
            </a:extLst>
          </p:cNvPr>
          <p:cNvSpPr txBox="1"/>
          <p:nvPr/>
        </p:nvSpPr>
        <p:spPr>
          <a:xfrm>
            <a:off x="5095875" y="5724526"/>
            <a:ext cx="663416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600" b="1" dirty="0">
                <a:latin typeface="NikoshBAN" panose="02000000000000000000" pitchFamily="2" charset="0"/>
                <a:cs typeface="NikoshBAN" panose="02000000000000000000" pitchFamily="2" charset="0"/>
              </a:rPr>
              <a:t>নদী অশান্ত গতিতে সাগরের দিকে ছুটে যায় । </a:t>
            </a:r>
            <a:endParaRPr lang="en-US" sz="3600" b="1" dirty="0">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a16="http://schemas.microsoft.com/office/drawing/2014/main" id="{8F7590AB-5C11-4780-AEA1-CAC0C488E4B3}"/>
              </a:ext>
            </a:extLst>
          </p:cNvPr>
          <p:cNvSpPr txBox="1"/>
          <p:nvPr/>
        </p:nvSpPr>
        <p:spPr>
          <a:xfrm>
            <a:off x="5195888" y="2338388"/>
            <a:ext cx="610076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600" b="1" dirty="0">
                <a:latin typeface="NikoshBAN" panose="02000000000000000000" pitchFamily="2" charset="0"/>
                <a:cs typeface="NikoshBAN" panose="02000000000000000000" pitchFamily="2" charset="0"/>
              </a:rPr>
              <a:t>মিষ্টি খেতে খুব ভালো লাগে । </a:t>
            </a:r>
            <a:endParaRPr lang="en-US" sz="3600" b="1" dirty="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B5E1CAE1-88FD-441B-BFFC-4BAF74CD26DE}"/>
              </a:ext>
            </a:extLst>
          </p:cNvPr>
          <p:cNvSpPr txBox="1"/>
          <p:nvPr/>
        </p:nvSpPr>
        <p:spPr>
          <a:xfrm>
            <a:off x="598310" y="620889"/>
            <a:ext cx="258515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600" b="1" dirty="0">
                <a:latin typeface="NikoshBAN" panose="02000000000000000000" pitchFamily="2" charset="0"/>
                <a:cs typeface="NikoshBAN" panose="02000000000000000000" pitchFamily="2" charset="0"/>
              </a:rPr>
              <a:t>    দলীয় কাজ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9368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circle(in)">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circle(in)">
                                      <p:cBhvr>
                                        <p:cTn id="56" dur="20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circle(in)">
                                      <p:cBhvr>
                                        <p:cTn id="67" dur="20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anim calcmode="lin" valueType="num">
                                      <p:cBhvr>
                                        <p:cTn id="80" dur="1000" fill="hold"/>
                                        <p:tgtEl>
                                          <p:spTgt spid="4"/>
                                        </p:tgtEl>
                                        <p:attrNameLst>
                                          <p:attrName>ppt_x</p:attrName>
                                        </p:attrNameLst>
                                      </p:cBhvr>
                                      <p:tavLst>
                                        <p:tav tm="0">
                                          <p:val>
                                            <p:strVal val="#ppt_x"/>
                                          </p:val>
                                        </p:tav>
                                        <p:tav tm="100000">
                                          <p:val>
                                            <p:strVal val="#ppt_x"/>
                                          </p:val>
                                        </p:tav>
                                      </p:tavLst>
                                    </p:anim>
                                    <p:anim calcmode="lin" valueType="num">
                                      <p:cBhvr>
                                        <p:cTn id="8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ppt_x"/>
                                          </p:val>
                                        </p:tav>
                                        <p:tav tm="100000">
                                          <p:val>
                                            <p:strVal val="#ppt_x"/>
                                          </p:val>
                                        </p:tav>
                                      </p:tavLst>
                                    </p:anim>
                                    <p:anim calcmode="lin" valueType="num">
                                      <p:cBhvr additive="base">
                                        <p:cTn id="8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circle(in)">
                                      <p:cBhvr>
                                        <p:cTn id="92" dur="20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3"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E0764C-989E-4060-B919-11DBF2A2E262}"/>
              </a:ext>
            </a:extLst>
          </p:cNvPr>
          <p:cNvSpPr txBox="1"/>
          <p:nvPr/>
        </p:nvSpPr>
        <p:spPr>
          <a:xfrm>
            <a:off x="2551289" y="462844"/>
            <a:ext cx="5554133" cy="769441"/>
          </a:xfrm>
          <a:prstGeom prst="rect">
            <a:avLst/>
          </a:prstGeom>
          <a:noFill/>
        </p:spPr>
        <p:txBody>
          <a:bodyPr wrap="square" rtlCol="0">
            <a:spAutoFit/>
          </a:bodyPr>
          <a:lstStyle/>
          <a:p>
            <a:r>
              <a:rPr lang="bn-IN" sz="4400" b="1" dirty="0">
                <a:latin typeface="NikoshBAN" panose="02000000000000000000" pitchFamily="2" charset="0"/>
                <a:cs typeface="NikoshBAN" panose="02000000000000000000" pitchFamily="2" charset="0"/>
              </a:rPr>
              <a:t>        সঠিক উত্তরটি বল। </a:t>
            </a:r>
            <a:endParaRPr lang="en-US" sz="44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030A098A-1AB6-4B15-8D70-06C935583F72}"/>
              </a:ext>
            </a:extLst>
          </p:cNvPr>
          <p:cNvSpPr txBox="1"/>
          <p:nvPr/>
        </p:nvSpPr>
        <p:spPr>
          <a:xfrm>
            <a:off x="609600" y="970845"/>
            <a:ext cx="10961512" cy="830997"/>
          </a:xfrm>
          <a:prstGeom prst="rect">
            <a:avLst/>
          </a:prstGeom>
          <a:noFill/>
        </p:spPr>
        <p:txBody>
          <a:bodyPr wrap="square" rtlCol="0">
            <a:spAutoFit/>
          </a:bodyPr>
          <a:lstStyle/>
          <a:p>
            <a:r>
              <a:rPr lang="bn-IN" sz="2400" b="1" dirty="0">
                <a:solidFill>
                  <a:srgbClr val="FF0000"/>
                </a:solidFill>
                <a:latin typeface="NikoshBAN" panose="02000000000000000000" pitchFamily="2" charset="0"/>
                <a:cs typeface="NikoshBAN" panose="02000000000000000000" pitchFamily="2" charset="0"/>
              </a:rPr>
              <a:t>ক)তিতুমীরের প্রকৃত নাম কী?</a:t>
            </a:r>
          </a:p>
          <a:p>
            <a:r>
              <a:rPr lang="bn-IN" sz="2400" b="1" dirty="0">
                <a:solidFill>
                  <a:srgbClr val="002060"/>
                </a:solidFill>
                <a:latin typeface="NikoshBAN" panose="02000000000000000000" pitchFamily="2" charset="0"/>
                <a:cs typeface="NikoshBAN" panose="02000000000000000000" pitchFamily="2" charset="0"/>
              </a:rPr>
              <a:t>১।মওলানা আবদুল হামিদ খান ভাসানী। ২। সৈয়দ মীর নিসার আলী। ৩।মোঃ শামসুল হক.৪।সোইয়দ নজ্রুল ইসলাম।</a:t>
            </a:r>
          </a:p>
        </p:txBody>
      </p:sp>
      <p:sp>
        <p:nvSpPr>
          <p:cNvPr id="4" name="TextBox 3">
            <a:extLst>
              <a:ext uri="{FF2B5EF4-FFF2-40B4-BE49-F238E27FC236}">
                <a16:creationId xmlns:a16="http://schemas.microsoft.com/office/drawing/2014/main" id="{0F44579A-FDA1-4E1C-94DB-99073F83A5AD}"/>
              </a:ext>
            </a:extLst>
          </p:cNvPr>
          <p:cNvSpPr txBox="1"/>
          <p:nvPr/>
        </p:nvSpPr>
        <p:spPr>
          <a:xfrm>
            <a:off x="553156" y="1907822"/>
            <a:ext cx="10690578" cy="954107"/>
          </a:xfrm>
          <a:prstGeom prst="rect">
            <a:avLst/>
          </a:prstGeom>
          <a:noFill/>
        </p:spPr>
        <p:txBody>
          <a:bodyPr wrap="square" rtlCol="0">
            <a:spAutoFit/>
          </a:bodyPr>
          <a:lstStyle/>
          <a:p>
            <a:r>
              <a:rPr lang="bn-IN" sz="2800" b="1" dirty="0">
                <a:latin typeface="NikoshBAN" panose="02000000000000000000" pitchFamily="2" charset="0"/>
                <a:cs typeface="NikoshBAN" panose="02000000000000000000" pitchFamily="2" charset="0"/>
              </a:rPr>
              <a:t>খ</a:t>
            </a:r>
            <a:r>
              <a:rPr lang="bn-IN" sz="2800" b="1" dirty="0">
                <a:solidFill>
                  <a:srgbClr val="FF0000"/>
                </a:solidFill>
                <a:latin typeface="NikoshBAN" panose="02000000000000000000" pitchFamily="2" charset="0"/>
                <a:cs typeface="NikoshBAN" panose="02000000000000000000" pitchFamily="2" charset="0"/>
              </a:rPr>
              <a:t>)তিতুমীরের যখন জন্ম তখন এ দেশ কাদের অধীনে ছিল? </a:t>
            </a:r>
          </a:p>
          <a:p>
            <a:r>
              <a:rPr lang="bn-IN" sz="2800" b="1" dirty="0">
                <a:solidFill>
                  <a:srgbClr val="002060"/>
                </a:solidFill>
                <a:latin typeface="NikoshBAN" panose="02000000000000000000" pitchFamily="2" charset="0"/>
                <a:cs typeface="NikoshBAN" panose="02000000000000000000" pitchFamily="2" charset="0"/>
              </a:rPr>
              <a:t>১।ফরাসিদের    .২।ডাচদের.    ৩।ব্রিটিশদের.    ৪।পর্তুগিজদের। </a:t>
            </a:r>
            <a:endParaRPr lang="en-US" sz="2800" b="1" dirty="0">
              <a:solidFill>
                <a:srgbClr val="00206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3B843362-34D4-4460-9631-BF022C7A5CD8}"/>
              </a:ext>
            </a:extLst>
          </p:cNvPr>
          <p:cNvSpPr txBox="1"/>
          <p:nvPr/>
        </p:nvSpPr>
        <p:spPr>
          <a:xfrm>
            <a:off x="575733" y="2867378"/>
            <a:ext cx="11266311" cy="1384995"/>
          </a:xfrm>
          <a:prstGeom prst="rect">
            <a:avLst/>
          </a:prstGeom>
          <a:noFill/>
        </p:spPr>
        <p:txBody>
          <a:bodyPr wrap="square" rtlCol="0">
            <a:spAutoFit/>
          </a:bodyPr>
          <a:lstStyle/>
          <a:p>
            <a:r>
              <a:rPr lang="bn-IN" sz="2800" b="1" dirty="0">
                <a:solidFill>
                  <a:srgbClr val="FF0000"/>
                </a:solidFill>
                <a:latin typeface="NikoshBAN" panose="02000000000000000000" pitchFamily="2" charset="0"/>
                <a:cs typeface="NikoshBAN" panose="02000000000000000000" pitchFamily="2" charset="0"/>
              </a:rPr>
              <a:t>গ)মক্কায় কোন সংগ্রামী পুরুষ ও ধর্মপ্রাণ ব্যাক্তির সাথে তিতুমীরের পরিচয় হয়েছিল?</a:t>
            </a:r>
          </a:p>
          <a:p>
            <a:r>
              <a:rPr lang="bn-IN" sz="2800" b="1" dirty="0">
                <a:solidFill>
                  <a:srgbClr val="002060"/>
                </a:solidFill>
                <a:latin typeface="NikoshBAN" panose="02000000000000000000" pitchFamily="2" charset="0"/>
                <a:cs typeface="NikoshBAN" panose="02000000000000000000" pitchFamily="2" charset="0"/>
              </a:rPr>
              <a:t>১।হযরত শাহ সৈয়দ আহমদ বেরলভীর সঙ্গে.    ২।হাফেজ নিয়ামত উল্লার সঙ্গে।</a:t>
            </a:r>
          </a:p>
          <a:p>
            <a:r>
              <a:rPr lang="bn-IN" sz="2800" b="1" dirty="0">
                <a:solidFill>
                  <a:srgbClr val="002060"/>
                </a:solidFill>
                <a:latin typeface="NikoshBAN" panose="02000000000000000000" pitchFamily="2" charset="0"/>
                <a:cs typeface="NikoshBAN" panose="02000000000000000000" pitchFamily="2" charset="0"/>
              </a:rPr>
              <a:t>৩।গোলাম মাসুদের সঙ্গে.         ৪।হযরত আলী রাঃ এর সঙ্গে। </a:t>
            </a:r>
            <a:endParaRPr lang="en-US" sz="2800" b="1" dirty="0">
              <a:solidFill>
                <a:srgbClr val="002060"/>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039D2597-5447-42D8-8CF8-9B7C38818433}"/>
              </a:ext>
            </a:extLst>
          </p:cNvPr>
          <p:cNvSpPr txBox="1"/>
          <p:nvPr/>
        </p:nvSpPr>
        <p:spPr>
          <a:xfrm>
            <a:off x="496712" y="4165601"/>
            <a:ext cx="10769600" cy="954107"/>
          </a:xfrm>
          <a:prstGeom prst="rect">
            <a:avLst/>
          </a:prstGeom>
          <a:noFill/>
        </p:spPr>
        <p:txBody>
          <a:bodyPr wrap="square" rtlCol="0">
            <a:spAutoFit/>
          </a:bodyPr>
          <a:lstStyle/>
          <a:p>
            <a:r>
              <a:rPr lang="bn-IN" sz="2800" b="1" dirty="0">
                <a:solidFill>
                  <a:srgbClr val="FF0000"/>
                </a:solidFill>
                <a:latin typeface="NikoshBAN" panose="02000000000000000000" pitchFamily="2" charset="0"/>
                <a:cs typeface="NikoshBAN" panose="02000000000000000000" pitchFamily="2" charset="0"/>
              </a:rPr>
              <a:t>ঘ)তিতুমীরের দুর্গের নাম কী?</a:t>
            </a:r>
          </a:p>
          <a:p>
            <a:r>
              <a:rPr lang="bn-IN" sz="2800" b="1" dirty="0">
                <a:solidFill>
                  <a:srgbClr val="002060"/>
                </a:solidFill>
                <a:latin typeface="NikoshBAN" panose="02000000000000000000" pitchFamily="2" charset="0"/>
                <a:cs typeface="NikoshBAN" panose="02000000000000000000" pitchFamily="2" charset="0"/>
              </a:rPr>
              <a:t>১।লাঠির কেল্লা     .২।লোহার কেল্লা।        ৩।বেতের কেল্লা .       ৪।বাঁশের কেল্লা।</a:t>
            </a:r>
            <a:endParaRPr lang="en-US" sz="2800" b="1" dirty="0">
              <a:solidFill>
                <a:srgbClr val="002060"/>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366ED253-5C72-45D6-BC7D-3B24DC8D253F}"/>
              </a:ext>
            </a:extLst>
          </p:cNvPr>
          <p:cNvSpPr txBox="1"/>
          <p:nvPr/>
        </p:nvSpPr>
        <p:spPr>
          <a:xfrm>
            <a:off x="541867" y="5159023"/>
            <a:ext cx="10916356" cy="954107"/>
          </a:xfrm>
          <a:prstGeom prst="rect">
            <a:avLst/>
          </a:prstGeom>
          <a:noFill/>
        </p:spPr>
        <p:txBody>
          <a:bodyPr wrap="square" rtlCol="0">
            <a:spAutoFit/>
          </a:bodyPr>
          <a:lstStyle/>
          <a:p>
            <a:r>
              <a:rPr lang="bn-IN" sz="2800" b="1" dirty="0">
                <a:solidFill>
                  <a:srgbClr val="FF0000"/>
                </a:solidFill>
                <a:latin typeface="NikoshBAN" panose="02000000000000000000" pitchFamily="2" charset="0"/>
                <a:cs typeface="NikoshBAN" panose="02000000000000000000" pitchFamily="2" charset="0"/>
              </a:rPr>
              <a:t>ঙ)তিতুমীর ম্যাজিস্ট্রেট আলেকজাণ্ডারকে কত সালে পরাজিত করেন?</a:t>
            </a:r>
          </a:p>
          <a:p>
            <a:r>
              <a:rPr lang="bn-IN" sz="2800" b="1" dirty="0">
                <a:solidFill>
                  <a:srgbClr val="002060"/>
                </a:solidFill>
                <a:latin typeface="NikoshBAN" panose="02000000000000000000" pitchFamily="2" charset="0"/>
                <a:cs typeface="NikoshBAN" panose="02000000000000000000" pitchFamily="2" charset="0"/>
              </a:rPr>
              <a:t>১.১৮২২ সালে.      ২।১৮৩০ সালে।      ৩।১৮৩১ সালে.     ৪।১৮৩৪ সালে।   </a:t>
            </a:r>
            <a:endParaRPr lang="en-US" sz="2800" b="1" dirty="0">
              <a:solidFill>
                <a:srgbClr val="002060"/>
              </a:solidFill>
              <a:latin typeface="NikoshBAN" panose="02000000000000000000" pitchFamily="2" charset="0"/>
              <a:cs typeface="NikoshBAN" panose="02000000000000000000" pitchFamily="2" charset="0"/>
            </a:endParaRPr>
          </a:p>
        </p:txBody>
      </p:sp>
      <p:sp>
        <p:nvSpPr>
          <p:cNvPr id="8" name="Frame 7">
            <a:extLst>
              <a:ext uri="{FF2B5EF4-FFF2-40B4-BE49-F238E27FC236}">
                <a16:creationId xmlns:a16="http://schemas.microsoft.com/office/drawing/2014/main" id="{4F2D26A6-D761-4B0A-828C-F9449C739547}"/>
              </a:ext>
            </a:extLst>
          </p:cNvPr>
          <p:cNvSpPr/>
          <p:nvPr/>
        </p:nvSpPr>
        <p:spPr>
          <a:xfrm>
            <a:off x="79022" y="0"/>
            <a:ext cx="12112978" cy="6858000"/>
          </a:xfrm>
          <a:prstGeom prst="frame">
            <a:avLst>
              <a:gd name="adj1" fmla="val 2788"/>
            </a:avLst>
          </a:prstGeom>
          <a:ln w="57150">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E77CCF76-5093-4AA4-83DD-74445AF2BE1B}"/>
              </a:ext>
            </a:extLst>
          </p:cNvPr>
          <p:cNvSpPr txBox="1"/>
          <p:nvPr/>
        </p:nvSpPr>
        <p:spPr>
          <a:xfrm>
            <a:off x="7721600" y="406401"/>
            <a:ext cx="370275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3600" b="1" dirty="0">
                <a:latin typeface="NikoshBAN" panose="02000000000000000000" pitchFamily="2" charset="0"/>
                <a:cs typeface="NikoshBAN" panose="02000000000000000000" pitchFamily="2" charset="0"/>
              </a:rPr>
              <a:t>        একক কাজ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333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855DFA-C466-4E9E-BA37-1A60E9C9CED2}"/>
              </a:ext>
            </a:extLst>
          </p:cNvPr>
          <p:cNvSpPr txBox="1"/>
          <p:nvPr/>
        </p:nvSpPr>
        <p:spPr>
          <a:xfrm>
            <a:off x="428272" y="1460325"/>
            <a:ext cx="11085689" cy="2062103"/>
          </a:xfrm>
          <a:prstGeom prst="rect">
            <a:avLst/>
          </a:prstGeom>
          <a:noFill/>
        </p:spPr>
        <p:txBody>
          <a:bodyPr wrap="square" rtlCol="0">
            <a:spAutoFit/>
          </a:bodyPr>
          <a:lstStyle/>
          <a:p>
            <a:r>
              <a:rPr lang="bn-IN" sz="3200" b="1" dirty="0">
                <a:solidFill>
                  <a:srgbClr val="0070C0"/>
                </a:solidFill>
                <a:latin typeface="NikoshBAN" panose="02000000000000000000" pitchFamily="2" charset="0"/>
                <a:cs typeface="NikoshBAN" panose="02000000000000000000" pitchFamily="2" charset="0"/>
              </a:rPr>
              <a:t>১। হিন্দু মুসলমান সবাইকে তিনি কী বলে একতাবদ্ধ করতে চাইলেন?</a:t>
            </a:r>
          </a:p>
          <a:p>
            <a:r>
              <a:rPr lang="bn-IN" sz="3200" b="1" dirty="0">
                <a:solidFill>
                  <a:srgbClr val="0070C0"/>
                </a:solidFill>
                <a:latin typeface="NikoshBAN" panose="02000000000000000000" pitchFamily="2" charset="0"/>
                <a:cs typeface="NikoshBAN" panose="02000000000000000000" pitchFamily="2" charset="0"/>
              </a:rPr>
              <a:t>২।ইংরেজদের পাশাপাশি কারা এদেশের মানুষের উপর অত্যাচার চালাত?</a:t>
            </a:r>
          </a:p>
          <a:p>
            <a:r>
              <a:rPr lang="bn-IN" sz="3200" b="1" dirty="0">
                <a:solidFill>
                  <a:srgbClr val="0070C0"/>
                </a:solidFill>
                <a:latin typeface="NikoshBAN" panose="02000000000000000000" pitchFamily="2" charset="0"/>
                <a:cs typeface="NikoshBAN" panose="02000000000000000000" pitchFamily="2" charset="0"/>
              </a:rPr>
              <a:t>৩।নারিকেলবাড়িয়া কোথায়?এখানে তিতুমীর কী তৈরি করলেন?</a:t>
            </a:r>
          </a:p>
          <a:p>
            <a:r>
              <a:rPr lang="bn-IN" sz="3200" b="1" dirty="0">
                <a:solidFill>
                  <a:srgbClr val="0070C0"/>
                </a:solidFill>
                <a:latin typeface="NikoshBAN" panose="02000000000000000000" pitchFamily="2" charset="0"/>
                <a:cs typeface="NikoshBAN" panose="02000000000000000000" pitchFamily="2" charset="0"/>
              </a:rPr>
              <a:t>৪।কত খ্রিষ্টাব্দে তিতুমীরের কাছে ব্রিটিশ শক্তি পরাজিত হয়?  </a:t>
            </a:r>
            <a:endParaRPr lang="en-US" sz="3200" b="1" dirty="0">
              <a:solidFill>
                <a:srgbClr val="0070C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DAF75AD0-2E7E-4184-80C4-730CFA0CBF77}"/>
              </a:ext>
            </a:extLst>
          </p:cNvPr>
          <p:cNvSpPr txBox="1"/>
          <p:nvPr/>
        </p:nvSpPr>
        <p:spPr>
          <a:xfrm>
            <a:off x="363185" y="3429530"/>
            <a:ext cx="10758488" cy="2677656"/>
          </a:xfrm>
          <a:prstGeom prst="rect">
            <a:avLst/>
          </a:prstGeom>
          <a:noFill/>
        </p:spPr>
        <p:txBody>
          <a:bodyPr wrap="square" rtlCol="0">
            <a:spAutoFit/>
          </a:bodyPr>
          <a:lstStyle/>
          <a:p>
            <a:r>
              <a:rPr lang="bn-IN" sz="2800" b="1" dirty="0">
                <a:solidFill>
                  <a:srgbClr val="FF0000"/>
                </a:solidFill>
                <a:latin typeface="NikoshBAN" panose="02000000000000000000" pitchFamily="2" charset="0"/>
                <a:cs typeface="NikoshBAN" panose="02000000000000000000" pitchFamily="2" charset="0"/>
              </a:rPr>
              <a:t>#তিতুমীর মুসলমানদের সত্যিকার মুসলমান হতে আহবান জানালেন। আর হিন্দুদের বললেন অত্যচারী জমিদারদের বিরুদ্ধে রুখে দাড়াতে । এসব কথা বলে হিন্দু- মসলমা সবাইকে একতাবদ্ধ করতে চাইলেন।</a:t>
            </a:r>
          </a:p>
          <a:p>
            <a:r>
              <a:rPr lang="bn-IN" sz="2800" b="1" dirty="0">
                <a:solidFill>
                  <a:srgbClr val="FF0000"/>
                </a:solidFill>
                <a:latin typeface="NikoshBAN" panose="02000000000000000000" pitchFamily="2" charset="0"/>
                <a:cs typeface="NikoshBAN" panose="02000000000000000000" pitchFamily="2" charset="0"/>
              </a:rPr>
              <a:t>#ইংরেজদের পাশাপাশি দেশি জমিদাররা এদেশের মানুষের ওপর অত্যাচার চালাত।</a:t>
            </a:r>
          </a:p>
          <a:p>
            <a:r>
              <a:rPr lang="bn-IN" sz="2800" b="1" dirty="0">
                <a:solidFill>
                  <a:srgbClr val="FF0000"/>
                </a:solidFill>
                <a:latin typeface="NikoshBAN" panose="02000000000000000000" pitchFamily="2" charset="0"/>
                <a:cs typeface="NikoshBAN" panose="02000000000000000000" pitchFamily="2" charset="0"/>
              </a:rPr>
              <a:t>#নারকেল্বাড়িয়া বারাসাতে অবস্থিত। এখানে তিতুমীর বাঁশের কেল্লা তৈরি করলেন।</a:t>
            </a:r>
          </a:p>
          <a:p>
            <a:r>
              <a:rPr lang="bn-IN" sz="2800" b="1" dirty="0">
                <a:solidFill>
                  <a:srgbClr val="FF0000"/>
                </a:solidFill>
                <a:latin typeface="NikoshBAN" panose="02000000000000000000" pitchFamily="2" charset="0"/>
                <a:cs typeface="NikoshBAN" panose="02000000000000000000" pitchFamily="2" charset="0"/>
              </a:rPr>
              <a:t>#১৮৩০ খ্রিঃ তিতুমীরের কাছে ব্রিটিশ শক্তি পরাজিত হয়। </a:t>
            </a:r>
            <a:endParaRPr lang="en-US" sz="2800" b="1" dirty="0">
              <a:solidFill>
                <a:srgbClr val="FF0000"/>
              </a:solidFill>
              <a:latin typeface="NikoshBAN" panose="02000000000000000000" pitchFamily="2" charset="0"/>
              <a:cs typeface="NikoshBAN" panose="02000000000000000000" pitchFamily="2" charset="0"/>
            </a:endParaRPr>
          </a:p>
        </p:txBody>
      </p:sp>
      <p:sp>
        <p:nvSpPr>
          <p:cNvPr id="5" name="Frame 4">
            <a:extLst>
              <a:ext uri="{FF2B5EF4-FFF2-40B4-BE49-F238E27FC236}">
                <a16:creationId xmlns:a16="http://schemas.microsoft.com/office/drawing/2014/main" id="{7719BDB3-E18B-4F30-89DE-C61DA7314926}"/>
              </a:ext>
            </a:extLst>
          </p:cNvPr>
          <p:cNvSpPr/>
          <p:nvPr/>
        </p:nvSpPr>
        <p:spPr>
          <a:xfrm>
            <a:off x="0" y="0"/>
            <a:ext cx="11587163" cy="6529388"/>
          </a:xfrm>
          <a:prstGeom prst="frame">
            <a:avLst>
              <a:gd name="adj1" fmla="val 3747"/>
            </a:avLst>
          </a:prstGeom>
          <a:ln w="76200">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88E8BAA9-A74E-4D11-B140-038670C25200}"/>
              </a:ext>
            </a:extLst>
          </p:cNvPr>
          <p:cNvSpPr txBox="1"/>
          <p:nvPr/>
        </p:nvSpPr>
        <p:spPr>
          <a:xfrm>
            <a:off x="2935110" y="485423"/>
            <a:ext cx="535093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800" b="1" dirty="0">
                <a:latin typeface="NikoshBAN" panose="02000000000000000000" pitchFamily="2" charset="0"/>
                <a:cs typeface="NikoshBAN" panose="02000000000000000000" pitchFamily="2" charset="0"/>
              </a:rPr>
              <a:t>        </a:t>
            </a:r>
            <a:r>
              <a:rPr lang="bn-IN" sz="4400" b="1" dirty="0">
                <a:latin typeface="NikoshBAN" panose="02000000000000000000" pitchFamily="2" charset="0"/>
                <a:cs typeface="NikoshBAN" panose="02000000000000000000" pitchFamily="2" charset="0"/>
              </a:rPr>
              <a:t>লিখিত মূল্যায়ন </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22768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Beveled 3">
            <a:extLst>
              <a:ext uri="{FF2B5EF4-FFF2-40B4-BE49-F238E27FC236}">
                <a16:creationId xmlns:a16="http://schemas.microsoft.com/office/drawing/2014/main" id="{271B88C4-7F50-4737-9BDE-CF3A64542573}"/>
              </a:ext>
            </a:extLst>
          </p:cNvPr>
          <p:cNvSpPr/>
          <p:nvPr/>
        </p:nvSpPr>
        <p:spPr>
          <a:xfrm>
            <a:off x="0" y="0"/>
            <a:ext cx="12192000" cy="6858000"/>
          </a:xfrm>
          <a:prstGeom prst="bevel">
            <a:avLst>
              <a:gd name="adj" fmla="val 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C0F25A0D-5119-4E2D-9DE4-FDBD5BCBD5D1}"/>
              </a:ext>
            </a:extLst>
          </p:cNvPr>
          <p:cNvSpPr txBox="1"/>
          <p:nvPr/>
        </p:nvSpPr>
        <p:spPr>
          <a:xfrm>
            <a:off x="1042987" y="4500563"/>
            <a:ext cx="10329863" cy="1569660"/>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তিতুমীর যখন জন্ম হয়ছিল তখন দেশের অবস্থা কেমন ছিল ? সে সম্পর্কে চারটি বাক্যে লিখে আনবে।</a:t>
            </a:r>
            <a:endParaRPr lang="en-US" sz="4800" b="1"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644EEDFE-3029-4A47-8A8E-8AAFCDD8A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889" y="528639"/>
            <a:ext cx="8150087" cy="4047916"/>
          </a:xfrm>
          <a:prstGeom prst="rect">
            <a:avLst/>
          </a:prstGeom>
        </p:spPr>
      </p:pic>
    </p:spTree>
    <p:extLst>
      <p:ext uri="{BB962C8B-B14F-4D97-AF65-F5344CB8AC3E}">
        <p14:creationId xmlns:p14="http://schemas.microsoft.com/office/powerpoint/2010/main" val="4092470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520112-8DBE-4CCC-BDFC-49E00336A016}"/>
              </a:ext>
            </a:extLst>
          </p:cNvPr>
          <p:cNvSpPr/>
          <p:nvPr/>
        </p:nvSpPr>
        <p:spPr>
          <a:xfrm>
            <a:off x="90311" y="156401"/>
            <a:ext cx="11819467" cy="1569660"/>
          </a:xfrm>
          <a:prstGeom prst="rect">
            <a:avLst/>
          </a:prstGeom>
          <a:noFill/>
        </p:spPr>
        <p:txBody>
          <a:bodyPr wrap="square" lIns="91440" tIns="45720" rIns="91440" bIns="45720">
            <a:spAutoFit/>
          </a:bodyPr>
          <a:lstStyle/>
          <a:p>
            <a:pPr algn="ctr"/>
            <a:r>
              <a:rPr lang="en-US" sz="9600" b="1" cap="none" spc="0" dirty="0" err="1">
                <a:ln w="22225">
                  <a:solidFill>
                    <a:schemeClr val="accent2"/>
                  </a:solidFill>
                  <a:prstDash val="solid"/>
                </a:ln>
                <a:solidFill>
                  <a:srgbClr val="FFFF00"/>
                </a:solidFill>
                <a:effectLst/>
                <a:highlight>
                  <a:srgbClr val="008080"/>
                </a:highlight>
                <a:latin typeface="NikoshBAN" panose="02000000000000000000" pitchFamily="2" charset="0"/>
                <a:cs typeface="NikoshBAN" panose="02000000000000000000" pitchFamily="2" charset="0"/>
              </a:rPr>
              <a:t>পরিচিতি</a:t>
            </a:r>
            <a:endParaRPr lang="en-US" sz="9600" b="1" cap="none" spc="0" dirty="0">
              <a:ln w="22225">
                <a:solidFill>
                  <a:schemeClr val="accent2"/>
                </a:solidFill>
                <a:prstDash val="solid"/>
              </a:ln>
              <a:solidFill>
                <a:srgbClr val="FFFF00"/>
              </a:solidFill>
              <a:effectLst/>
              <a:highlight>
                <a:srgbClr val="008080"/>
              </a:highligh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57E87617-3DD8-448F-BD0E-CCBD2E9C03EC}"/>
              </a:ext>
            </a:extLst>
          </p:cNvPr>
          <p:cNvSpPr/>
          <p:nvPr/>
        </p:nvSpPr>
        <p:spPr>
          <a:xfrm>
            <a:off x="282222" y="2568297"/>
            <a:ext cx="5152526" cy="3785652"/>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bn-IN"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শিক্ষ</a:t>
            </a:r>
            <a:r>
              <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a:t>
            </a:r>
          </a:p>
          <a:p>
            <a:pPr algn="ctr"/>
            <a:r>
              <a:rPr lang="en-US" sz="4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মোছাঃ</a:t>
            </a:r>
            <a:r>
              <a:rPr lang="as-IN"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শ</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a:t>
            </a:r>
            <a:r>
              <a:rPr lang="as-IN"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হ</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a:t>
            </a:r>
            <a:r>
              <a:rPr lang="as-IN"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ন</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as-IN"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আ</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a:t>
            </a:r>
            <a:r>
              <a:rPr lang="as-IN"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ত</a:t>
            </a:r>
            <a:r>
              <a:rPr lang="as-IN"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র </a:t>
            </a:r>
            <a:endParaRPr lang="bn-IN" sz="4800" b="1" dirty="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pPr algn="ctr"/>
            <a:r>
              <a:rPr lang="bn-IN" sz="4400" b="1" cap="none" spc="0" dirty="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সহকারী শিক্ষক</a:t>
            </a:r>
          </a:p>
          <a:p>
            <a:pPr algn="ctr"/>
            <a:r>
              <a:rPr lang="bn-IN" sz="4400" b="1" dirty="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মাঝের গাঁও সপ্রাবি</a:t>
            </a:r>
          </a:p>
          <a:p>
            <a:pPr algn="ctr"/>
            <a:r>
              <a:rPr lang="bn-IN" sz="4400" b="1" cap="none" spc="0" dirty="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কোম্পানিগ</a:t>
            </a:r>
            <a:r>
              <a:rPr lang="bn-IN" sz="4400" b="1" dirty="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ঞ্জ সিলেট।</a:t>
            </a:r>
            <a:endParaRPr lang="en-US" sz="4400" b="1" cap="none" spc="0" dirty="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D33B8245-0C38-4003-811A-D5443CF94888}"/>
              </a:ext>
            </a:extLst>
          </p:cNvPr>
          <p:cNvSpPr/>
          <p:nvPr/>
        </p:nvSpPr>
        <p:spPr>
          <a:xfrm>
            <a:off x="5605670" y="2383631"/>
            <a:ext cx="6304108" cy="4154984"/>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bn-IN"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পাঠ</a:t>
            </a:r>
          </a:p>
          <a:p>
            <a:pPr algn="ctr"/>
            <a:r>
              <a:rPr lang="bn-IN"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শ্রেণিঃপঞ্চম</a:t>
            </a:r>
          </a:p>
          <a:p>
            <a:pPr algn="ctr"/>
            <a:r>
              <a:rPr lang="bn-IN" sz="4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বি</a:t>
            </a:r>
            <a:r>
              <a:rPr lang="bn-IN"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ষয়ঃবাংলা</a:t>
            </a:r>
          </a:p>
          <a:p>
            <a:pPr algn="ctr"/>
            <a:r>
              <a:rPr lang="bn-IN" sz="4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পা</a:t>
            </a:r>
            <a:r>
              <a:rPr lang="bn-IN"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ঠের শিরোনামঃশহিদ তিতুমীর</a:t>
            </a:r>
          </a:p>
          <a:p>
            <a:pPr algn="ctr"/>
            <a:r>
              <a:rPr lang="bn-IN" sz="4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পা</a:t>
            </a:r>
            <a:r>
              <a:rPr lang="bn-IN"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ঠ্যাংশঃ</a:t>
            </a:r>
            <a:r>
              <a:rPr lang="en-US"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1822সাল</a:t>
            </a:r>
            <a:r>
              <a:rPr lang="bn-IN"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a:t>
            </a:r>
            <a:r>
              <a:rPr lang="en-US"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ন</a:t>
            </a:r>
            <a:r>
              <a:rPr lang="as-IN"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a:t>
            </a:r>
            <a:r>
              <a:rPr lang="en-US" sz="44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লকুঠি</a:t>
            </a:r>
            <a:r>
              <a:rPr lang="en-US"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দ</a:t>
            </a:r>
            <a:r>
              <a:rPr lang="as-IN"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খ</a:t>
            </a:r>
            <a:r>
              <a:rPr lang="en-US"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ল </a:t>
            </a:r>
            <a:r>
              <a:rPr lang="as-IN"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a:t>
            </a:r>
            <a:r>
              <a:rPr lang="en-US"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র</a:t>
            </a:r>
            <a:r>
              <a:rPr lang="as-IN"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a:t>
            </a:r>
            <a:r>
              <a:rPr lang="en-US"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as-IN"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ন</a:t>
            </a:r>
            <a:r>
              <a:rPr lang="en-US"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a:t>
            </a:r>
            <a:r>
              <a:rPr lang="as-IN"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ন</a:t>
            </a:r>
            <a:r>
              <a:rPr lang="en-US"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endParaRPr lang="en-US" sz="4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42D94A7B-8780-43C2-B86A-2EC022961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672" y="141817"/>
            <a:ext cx="2643188" cy="2543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7031FCB4-2256-401F-ADD4-D8C73FF4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2" y="141817"/>
            <a:ext cx="2301952" cy="18676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4082312"/>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Beveled 2">
            <a:extLst>
              <a:ext uri="{FF2B5EF4-FFF2-40B4-BE49-F238E27FC236}">
                <a16:creationId xmlns:a16="http://schemas.microsoft.com/office/drawing/2014/main" id="{1AEB6A0B-5743-4910-BADE-D155842FAA80}"/>
              </a:ext>
            </a:extLst>
          </p:cNvPr>
          <p:cNvSpPr/>
          <p:nvPr/>
        </p:nvSpPr>
        <p:spPr>
          <a:xfrm>
            <a:off x="0" y="0"/>
            <a:ext cx="12330113" cy="6858000"/>
          </a:xfrm>
          <a:prstGeom prst="bevel">
            <a:avLst>
              <a:gd name="adj" fmla="val 7500"/>
            </a:avLst>
          </a:prstGeom>
          <a:ln w="7620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04884B2F-C4FE-480E-8F5A-7D919EFA891E}"/>
              </a:ext>
            </a:extLst>
          </p:cNvPr>
          <p:cNvSpPr txBox="1"/>
          <p:nvPr/>
        </p:nvSpPr>
        <p:spPr>
          <a:xfrm>
            <a:off x="600075" y="1571626"/>
            <a:ext cx="5757862" cy="2308324"/>
          </a:xfrm>
          <a:prstGeom prst="rect">
            <a:avLst/>
          </a:prstGeom>
          <a:noFill/>
        </p:spPr>
        <p:txBody>
          <a:bodyPr wrap="square" rtlCol="0">
            <a:spAutoFit/>
          </a:bodyPr>
          <a:lstStyle/>
          <a:p>
            <a:r>
              <a:rPr lang="bn-IN" sz="7200" b="1" dirty="0">
                <a:latin typeface="NikoshBAN" panose="02000000000000000000" pitchFamily="2" charset="0"/>
                <a:cs typeface="NikoshBAN" panose="02000000000000000000" pitchFamily="2" charset="0"/>
              </a:rPr>
              <a:t>সবাই ভালো থেকো</a:t>
            </a:r>
          </a:p>
          <a:p>
            <a:r>
              <a:rPr lang="bn-IN" sz="7200" b="1" dirty="0">
                <a:latin typeface="NikoshBAN" panose="02000000000000000000" pitchFamily="2" charset="0"/>
                <a:cs typeface="NikoshBAN" panose="02000000000000000000" pitchFamily="2" charset="0"/>
              </a:rPr>
              <a:t>ধন্যবাদ। </a:t>
            </a:r>
            <a:endParaRPr lang="en-US" sz="7200" b="1"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B0B2E9EF-0160-4309-B844-01E9854C9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5055" y="1115668"/>
            <a:ext cx="5178805" cy="4516506"/>
          </a:xfrm>
          <a:prstGeom prst="rect">
            <a:avLst/>
          </a:prstGeom>
        </p:spPr>
      </p:pic>
    </p:spTree>
    <p:extLst>
      <p:ext uri="{BB962C8B-B14F-4D97-AF65-F5344CB8AC3E}">
        <p14:creationId xmlns:p14="http://schemas.microsoft.com/office/powerpoint/2010/main" val="854344405"/>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2D850-9713-4A49-A9AE-613BC9257B66}"/>
              </a:ext>
            </a:extLst>
          </p:cNvPr>
          <p:cNvSpPr/>
          <p:nvPr/>
        </p:nvSpPr>
        <p:spPr>
          <a:xfrm>
            <a:off x="228600" y="1828800"/>
            <a:ext cx="11744325" cy="474345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পাঠ্যাংশ </a:t>
            </a:r>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মনোযোগ সহকারে শুনে </a:t>
            </a:r>
            <a:r>
              <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প্রমিত উচ্চারণে পড়তে পারবে।</a:t>
            </a:r>
            <a:endPar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পাঠে ব্যবহৃত নতুন শব্দ খুঁজে তার অর্থ বলতে পারবে। </a:t>
            </a:r>
          </a:p>
          <a:p>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 পাঠে ব্যবহৃত যুক্তব্যঞ্জন সংবলিত শব্দ শুদ্ধ উচ্চারণে পড়তে পারবে।</a:t>
            </a:r>
          </a:p>
          <a:p>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তিতুমীরের</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বাঁশের</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কেল্লা</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সম্পর্কে</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নিজের</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ভাষায়</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বর্ণনা</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৫।শব্দ দিয়ে বাক্য তৈরি করতে পারবে। </a:t>
            </a:r>
            <a:endPar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Oval 2">
            <a:extLst>
              <a:ext uri="{FF2B5EF4-FFF2-40B4-BE49-F238E27FC236}">
                <a16:creationId xmlns:a16="http://schemas.microsoft.com/office/drawing/2014/main" id="{CE79EEA9-9F5E-444C-B142-92AA2123184C}"/>
              </a:ext>
            </a:extLst>
          </p:cNvPr>
          <p:cNvSpPr/>
          <p:nvPr/>
        </p:nvSpPr>
        <p:spPr>
          <a:xfrm>
            <a:off x="4450314" y="358418"/>
            <a:ext cx="2890748" cy="104271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4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3390477"/>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0" descr="বাংলার দামাল ছেলেদের শক্তিশালী কুস্তি লড়াই খেলা !! बंगाल के बहादुर लड़कों  का कड़ा संघर्ष - YouTube">
            <a:extLst>
              <a:ext uri="{FF2B5EF4-FFF2-40B4-BE49-F238E27FC236}">
                <a16:creationId xmlns:a16="http://schemas.microsoft.com/office/drawing/2014/main" id="{5EFAAA38-6C5D-4A65-BF55-EE33EFB5F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78" y="4188179"/>
            <a:ext cx="3454399" cy="24383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 name="Picture 14" descr="ধনুক কাহিনী - আমি ডিজিটাল এর বাংলা ব্লগ । bangla blog | সামহোয়্যার ইন ব্লগ  - বাঁধ ভাঙ্গার আওয়াজ">
            <a:extLst>
              <a:ext uri="{FF2B5EF4-FFF2-40B4-BE49-F238E27FC236}">
                <a16:creationId xmlns:a16="http://schemas.microsoft.com/office/drawing/2014/main" id="{EEEB074D-1D28-414C-96DE-264744FB6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244" y="2596444"/>
            <a:ext cx="3476977" cy="13772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16" descr="রাজবাড়ীতে ঐতিহ্যবাহী লাঠি খেলা অনুষ্ঠিত">
            <a:extLst>
              <a:ext uri="{FF2B5EF4-FFF2-40B4-BE49-F238E27FC236}">
                <a16:creationId xmlns:a16="http://schemas.microsoft.com/office/drawing/2014/main" id="{A1313CB5-8E25-4C5F-BAAC-38C6DC732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510" y="2517423"/>
            <a:ext cx="3409245" cy="14924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 name="Picture 20" descr="ফিটনেস : লাঠিতে আরো কিছু ব্যায়াম | 519561 | কালের কণ্ঠ | kalerkantho">
            <a:extLst>
              <a:ext uri="{FF2B5EF4-FFF2-40B4-BE49-F238E27FC236}">
                <a16:creationId xmlns:a16="http://schemas.microsoft.com/office/drawing/2014/main" id="{97B9E8EF-643F-4258-A449-503000EC3D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9105" y="800629"/>
            <a:ext cx="3543828" cy="16039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26" descr="মুষ্টিযুদ্ধ - উইকিপিডিয়া">
            <a:extLst>
              <a:ext uri="{FF2B5EF4-FFF2-40B4-BE49-F238E27FC236}">
                <a16:creationId xmlns:a16="http://schemas.microsoft.com/office/drawing/2014/main" id="{3B94D8F3-5BF0-4B83-80BA-D9A1CE1F55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7420" y="801513"/>
            <a:ext cx="4334933" cy="1625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32" descr="2019, must watch good funny , কুস্তি খেলা। ১ , hasan tv , - YouTube">
            <a:extLst>
              <a:ext uri="{FF2B5EF4-FFF2-40B4-BE49-F238E27FC236}">
                <a16:creationId xmlns:a16="http://schemas.microsoft.com/office/drawing/2014/main" id="{EA7E6BEC-C8B1-4AED-9E25-262E19923A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8708" y="2563734"/>
            <a:ext cx="4301069" cy="1466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2258C1A-FF62-46CD-B447-27DCB1F43F90}"/>
              </a:ext>
            </a:extLst>
          </p:cNvPr>
          <p:cNvPicPr>
            <a:picLocks noChangeAspect="1"/>
          </p:cNvPicPr>
          <p:nvPr/>
        </p:nvPicPr>
        <p:blipFill rotWithShape="1">
          <a:blip r:embed="rId8">
            <a:extLst>
              <a:ext uri="{28A0092B-C50C-407E-A947-70E740481C1C}">
                <a14:useLocalDpi xmlns:a14="http://schemas.microsoft.com/office/drawing/2010/main" val="0"/>
              </a:ext>
            </a:extLst>
          </a:blip>
          <a:srcRect l="31720" t="2546" r="32728" b="63848"/>
          <a:stretch/>
        </p:blipFill>
        <p:spPr>
          <a:xfrm>
            <a:off x="112889" y="733778"/>
            <a:ext cx="3736621" cy="1761067"/>
          </a:xfrm>
          <a:prstGeom prst="rect">
            <a:avLst/>
          </a:prstGeom>
        </p:spPr>
      </p:pic>
      <p:pic>
        <p:nvPicPr>
          <p:cNvPr id="2052" name="Picture 4" descr="বারাসাত বিদ্রোহ' সম্পর্কে কী জানেন? - Quora">
            <a:extLst>
              <a:ext uri="{FF2B5EF4-FFF2-40B4-BE49-F238E27FC236}">
                <a16:creationId xmlns:a16="http://schemas.microsoft.com/office/drawing/2014/main" id="{8116020B-3924-40BC-9EA4-13E54476F3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4664" y="4206522"/>
            <a:ext cx="8060269" cy="24200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18E66D3-6948-4C76-969E-881A0EB58153}"/>
              </a:ext>
            </a:extLst>
          </p:cNvPr>
          <p:cNvSpPr txBox="1"/>
          <p:nvPr/>
        </p:nvSpPr>
        <p:spPr>
          <a:xfrm>
            <a:off x="2065865" y="67733"/>
            <a:ext cx="6841068" cy="707886"/>
          </a:xfrm>
          <a:prstGeom prst="rect">
            <a:avLst/>
          </a:prstGeom>
          <a:noFill/>
        </p:spPr>
        <p:txBody>
          <a:bodyPr wrap="square" rtlCol="0">
            <a:spAutoFit/>
          </a:bodyPr>
          <a:lstStyle/>
          <a:p>
            <a:r>
              <a:rPr lang="bn-IN" sz="4000" b="1" dirty="0">
                <a:solidFill>
                  <a:srgbClr val="FF0000"/>
                </a:solidFill>
                <a:latin typeface="NikoshBAN" panose="02000000000000000000" pitchFamily="2" charset="0"/>
                <a:cs typeface="NikoshBAN" panose="02000000000000000000" pitchFamily="2" charset="0"/>
              </a:rPr>
              <a:t>এসো আমরা গত পাঠের কিছু ছবি দেখি ।</a:t>
            </a:r>
            <a:endParaRPr lang="en-US" sz="4000" b="1" dirty="0">
              <a:solidFill>
                <a:srgbClr val="FF0000"/>
              </a:solidFill>
              <a:latin typeface="NikoshBAN" panose="02000000000000000000" pitchFamily="2" charset="0"/>
              <a:cs typeface="NikoshBAN" panose="02000000000000000000" pitchFamily="2" charset="0"/>
            </a:endParaRPr>
          </a:p>
        </p:txBody>
      </p:sp>
      <p:sp>
        <p:nvSpPr>
          <p:cNvPr id="10" name="Frame 9">
            <a:extLst>
              <a:ext uri="{FF2B5EF4-FFF2-40B4-BE49-F238E27FC236}">
                <a16:creationId xmlns:a16="http://schemas.microsoft.com/office/drawing/2014/main" id="{73C4D1BD-9173-4A03-A611-21D04ADAC7DC}"/>
              </a:ext>
            </a:extLst>
          </p:cNvPr>
          <p:cNvSpPr/>
          <p:nvPr/>
        </p:nvSpPr>
        <p:spPr>
          <a:xfrm>
            <a:off x="0" y="0"/>
            <a:ext cx="12192000" cy="6858000"/>
          </a:xfrm>
          <a:prstGeom prst="frame">
            <a:avLst>
              <a:gd name="adj1" fmla="val 1965"/>
            </a:avLst>
          </a:prstGeom>
          <a:ln w="571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09853673"/>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61E914-28B0-417C-8E24-5D9CB3DC63E4}"/>
              </a:ext>
            </a:extLst>
          </p:cNvPr>
          <p:cNvSpPr txBox="1"/>
          <p:nvPr/>
        </p:nvSpPr>
        <p:spPr>
          <a:xfrm>
            <a:off x="621745" y="1994561"/>
            <a:ext cx="2788355"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800" b="1" dirty="0">
                <a:solidFill>
                  <a:srgbClr val="FF0000"/>
                </a:solidFill>
                <a:latin typeface="NikoshBAN" panose="02000000000000000000" pitchFamily="2" charset="0"/>
                <a:cs typeface="NikoshBAN" panose="02000000000000000000" pitchFamily="2" charset="0"/>
              </a:rPr>
              <a:t>জেদি</a:t>
            </a:r>
          </a:p>
          <a:p>
            <a:r>
              <a:rPr lang="bn-IN" sz="4800" b="1" dirty="0">
                <a:solidFill>
                  <a:srgbClr val="FF0000"/>
                </a:solidFill>
                <a:latin typeface="NikoshBAN" panose="02000000000000000000" pitchFamily="2" charset="0"/>
                <a:cs typeface="NikoshBAN" panose="02000000000000000000" pitchFamily="2" charset="0"/>
              </a:rPr>
              <a:t>পরাধী</a:t>
            </a:r>
          </a:p>
          <a:p>
            <a:r>
              <a:rPr lang="bn-IN" sz="4800" b="1" dirty="0">
                <a:solidFill>
                  <a:srgbClr val="FF0000"/>
                </a:solidFill>
                <a:latin typeface="NikoshBAN" panose="02000000000000000000" pitchFamily="2" charset="0"/>
                <a:cs typeface="NikoshBAN" panose="02000000000000000000" pitchFamily="2" charset="0"/>
              </a:rPr>
              <a:t>অসিচালনা</a:t>
            </a:r>
            <a:r>
              <a:rPr lang="bn-IN" sz="4800" dirty="0">
                <a:solidFill>
                  <a:srgbClr val="FF0000"/>
                </a:solidFill>
                <a:latin typeface="NikoshBAN" panose="02000000000000000000" pitchFamily="2" charset="0"/>
                <a:cs typeface="NikoshBAN" panose="02000000000000000000" pitchFamily="2" charset="0"/>
              </a:rPr>
              <a:t> </a:t>
            </a:r>
            <a:endParaRPr lang="en-US" sz="4800" dirty="0">
              <a:solidFill>
                <a:srgbClr val="FF0000"/>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D77AD5E-6FD3-46C8-B935-4755219E3FC4}"/>
              </a:ext>
            </a:extLst>
          </p:cNvPr>
          <p:cNvSpPr txBox="1"/>
          <p:nvPr/>
        </p:nvSpPr>
        <p:spPr>
          <a:xfrm>
            <a:off x="4481690" y="1794933"/>
            <a:ext cx="424462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800" b="1" dirty="0">
                <a:solidFill>
                  <a:srgbClr val="FF0000"/>
                </a:solidFill>
                <a:latin typeface="NikoshBAN" panose="02000000000000000000" pitchFamily="2" charset="0"/>
                <a:cs typeface="NikoshBAN" panose="02000000000000000000" pitchFamily="2" charset="0"/>
              </a:rPr>
              <a:t>একগুয়ে ।</a:t>
            </a:r>
            <a:endParaRPr lang="en-US" sz="4800" b="1" dirty="0">
              <a:solidFill>
                <a:srgbClr val="FF000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3F36C408-2874-4D13-9CB5-C197EE5FEB24}"/>
              </a:ext>
            </a:extLst>
          </p:cNvPr>
          <p:cNvSpPr txBox="1"/>
          <p:nvPr/>
        </p:nvSpPr>
        <p:spPr>
          <a:xfrm>
            <a:off x="4449177" y="2678109"/>
            <a:ext cx="357293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800" b="1" dirty="0">
                <a:solidFill>
                  <a:srgbClr val="FF0000"/>
                </a:solidFill>
                <a:latin typeface="NikoshBAN" panose="02000000000000000000" pitchFamily="2" charset="0"/>
                <a:cs typeface="NikoshBAN" panose="02000000000000000000" pitchFamily="2" charset="0"/>
              </a:rPr>
              <a:t>পরের অধীন ।</a:t>
            </a:r>
            <a:endParaRPr lang="en-US" sz="4800" b="1" dirty="0">
              <a:solidFill>
                <a:srgbClr val="FF0000"/>
              </a:solidFill>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7F203A21-E8D7-4669-9B3C-3AE8BDDECCC1}"/>
              </a:ext>
            </a:extLst>
          </p:cNvPr>
          <p:cNvSpPr txBox="1"/>
          <p:nvPr/>
        </p:nvSpPr>
        <p:spPr>
          <a:xfrm>
            <a:off x="4419597" y="3584224"/>
            <a:ext cx="638386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800" b="1" dirty="0">
                <a:solidFill>
                  <a:srgbClr val="FF0000"/>
                </a:solidFill>
                <a:latin typeface="NikoshBAN" panose="02000000000000000000" pitchFamily="2" charset="0"/>
                <a:cs typeface="NikoshBAN" panose="02000000000000000000" pitchFamily="2" charset="0"/>
              </a:rPr>
              <a:t>তলোয়ার নিয়ে যুদ্ধ করার বিদ্যা।</a:t>
            </a:r>
            <a:endParaRPr lang="en-US" sz="4800" b="1" dirty="0">
              <a:solidFill>
                <a:srgbClr val="FF0000"/>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FAC52F7D-10F8-49E0-8C02-3101D9DA5F4E}"/>
              </a:ext>
            </a:extLst>
          </p:cNvPr>
          <p:cNvSpPr txBox="1"/>
          <p:nvPr/>
        </p:nvSpPr>
        <p:spPr>
          <a:xfrm>
            <a:off x="1422399" y="609600"/>
            <a:ext cx="9256889"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4000" b="1" dirty="0">
                <a:solidFill>
                  <a:srgbClr val="00B0F0"/>
                </a:solidFill>
                <a:latin typeface="NikoshBAN" panose="02000000000000000000" pitchFamily="2" charset="0"/>
                <a:cs typeface="NikoshBAN" panose="02000000000000000000" pitchFamily="2" charset="0"/>
              </a:rPr>
              <a:t>        এসো আমরা গত  পাঠের কিছু প্রশ্ন আলোচনা করি। </a:t>
            </a:r>
            <a:endParaRPr lang="en-US" sz="4000" b="1" dirty="0">
              <a:solidFill>
                <a:srgbClr val="00B0F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4F64E9A4-ABC5-45A2-A8E8-93D8D3985A7A}"/>
              </a:ext>
            </a:extLst>
          </p:cNvPr>
          <p:cNvSpPr txBox="1"/>
          <p:nvPr/>
        </p:nvSpPr>
        <p:spPr>
          <a:xfrm>
            <a:off x="1084223" y="4740557"/>
            <a:ext cx="9899865" cy="12618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000" b="1" dirty="0">
                <a:latin typeface="NikoshBAN" panose="02000000000000000000" pitchFamily="2" charset="0"/>
                <a:cs typeface="NikoshBAN" panose="02000000000000000000" pitchFamily="2" charset="0"/>
              </a:rPr>
              <a:t>১। </a:t>
            </a:r>
            <a:r>
              <a:rPr lang="bn-IN" sz="3600" b="1" dirty="0">
                <a:latin typeface="NikoshBAN" panose="02000000000000000000" pitchFamily="2" charset="0"/>
                <a:cs typeface="NikoshBAN" panose="02000000000000000000" pitchFamily="2" charset="0"/>
              </a:rPr>
              <a:t>তিতুমীরের  প্রকৃত নাম কী?</a:t>
            </a:r>
          </a:p>
          <a:p>
            <a:r>
              <a:rPr lang="bn-IN" sz="3600" b="1" dirty="0">
                <a:latin typeface="NikoshBAN" panose="02000000000000000000" pitchFamily="2" charset="0"/>
                <a:cs typeface="NikoshBAN" panose="02000000000000000000" pitchFamily="2" charset="0"/>
              </a:rPr>
              <a:t>২।তিতুমীরের যখন জন্ম,তখন এদেশ কাদের অধীন ছিল?  </a:t>
            </a:r>
            <a:endParaRPr lang="en-US" sz="3600" b="1" dirty="0">
              <a:latin typeface="NikoshBAN" panose="02000000000000000000" pitchFamily="2" charset="0"/>
              <a:cs typeface="NikoshBAN" panose="02000000000000000000" pitchFamily="2" charset="0"/>
            </a:endParaRPr>
          </a:p>
        </p:txBody>
      </p:sp>
      <p:sp>
        <p:nvSpPr>
          <p:cNvPr id="11" name="Frame 10">
            <a:extLst>
              <a:ext uri="{FF2B5EF4-FFF2-40B4-BE49-F238E27FC236}">
                <a16:creationId xmlns:a16="http://schemas.microsoft.com/office/drawing/2014/main" id="{3C6960C2-07B5-4344-9EB6-83C7B8E5C276}"/>
              </a:ext>
            </a:extLst>
          </p:cNvPr>
          <p:cNvSpPr/>
          <p:nvPr/>
        </p:nvSpPr>
        <p:spPr>
          <a:xfrm>
            <a:off x="0" y="0"/>
            <a:ext cx="12192000" cy="6858000"/>
          </a:xfrm>
          <a:prstGeom prst="frame">
            <a:avLst>
              <a:gd name="adj1" fmla="val 3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0024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Beveled 2">
            <a:extLst>
              <a:ext uri="{FF2B5EF4-FFF2-40B4-BE49-F238E27FC236}">
                <a16:creationId xmlns:a16="http://schemas.microsoft.com/office/drawing/2014/main" id="{F64E015A-285A-4E9C-819E-7C4A86ACFC85}"/>
              </a:ext>
            </a:extLst>
          </p:cNvPr>
          <p:cNvSpPr/>
          <p:nvPr/>
        </p:nvSpPr>
        <p:spPr>
          <a:xfrm>
            <a:off x="0" y="0"/>
            <a:ext cx="12192000" cy="6858000"/>
          </a:xfrm>
          <a:prstGeom prst="bevel">
            <a:avLst>
              <a:gd name="adj" fmla="val 676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6CA61750-95B4-4B5E-8618-A6C12FC32878}"/>
              </a:ext>
            </a:extLst>
          </p:cNvPr>
          <p:cNvSpPr/>
          <p:nvPr/>
        </p:nvSpPr>
        <p:spPr>
          <a:xfrm>
            <a:off x="763394" y="740994"/>
            <a:ext cx="10384573" cy="5262979"/>
          </a:xfrm>
          <a:prstGeom prst="rect">
            <a:avLst/>
          </a:prstGeom>
          <a:noFill/>
        </p:spPr>
        <p:txBody>
          <a:bodyPr wrap="none" lIns="91440" tIns="45720" rIns="91440" bIns="45720">
            <a:spAutoFit/>
          </a:bodyPr>
          <a:lstStyle/>
          <a:p>
            <a:pPr algn="ctr"/>
            <a:r>
              <a:rPr lang="en-US" sz="4800" b="1" dirty="0" err="1">
                <a:ln w="22225">
                  <a:solidFill>
                    <a:schemeClr val="accent2"/>
                  </a:solidFill>
                  <a:prstDash val="solid"/>
                </a:ln>
                <a:solidFill>
                  <a:schemeClr val="accent4">
                    <a:lumMod val="60000"/>
                    <a:lumOff val="40000"/>
                  </a:schemeClr>
                </a:solidFill>
                <a:latin typeface="NikoshBAN" panose="02000000000000000000" pitchFamily="2" charset="0"/>
                <a:cs typeface="NikoshBAN" panose="02000000000000000000" pitchFamily="2" charset="0"/>
              </a:rPr>
              <a:t>আমাদের</a:t>
            </a:r>
            <a:r>
              <a:rPr lang="en-US" sz="4800" b="1" dirty="0">
                <a:ln w="22225">
                  <a:solidFill>
                    <a:schemeClr val="accent2"/>
                  </a:solidFill>
                  <a:prstDash val="solid"/>
                </a:ln>
                <a:solidFill>
                  <a:schemeClr val="accent4">
                    <a:lumMod val="60000"/>
                    <a:lumOff val="40000"/>
                  </a:schemeClr>
                </a:solidFill>
                <a:latin typeface="NikoshBAN" panose="02000000000000000000" pitchFamily="2" charset="0"/>
                <a:cs typeface="NikoshBAN" panose="02000000000000000000" pitchFamily="2" charset="0"/>
              </a:rPr>
              <a:t> </a:t>
            </a:r>
            <a:r>
              <a:rPr lang="en-US" sz="4800" b="1" dirty="0" err="1">
                <a:ln w="22225">
                  <a:solidFill>
                    <a:schemeClr val="accent2"/>
                  </a:solidFill>
                  <a:prstDash val="solid"/>
                </a:ln>
                <a:solidFill>
                  <a:schemeClr val="accent4">
                    <a:lumMod val="60000"/>
                    <a:lumOff val="40000"/>
                  </a:schemeClr>
                </a:solidFill>
                <a:latin typeface="NikoshBAN" panose="02000000000000000000" pitchFamily="2" charset="0"/>
                <a:cs typeface="NikoshBAN" panose="02000000000000000000" pitchFamily="2" charset="0"/>
              </a:rPr>
              <a:t>আজকের</a:t>
            </a:r>
            <a:r>
              <a:rPr lang="en-US" sz="4800" b="1" dirty="0">
                <a:ln w="22225">
                  <a:solidFill>
                    <a:schemeClr val="accent2"/>
                  </a:solidFill>
                  <a:prstDash val="solid"/>
                </a:ln>
                <a:solidFill>
                  <a:schemeClr val="accent4">
                    <a:lumMod val="60000"/>
                    <a:lumOff val="40000"/>
                  </a:schemeClr>
                </a:solidFill>
                <a:latin typeface="NikoshBAN" panose="02000000000000000000" pitchFamily="2" charset="0"/>
                <a:cs typeface="NikoshBAN" panose="02000000000000000000" pitchFamily="2" charset="0"/>
              </a:rPr>
              <a:t> </a:t>
            </a:r>
            <a:r>
              <a:rPr lang="en-US" sz="4800" b="1" dirty="0" err="1">
                <a:ln w="22225">
                  <a:solidFill>
                    <a:schemeClr val="accent2"/>
                  </a:solidFill>
                  <a:prstDash val="solid"/>
                </a:ln>
                <a:solidFill>
                  <a:schemeClr val="accent4">
                    <a:lumMod val="60000"/>
                    <a:lumOff val="40000"/>
                  </a:schemeClr>
                </a:solidFill>
                <a:latin typeface="NikoshBAN" panose="02000000000000000000" pitchFamily="2" charset="0"/>
                <a:cs typeface="NikoshBAN" panose="02000000000000000000" pitchFamily="2" charset="0"/>
              </a:rPr>
              <a:t>পাঠ</a:t>
            </a:r>
            <a:endParaRPr lang="en-US" sz="4800" b="1" dirty="0">
              <a:ln w="22225">
                <a:solidFill>
                  <a:schemeClr val="accent2"/>
                </a:solidFill>
                <a:prstDash val="solid"/>
              </a:ln>
              <a:solidFill>
                <a:schemeClr val="accent4">
                  <a:lumMod val="60000"/>
                  <a:lumOff val="40000"/>
                </a:schemeClr>
              </a:solidFill>
              <a:latin typeface="NikoshBAN" panose="02000000000000000000" pitchFamily="2" charset="0"/>
              <a:cs typeface="NikoshBAN" panose="02000000000000000000" pitchFamily="2" charset="0"/>
            </a:endParaRPr>
          </a:p>
          <a:p>
            <a:pPr algn="ctr"/>
            <a:endParaRPr lang="bn-IN" sz="4800" b="1" cap="none" spc="0" dirty="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endParaRPr>
          </a:p>
          <a:p>
            <a:pPr algn="ctr"/>
            <a:endParaRPr lang="en-US" sz="4800" b="1" cap="none" spc="0" dirty="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endParaRPr>
          </a:p>
          <a:p>
            <a:pPr algn="ctr"/>
            <a:r>
              <a:rPr lang="en-US" sz="4800" b="1" cap="none" spc="0" dirty="0" err="1">
                <a:ln w="22225">
                  <a:solidFill>
                    <a:schemeClr val="accent2"/>
                  </a:solidFill>
                  <a:prstDash val="solid"/>
                </a:ln>
                <a:solidFill>
                  <a:schemeClr val="accent6">
                    <a:lumMod val="75000"/>
                  </a:schemeClr>
                </a:solidFill>
                <a:effectLst/>
                <a:latin typeface="NikoshBAN" panose="02000000000000000000" pitchFamily="2" charset="0"/>
                <a:cs typeface="NikoshBAN" panose="02000000000000000000" pitchFamily="2" charset="0"/>
              </a:rPr>
              <a:t>শহিদ</a:t>
            </a:r>
            <a:r>
              <a:rPr lang="en-US" sz="4800" b="1" cap="none" spc="0" dirty="0">
                <a:ln w="22225">
                  <a:solidFill>
                    <a:schemeClr val="accent2"/>
                  </a:solidFill>
                  <a:prstDash val="solid"/>
                </a:ln>
                <a:solidFill>
                  <a:schemeClr val="accent6">
                    <a:lumMod val="75000"/>
                  </a:schemeClr>
                </a:solidFill>
                <a:effectLst/>
                <a:latin typeface="NikoshBAN" panose="02000000000000000000" pitchFamily="2" charset="0"/>
                <a:cs typeface="NikoshBAN" panose="02000000000000000000" pitchFamily="2" charset="0"/>
              </a:rPr>
              <a:t> </a:t>
            </a:r>
            <a:r>
              <a:rPr lang="en-US" sz="4800" b="1" cap="none" spc="0" dirty="0" err="1">
                <a:ln w="22225">
                  <a:solidFill>
                    <a:schemeClr val="accent2"/>
                  </a:solidFill>
                  <a:prstDash val="solid"/>
                </a:ln>
                <a:solidFill>
                  <a:schemeClr val="accent6">
                    <a:lumMod val="75000"/>
                  </a:schemeClr>
                </a:solidFill>
                <a:effectLst/>
                <a:latin typeface="NikoshBAN" panose="02000000000000000000" pitchFamily="2" charset="0"/>
                <a:cs typeface="NikoshBAN" panose="02000000000000000000" pitchFamily="2" charset="0"/>
              </a:rPr>
              <a:t>তিতুমীর</a:t>
            </a:r>
            <a:endParaRPr lang="en-US" sz="4800" b="1" cap="none" spc="0" dirty="0">
              <a:ln w="22225">
                <a:solidFill>
                  <a:schemeClr val="accent2"/>
                </a:solidFill>
                <a:prstDash val="solid"/>
              </a:ln>
              <a:solidFill>
                <a:schemeClr val="accent6">
                  <a:lumMod val="75000"/>
                </a:schemeClr>
              </a:solidFill>
              <a:effectLst/>
              <a:latin typeface="NikoshBAN" panose="02000000000000000000" pitchFamily="2" charset="0"/>
              <a:cs typeface="NikoshBAN" panose="02000000000000000000" pitchFamily="2" charset="0"/>
            </a:endParaRPr>
          </a:p>
          <a:p>
            <a:pPr algn="ctr"/>
            <a:endParaRPr lang="bn-IN" sz="48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a:p>
            <a:pPr algn="ctr"/>
            <a:endParaRPr lang="en-US" sz="48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a:p>
            <a:pPr algn="ctr"/>
            <a:r>
              <a:rPr lang="en-US" sz="4800" b="1" cap="none" spc="0" dirty="0">
                <a:ln w="22225">
                  <a:solidFill>
                    <a:schemeClr val="accent2"/>
                  </a:solidFill>
                  <a:prstDash val="solid"/>
                </a:ln>
                <a:solidFill>
                  <a:srgbClr val="002060"/>
                </a:solidFill>
                <a:effectLst/>
                <a:latin typeface="NikoshBAN" panose="02000000000000000000" pitchFamily="2" charset="0"/>
                <a:cs typeface="NikoshBAN" panose="02000000000000000000" pitchFamily="2" charset="0"/>
              </a:rPr>
              <a:t>পা</a:t>
            </a:r>
            <a:r>
              <a:rPr lang="en-US" sz="4800" b="1" dirty="0">
                <a:ln w="22225">
                  <a:solidFill>
                    <a:schemeClr val="accent2"/>
                  </a:solidFill>
                  <a:prstDash val="solid"/>
                </a:ln>
                <a:solidFill>
                  <a:srgbClr val="002060"/>
                </a:solidFill>
                <a:latin typeface="NikoshBAN" panose="02000000000000000000" pitchFamily="2" charset="0"/>
                <a:cs typeface="NikoshBAN" panose="02000000000000000000" pitchFamily="2" charset="0"/>
              </a:rPr>
              <a:t>ঠ্যাংশঃ১৮২২সাল----------</a:t>
            </a:r>
            <a:r>
              <a:rPr lang="en-US" sz="4800" b="1" dirty="0" err="1">
                <a:ln w="22225">
                  <a:solidFill>
                    <a:schemeClr val="accent2"/>
                  </a:solidFill>
                  <a:prstDash val="solid"/>
                </a:ln>
                <a:solidFill>
                  <a:srgbClr val="002060"/>
                </a:solidFill>
                <a:latin typeface="NikoshBAN" panose="02000000000000000000" pitchFamily="2" charset="0"/>
                <a:cs typeface="NikoshBAN" panose="02000000000000000000" pitchFamily="2" charset="0"/>
              </a:rPr>
              <a:t>নীলকুঠি</a:t>
            </a:r>
            <a:r>
              <a:rPr lang="en-US" sz="4800" b="1" dirty="0">
                <a:ln w="22225">
                  <a:solidFill>
                    <a:schemeClr val="accent2"/>
                  </a:solidFill>
                  <a:prstDash val="solid"/>
                </a:ln>
                <a:solidFill>
                  <a:srgbClr val="002060"/>
                </a:solidFill>
                <a:latin typeface="NikoshBAN" panose="02000000000000000000" pitchFamily="2" charset="0"/>
                <a:cs typeface="NikoshBAN" panose="02000000000000000000" pitchFamily="2" charset="0"/>
              </a:rPr>
              <a:t> দ</a:t>
            </a:r>
            <a:r>
              <a:rPr lang="as-IN" sz="4800" b="1" dirty="0">
                <a:ln w="22225">
                  <a:solidFill>
                    <a:schemeClr val="accent2"/>
                  </a:solidFill>
                  <a:prstDash val="solid"/>
                </a:ln>
                <a:solidFill>
                  <a:srgbClr val="002060"/>
                </a:solidFill>
                <a:latin typeface="NikoshBAN" panose="02000000000000000000" pitchFamily="2" charset="0"/>
                <a:cs typeface="NikoshBAN" panose="02000000000000000000" pitchFamily="2" charset="0"/>
              </a:rPr>
              <a:t>খ</a:t>
            </a:r>
            <a:r>
              <a:rPr lang="en-US" sz="4800" b="1" dirty="0">
                <a:ln w="22225">
                  <a:solidFill>
                    <a:schemeClr val="accent2"/>
                  </a:solidFill>
                  <a:prstDash val="solid"/>
                </a:ln>
                <a:solidFill>
                  <a:srgbClr val="002060"/>
                </a:solidFill>
                <a:latin typeface="NikoshBAN" panose="02000000000000000000" pitchFamily="2" charset="0"/>
                <a:cs typeface="NikoshBAN" panose="02000000000000000000" pitchFamily="2" charset="0"/>
              </a:rPr>
              <a:t>ল </a:t>
            </a:r>
            <a:r>
              <a:rPr lang="as-IN" sz="4800" b="1" dirty="0">
                <a:ln w="22225">
                  <a:solidFill>
                    <a:schemeClr val="accent2"/>
                  </a:solidFill>
                  <a:prstDash val="solid"/>
                </a:ln>
                <a:solidFill>
                  <a:srgbClr val="002060"/>
                </a:solidFill>
                <a:latin typeface="NikoshBAN" panose="02000000000000000000" pitchFamily="2" charset="0"/>
                <a:cs typeface="NikoshBAN" panose="02000000000000000000" pitchFamily="2" charset="0"/>
              </a:rPr>
              <a:t>ক</a:t>
            </a:r>
            <a:r>
              <a:rPr lang="en-US" sz="4800" b="1" dirty="0" err="1">
                <a:ln w="22225">
                  <a:solidFill>
                    <a:schemeClr val="accent2"/>
                  </a:solidFill>
                  <a:prstDash val="solid"/>
                </a:ln>
                <a:solidFill>
                  <a:srgbClr val="002060"/>
                </a:solidFill>
                <a:latin typeface="NikoshBAN" panose="02000000000000000000" pitchFamily="2" charset="0"/>
                <a:cs typeface="NikoshBAN" panose="02000000000000000000" pitchFamily="2" charset="0"/>
              </a:rPr>
              <a:t>রে</a:t>
            </a:r>
            <a:r>
              <a:rPr lang="en-US" sz="4800" b="1" dirty="0">
                <a:ln w="22225">
                  <a:solidFill>
                    <a:schemeClr val="accent2"/>
                  </a:solidFill>
                  <a:prstDash val="solid"/>
                </a:ln>
                <a:solidFill>
                  <a:srgbClr val="002060"/>
                </a:solidFill>
                <a:latin typeface="NikoshBAN" panose="02000000000000000000" pitchFamily="2" charset="0"/>
                <a:cs typeface="NikoshBAN" panose="02000000000000000000" pitchFamily="2" charset="0"/>
              </a:rPr>
              <a:t> </a:t>
            </a:r>
            <a:r>
              <a:rPr lang="en-US" sz="4800" b="1" dirty="0" err="1">
                <a:ln w="22225">
                  <a:solidFill>
                    <a:schemeClr val="accent2"/>
                  </a:solidFill>
                  <a:prstDash val="solid"/>
                </a:ln>
                <a:solidFill>
                  <a:srgbClr val="002060"/>
                </a:solidFill>
                <a:latin typeface="NikoshBAN" panose="02000000000000000000" pitchFamily="2" charset="0"/>
                <a:cs typeface="NikoshBAN" panose="02000000000000000000" pitchFamily="2" charset="0"/>
              </a:rPr>
              <a:t>নেন</a:t>
            </a:r>
            <a:r>
              <a:rPr lang="en-US" sz="4800" b="1" dirty="0">
                <a:ln w="22225">
                  <a:solidFill>
                    <a:schemeClr val="accent2"/>
                  </a:solidFill>
                  <a:prstDash val="solid"/>
                </a:ln>
                <a:solidFill>
                  <a:srgbClr val="002060"/>
                </a:solidFill>
                <a:latin typeface="NikoshBAN" panose="02000000000000000000" pitchFamily="2" charset="0"/>
                <a:cs typeface="NikoshBAN" panose="02000000000000000000" pitchFamily="2" charset="0"/>
              </a:rPr>
              <a:t> ।</a:t>
            </a:r>
            <a:endParaRPr lang="en-US" sz="4800" b="1" cap="none" spc="0" dirty="0">
              <a:ln w="22225">
                <a:solidFill>
                  <a:schemeClr val="accent2"/>
                </a:solidFill>
                <a:prstDash val="solid"/>
              </a:ln>
              <a:solidFill>
                <a:srgbClr val="002060"/>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218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এবারের হজের কিছু অসাধারণ ছবি">
            <a:extLst>
              <a:ext uri="{FF2B5EF4-FFF2-40B4-BE49-F238E27FC236}">
                <a16:creationId xmlns:a16="http://schemas.microsoft.com/office/drawing/2014/main" id="{0D9E50EF-4F4B-44E6-BF7C-FEE7202CF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179" y="372534"/>
            <a:ext cx="5655732" cy="35221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AEE6C1-0511-41E7-AA33-2272221472FE}"/>
              </a:ext>
            </a:extLst>
          </p:cNvPr>
          <p:cNvPicPr>
            <a:picLocks noChangeAspect="1"/>
          </p:cNvPicPr>
          <p:nvPr/>
        </p:nvPicPr>
        <p:blipFill rotWithShape="1">
          <a:blip r:embed="rId3">
            <a:extLst>
              <a:ext uri="{28A0092B-C50C-407E-A947-70E740481C1C}">
                <a14:useLocalDpi xmlns:a14="http://schemas.microsoft.com/office/drawing/2010/main" val="0"/>
              </a:ext>
            </a:extLst>
          </a:blip>
          <a:srcRect l="31720" t="2546" r="32728" b="63848"/>
          <a:stretch/>
        </p:blipFill>
        <p:spPr>
          <a:xfrm>
            <a:off x="171450" y="214488"/>
            <a:ext cx="6002813" cy="3770490"/>
          </a:xfrm>
          <a:prstGeom prst="rect">
            <a:avLst/>
          </a:prstGeom>
        </p:spPr>
      </p:pic>
      <p:sp>
        <p:nvSpPr>
          <p:cNvPr id="4" name="TextBox 3">
            <a:extLst>
              <a:ext uri="{FF2B5EF4-FFF2-40B4-BE49-F238E27FC236}">
                <a16:creationId xmlns:a16="http://schemas.microsoft.com/office/drawing/2014/main" id="{134B745A-58AC-4158-8661-A747C83B8748}"/>
              </a:ext>
            </a:extLst>
          </p:cNvPr>
          <p:cNvSpPr txBox="1"/>
          <p:nvPr/>
        </p:nvSpPr>
        <p:spPr>
          <a:xfrm>
            <a:off x="451555" y="3908344"/>
            <a:ext cx="11411619" cy="2554545"/>
          </a:xfrm>
          <a:prstGeom prst="rect">
            <a:avLst/>
          </a:prstGeom>
          <a:noFill/>
        </p:spPr>
        <p:txBody>
          <a:bodyPr wrap="square" rtlCol="0">
            <a:spAutoFit/>
          </a:bodyPr>
          <a:lstStyle/>
          <a:p>
            <a:r>
              <a:rPr lang="bn-IN" sz="4000" b="1" dirty="0">
                <a:solidFill>
                  <a:srgbClr val="002060"/>
                </a:solidFill>
                <a:latin typeface="NikoshBAN" panose="02000000000000000000" pitchFamily="2" charset="0"/>
                <a:cs typeface="NikoshBAN" panose="02000000000000000000" pitchFamily="2" charset="0"/>
              </a:rPr>
              <a:t>১৮২২ সাল। তিতুমীরের বয়স তখন চল্লিশ।তিনি হজ পালন করতে গেলেন মক্কায়।সেখানে পরিচিয় হলো ব্রিটিশ বিরোধী আন্দোলনের অন্যতম ব্যক্তিত্ব হযরত শাহ সৈয়দ আহমদ বেরলভীর সঙ্গে।তিনি ছিলেন সংগ্রামী পুরুষ এবং ধর্মপ্রাণ।তিতুমীর তার শিষ্য হলেন। </a:t>
            </a:r>
            <a:endParaRPr lang="en-US" sz="4000" b="1" dirty="0">
              <a:solidFill>
                <a:srgbClr val="002060"/>
              </a:solidFill>
              <a:latin typeface="NikoshBAN" panose="02000000000000000000" pitchFamily="2" charset="0"/>
              <a:cs typeface="NikoshBAN" panose="02000000000000000000" pitchFamily="2" charset="0"/>
            </a:endParaRPr>
          </a:p>
        </p:txBody>
      </p:sp>
      <p:sp>
        <p:nvSpPr>
          <p:cNvPr id="5" name="Frame 4">
            <a:extLst>
              <a:ext uri="{FF2B5EF4-FFF2-40B4-BE49-F238E27FC236}">
                <a16:creationId xmlns:a16="http://schemas.microsoft.com/office/drawing/2014/main" id="{5C88E63D-010C-489A-9B28-9ABFD629D3A2}"/>
              </a:ext>
            </a:extLst>
          </p:cNvPr>
          <p:cNvSpPr/>
          <p:nvPr/>
        </p:nvSpPr>
        <p:spPr>
          <a:xfrm>
            <a:off x="0" y="0"/>
            <a:ext cx="12192000" cy="6858000"/>
          </a:xfrm>
          <a:prstGeom prst="frame">
            <a:avLst>
              <a:gd name="adj1" fmla="val 3333"/>
            </a:avLst>
          </a:prstGeom>
          <a:ln w="57150">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47758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পৃত্থিমপাশা জমিদার বাড়ি - উইকিপিডিয়া">
            <a:extLst>
              <a:ext uri="{FF2B5EF4-FFF2-40B4-BE49-F238E27FC236}">
                <a16:creationId xmlns:a16="http://schemas.microsoft.com/office/drawing/2014/main" id="{E937EB68-CD6F-4B1D-9F81-5D8058BC0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134" y="508000"/>
            <a:ext cx="2790657" cy="27916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descr="জমিদার ও অত্যাচার – PBA Agency For Photo News">
            <a:extLst>
              <a:ext uri="{FF2B5EF4-FFF2-40B4-BE49-F238E27FC236}">
                <a16:creationId xmlns:a16="http://schemas.microsoft.com/office/drawing/2014/main" id="{6B7FE3C8-26D3-4727-87EF-BA8BAF5B8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0935" y="530579"/>
            <a:ext cx="2880782" cy="26754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নাসিমের ওপর অত্যাচার নির্যাতনের কিছু ছবি">
            <a:extLst>
              <a:ext uri="{FF2B5EF4-FFF2-40B4-BE49-F238E27FC236}">
                <a16:creationId xmlns:a16="http://schemas.microsoft.com/office/drawing/2014/main" id="{F6F0C546-27F1-4218-B70E-96C2C12B4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3111" y="508001"/>
            <a:ext cx="3584090" cy="2652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1CD493A-0B8F-486D-815A-BAA002A04CE6}"/>
              </a:ext>
            </a:extLst>
          </p:cNvPr>
          <p:cNvPicPr>
            <a:picLocks noChangeAspect="1"/>
          </p:cNvPicPr>
          <p:nvPr/>
        </p:nvPicPr>
        <p:blipFill rotWithShape="1">
          <a:blip r:embed="rId5">
            <a:extLst>
              <a:ext uri="{28A0092B-C50C-407E-A947-70E740481C1C}">
                <a14:useLocalDpi xmlns:a14="http://schemas.microsoft.com/office/drawing/2010/main" val="0"/>
              </a:ext>
            </a:extLst>
          </a:blip>
          <a:srcRect l="31720" t="2546" r="32728" b="63848"/>
          <a:stretch/>
        </p:blipFill>
        <p:spPr>
          <a:xfrm>
            <a:off x="203201" y="406400"/>
            <a:ext cx="2650524" cy="2838046"/>
          </a:xfrm>
          <a:prstGeom prst="rect">
            <a:avLst/>
          </a:prstGeom>
        </p:spPr>
      </p:pic>
      <p:sp>
        <p:nvSpPr>
          <p:cNvPr id="6" name="TextBox 5">
            <a:extLst>
              <a:ext uri="{FF2B5EF4-FFF2-40B4-BE49-F238E27FC236}">
                <a16:creationId xmlns:a16="http://schemas.microsoft.com/office/drawing/2014/main" id="{1F93BBC7-A1B5-4574-AAAD-1A1EBCE8BD22}"/>
              </a:ext>
            </a:extLst>
          </p:cNvPr>
          <p:cNvSpPr txBox="1"/>
          <p:nvPr/>
        </p:nvSpPr>
        <p:spPr>
          <a:xfrm>
            <a:off x="462844" y="3341511"/>
            <a:ext cx="11356622" cy="3170099"/>
          </a:xfrm>
          <a:prstGeom prst="rect">
            <a:avLst/>
          </a:prstGeom>
          <a:noFill/>
        </p:spPr>
        <p:txBody>
          <a:bodyPr wrap="square" rtlCol="0">
            <a:spAutoFit/>
          </a:bodyPr>
          <a:lstStyle/>
          <a:p>
            <a:r>
              <a:rPr lang="bn-IN" sz="4000" b="1" dirty="0">
                <a:solidFill>
                  <a:srgbClr val="0070C0"/>
                </a:solidFill>
                <a:latin typeface="NikoshBAN" panose="02000000000000000000" pitchFamily="2" charset="0"/>
                <a:cs typeface="NikoshBAN" panose="02000000000000000000" pitchFamily="2" charset="0"/>
              </a:rPr>
              <a:t>দেশে ফিরে তিনি স্বাধীনতার ডাক দিলেন। ডাক দিলেন ইংরেজদের বিরুদ্ধে লড়তে , নীলকরদের রুখতে আর নিজেদের সংগঠিত হতে।কিন্তু প্রথম বাধা পেলেন জমিদারদের কাছ থেকে।তাঁর ওপর অত্যাচার শুরু হলো। নিজ গ্রাম ছেড়ে তিনি গেলেন বারাসাতের নারকেলবাড়িয়া।নারিকেলবাড়িয়ার লোকজন তাঁকে সাদরে গ্রহন করলো</a:t>
            </a:r>
            <a:r>
              <a:rPr lang="bn-IN" sz="4000" b="1" dirty="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8" name="Frame 7">
            <a:extLst>
              <a:ext uri="{FF2B5EF4-FFF2-40B4-BE49-F238E27FC236}">
                <a16:creationId xmlns:a16="http://schemas.microsoft.com/office/drawing/2014/main" id="{BD399054-607D-4624-BF8C-123792AA6ED4}"/>
              </a:ext>
            </a:extLst>
          </p:cNvPr>
          <p:cNvSpPr/>
          <p:nvPr/>
        </p:nvSpPr>
        <p:spPr>
          <a:xfrm>
            <a:off x="0" y="0"/>
            <a:ext cx="12192000" cy="6858000"/>
          </a:xfrm>
          <a:prstGeom prst="frame">
            <a:avLst>
              <a:gd name="adj1" fmla="val 3282"/>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096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বিদ্রোহী, বিপ্লবী, বীর শহীদ তিতুমীর ও বাঁশেরকেল্লার ইতিহাস">
            <a:extLst>
              <a:ext uri="{FF2B5EF4-FFF2-40B4-BE49-F238E27FC236}">
                <a16:creationId xmlns:a16="http://schemas.microsoft.com/office/drawing/2014/main" id="{A893D980-1FFC-4C6F-A781-D28BE092941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71500" y="400050"/>
            <a:ext cx="11258549" cy="41005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EA7793-5005-4288-A906-85BF86A7C5DA}"/>
              </a:ext>
            </a:extLst>
          </p:cNvPr>
          <p:cNvSpPr txBox="1"/>
          <p:nvPr/>
        </p:nvSpPr>
        <p:spPr>
          <a:xfrm>
            <a:off x="314327" y="4629149"/>
            <a:ext cx="11358562" cy="1938992"/>
          </a:xfrm>
          <a:prstGeom prst="rect">
            <a:avLst/>
          </a:prstGeom>
          <a:noFill/>
        </p:spPr>
        <p:txBody>
          <a:bodyPr wrap="square" rtlCol="0">
            <a:spAutoFit/>
          </a:bodyPr>
          <a:lstStyle/>
          <a:p>
            <a:r>
              <a:rPr lang="bn-IN" sz="4000" b="1" dirty="0">
                <a:solidFill>
                  <a:srgbClr val="00B050"/>
                </a:solidFill>
                <a:latin typeface="NikoshBAN" panose="02000000000000000000" pitchFamily="2" charset="0"/>
                <a:cs typeface="NikoshBAN" panose="02000000000000000000" pitchFamily="2" charset="0"/>
              </a:rPr>
              <a:t>হাজার হাজার সাধারণ মানুষ্কে সঙ্গে নিয়ে তিনি তৈরি করলেন এক দুর্ভেদ্য বাঁশের দুর্গ।এটাই নারিকেলবাড়িয়ার বাঁশের কেল্লা।তাঁর সৈন্য সংখ্যা </a:t>
            </a:r>
          </a:p>
          <a:p>
            <a:r>
              <a:rPr lang="bn-IN" sz="4000" b="1" dirty="0">
                <a:solidFill>
                  <a:srgbClr val="00B050"/>
                </a:solidFill>
                <a:latin typeface="NikoshBAN" panose="02000000000000000000" pitchFamily="2" charset="0"/>
                <a:cs typeface="NikoshBAN" panose="02000000000000000000" pitchFamily="2" charset="0"/>
              </a:rPr>
              <a:t>দাঁড়াল চার-পাঁচ হাজার।  </a:t>
            </a:r>
            <a:endParaRPr lang="en-US" sz="4000" b="1" dirty="0">
              <a:solidFill>
                <a:srgbClr val="00B050"/>
              </a:solidFill>
              <a:latin typeface="NikoshBAN" panose="02000000000000000000" pitchFamily="2" charset="0"/>
              <a:cs typeface="NikoshBAN" panose="02000000000000000000" pitchFamily="2" charset="0"/>
            </a:endParaRPr>
          </a:p>
        </p:txBody>
      </p:sp>
      <p:sp>
        <p:nvSpPr>
          <p:cNvPr id="5" name="Frame 4">
            <a:extLst>
              <a:ext uri="{FF2B5EF4-FFF2-40B4-BE49-F238E27FC236}">
                <a16:creationId xmlns:a16="http://schemas.microsoft.com/office/drawing/2014/main" id="{A1821B71-895D-480C-852F-6425A666AD0F}"/>
              </a:ext>
            </a:extLst>
          </p:cNvPr>
          <p:cNvSpPr/>
          <p:nvPr/>
        </p:nvSpPr>
        <p:spPr>
          <a:xfrm>
            <a:off x="0" y="0"/>
            <a:ext cx="12192000" cy="6858000"/>
          </a:xfrm>
          <a:prstGeom prst="frame">
            <a:avLst>
              <a:gd name="adj1" fmla="val 4375"/>
            </a:avLst>
          </a:prstGeom>
          <a:ln w="57150">
            <a:solidFill>
              <a:srgbClr val="00206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7127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769</Words>
  <Application>Microsoft Office PowerPoint</Application>
  <PresentationFormat>Widescreen</PresentationFormat>
  <Paragraphs>100</Paragraphs>
  <Slides>20</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Calibri</vt:lpstr>
      <vt:lpstr>Calibri Light</vt:lpstr>
      <vt:lpstr>Impact</vt:lpstr>
      <vt:lpstr>NikoshBAN</vt:lpstr>
      <vt:lpstr>Trebuchet MS</vt:lpstr>
      <vt:lpstr>Vrinda</vt:lpstr>
      <vt:lpstr>Wingdings 3</vt:lpstr>
      <vt:lpstr>Office Theme</vt:lpstr>
      <vt:lpstr>Facet</vt:lpstr>
      <vt:lpstr>Main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MG SCHOOL</cp:lastModifiedBy>
  <cp:revision>54</cp:revision>
  <dcterms:created xsi:type="dcterms:W3CDTF">2020-09-19T16:05:07Z</dcterms:created>
  <dcterms:modified xsi:type="dcterms:W3CDTF">2020-12-01T13:11:02Z</dcterms:modified>
</cp:coreProperties>
</file>