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35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79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94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40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00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826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4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2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7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244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90672-5070-4279-9C74-B6D305517A96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AE73D-D7C4-40F5-927C-0F5CF6FC4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8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2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839450"/>
            <a:ext cx="3429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44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12900"/>
            <a:ext cx="3200400" cy="4800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12900"/>
            <a:ext cx="3784600" cy="4800600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3657600" y="334545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3722578" y="4267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7200" y="533400"/>
            <a:ext cx="805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gvevB‡ji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gva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¨‡g Z_¨ 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Av`vb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sz="36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2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371600"/>
            <a:ext cx="8199767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6265" y="533400"/>
            <a:ext cx="68804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3600" dirty="0">
                <a:solidFill>
                  <a:srgbClr val="FF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বিদেশ থেকে </a:t>
            </a:r>
            <a:r>
              <a:rPr lang="en-US" sz="3600" dirty="0" err="1">
                <a:solidFill>
                  <a:srgbClr val="FF0000"/>
                </a:solidFill>
                <a:latin typeface="NikoshBAN" pitchFamily="2" charset="0"/>
                <a:ea typeface="SolaimanLipi"/>
                <a:cs typeface="NikoshBAN" pitchFamily="2" charset="0"/>
              </a:rPr>
              <a:t>bkash</a:t>
            </a:r>
            <a:r>
              <a:rPr lang="en-US" sz="3600" dirty="0">
                <a:solidFill>
                  <a:srgbClr val="FF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bn-IN" sz="3600" dirty="0">
                <a:solidFill>
                  <a:srgbClr val="FF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এর মধ্যমে টাকা সংগ্রহ </a:t>
            </a:r>
            <a:endParaRPr lang="en-US" sz="3600" dirty="0">
              <a:solidFill>
                <a:srgbClr val="FF0000"/>
              </a:solidFill>
              <a:latin typeface="NikoshBAN" pitchFamily="2" charset="0"/>
              <a:ea typeface="SolaimanLipi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456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150052"/>
            <a:ext cx="3657600" cy="3995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150052"/>
            <a:ext cx="3810000" cy="409834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7" name="TextBox 6"/>
          <p:cNvSpPr txBox="1"/>
          <p:nvPr/>
        </p:nvSpPr>
        <p:spPr>
          <a:xfrm>
            <a:off x="1524000" y="533400"/>
            <a:ext cx="6248400" cy="70788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E-mail 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Gi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gva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wPwV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cvVv‡bv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86366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4405" y="1371600"/>
            <a:ext cx="7657595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90800" y="443345"/>
            <a:ext cx="480060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gvevB‡j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SMS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Ki‡Q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3048000" y="76200"/>
            <a:ext cx="3429000" cy="1371600"/>
          </a:xfrm>
          <a:prstGeom prst="flowChartDecision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33800" y="533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524000"/>
            <a:ext cx="838200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প্রযুক্তির তিনটি মাধ্যম ও একটি করে কাজ উল্লেখ কর।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04800" y="2286000"/>
            <a:ext cx="8229600" cy="4343400"/>
            <a:chOff x="457200" y="1600200"/>
            <a:chExt cx="8229600" cy="434340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457200" y="16002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57200" y="59436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86868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572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" y="21336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9812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57200" y="35052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457200" y="47244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609600" y="2310825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মাধ্যম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0600" y="2310825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3200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মোবাইল ফোন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" y="45720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বিকাশ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3400" y="59436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ই-মেইল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70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304800"/>
            <a:ext cx="3733800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এবার মিলিয়ে নাওঃ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33400" y="1524000"/>
            <a:ext cx="8229600" cy="4343400"/>
            <a:chOff x="457200" y="1600200"/>
            <a:chExt cx="8229600" cy="434340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457200" y="16002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57200" y="59436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86868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57200" y="21336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981200" y="1600200"/>
              <a:ext cx="0" cy="4343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57200" y="35052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57200" y="47244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762000" y="15240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মাধ্যম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0600" y="1524000"/>
            <a:ext cx="15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" y="22098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মোবাইল ফোন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0" y="35814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বিকাশ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000" y="49530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ই-মেইল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7400" y="2440632"/>
            <a:ext cx="67056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তথ্য আদান-প্রদান করা যায়।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7400" y="3733800"/>
            <a:ext cx="67056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টাকা –পয়সা লেনদেন করা যায়।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57400" y="5105400"/>
            <a:ext cx="67056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খুব দ্রুত চিঠি পাটানো যায়।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9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"/>
            <a:ext cx="3128963" cy="2995613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2" idx="3"/>
          </p:cNvCxnSpPr>
          <p:nvPr/>
        </p:nvCxnSpPr>
        <p:spPr>
          <a:xfrm flipV="1">
            <a:off x="3586163" y="2107406"/>
            <a:ext cx="1138237" cy="1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43011" y="1845797"/>
            <a:ext cx="3886199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gvbyl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cv‡q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n‡Uu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wPw©V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cÖib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KiZ</a:t>
            </a:r>
            <a:endParaRPr lang="en-US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810000"/>
            <a:ext cx="3128962" cy="24384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3395662" y="5029200"/>
            <a:ext cx="1519237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81600" y="4787720"/>
            <a:ext cx="3200400" cy="400110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B›Uvi‡b‡Ui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wPwV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cÖib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b="1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000" b="1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5890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0"/>
            <a:ext cx="4286250" cy="457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4" y="2286000"/>
            <a:ext cx="4631426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895600" y="2438400"/>
            <a:ext cx="2286000" cy="2209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76600" y="3352800"/>
            <a:ext cx="16002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cÖvPxb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Kvj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6" name="Straight Arrow Connector 5"/>
          <p:cNvCxnSpPr>
            <a:stCxn id="2" idx="7"/>
          </p:cNvCxnSpPr>
          <p:nvPr/>
        </p:nvCxnSpPr>
        <p:spPr>
          <a:xfrm flipV="1">
            <a:off x="4846823" y="1600200"/>
            <a:ext cx="944377" cy="11618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2412373">
            <a:off x="4176425" y="1256042"/>
            <a:ext cx="3886199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gvbyl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cv‡q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n‡Uu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wPw©V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cÖib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KiZ</a:t>
            </a:r>
            <a:endParaRPr lang="en-US" sz="2800" b="1" dirty="0"/>
          </a:p>
        </p:txBody>
      </p:sp>
      <p:cxnSp>
        <p:nvCxnSpPr>
          <p:cNvPr id="11" name="Straight Arrow Connector 10"/>
          <p:cNvCxnSpPr>
            <a:stCxn id="2" idx="1"/>
          </p:cNvCxnSpPr>
          <p:nvPr/>
        </p:nvCxnSpPr>
        <p:spPr>
          <a:xfrm flipH="1" flipV="1">
            <a:off x="1905000" y="1676400"/>
            <a:ext cx="1325377" cy="10856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8984178">
            <a:off x="176444" y="1132525"/>
            <a:ext cx="2895600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ewk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jvMZ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|</a:t>
            </a:r>
            <a:endParaRPr lang="en-US" sz="3600" b="1" dirty="0"/>
          </a:p>
        </p:txBody>
      </p:sp>
      <p:cxnSp>
        <p:nvCxnSpPr>
          <p:cNvPr id="15" name="Straight Arrow Connector 14"/>
          <p:cNvCxnSpPr>
            <a:stCxn id="2" idx="3"/>
          </p:cNvCxnSpPr>
          <p:nvPr/>
        </p:nvCxnSpPr>
        <p:spPr>
          <a:xfrm flipH="1">
            <a:off x="2057400" y="4324582"/>
            <a:ext cx="1172977" cy="10094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2912255">
            <a:off x="299562" y="5257800"/>
            <a:ext cx="2895600" cy="70788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LiP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b="1" dirty="0" err="1">
                <a:latin typeface="SutonnyMJ" pitchFamily="2" charset="0"/>
                <a:cs typeface="SutonnyMJ" pitchFamily="2" charset="0"/>
              </a:rPr>
              <a:t>ewk</a:t>
            </a:r>
            <a:r>
              <a:rPr lang="en-US" sz="40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 smtClean="0">
                <a:latin typeface="SutonnyMJ" pitchFamily="2" charset="0"/>
                <a:cs typeface="SutonnyMJ" pitchFamily="2" charset="0"/>
              </a:rPr>
              <a:t>nZ</a:t>
            </a:r>
            <a:r>
              <a:rPr lang="en-US" sz="4000" b="1" dirty="0" smtClean="0">
                <a:latin typeface="SutonnyMJ" pitchFamily="2" charset="0"/>
                <a:cs typeface="SutonnyMJ" pitchFamily="2" charset="0"/>
              </a:rPr>
              <a:t>|</a:t>
            </a:r>
            <a:endParaRPr lang="en-US" sz="40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9" name="Straight Arrow Connector 18"/>
          <p:cNvCxnSpPr>
            <a:stCxn id="2" idx="5"/>
          </p:cNvCxnSpPr>
          <p:nvPr/>
        </p:nvCxnSpPr>
        <p:spPr>
          <a:xfrm>
            <a:off x="4846823" y="4324582"/>
            <a:ext cx="944377" cy="93321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9080529">
            <a:off x="4463331" y="5229297"/>
            <a:ext cx="3124199" cy="64633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A‡bK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>
                <a:latin typeface="SutonnyMJ" pitchFamily="2" charset="0"/>
                <a:cs typeface="SutonnyMJ" pitchFamily="2" charset="0"/>
              </a:rPr>
              <a:t>cwikÖg</a:t>
            </a:r>
            <a:r>
              <a:rPr lang="en-US" sz="36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1" dirty="0" err="1" smtClean="0">
                <a:latin typeface="SutonnyMJ" pitchFamily="2" charset="0"/>
                <a:cs typeface="SutonnyMJ" pitchFamily="2" charset="0"/>
              </a:rPr>
              <a:t>nZ</a:t>
            </a:r>
            <a:r>
              <a:rPr lang="en-US" sz="3600" b="1" dirty="0" smtClean="0">
                <a:latin typeface="SutonnyMJ" pitchFamily="2" charset="0"/>
                <a:cs typeface="SutonnyMJ" pitchFamily="2" charset="0"/>
              </a:rPr>
              <a:t>|</a:t>
            </a:r>
            <a:endParaRPr lang="en-US" sz="3600" b="1" dirty="0"/>
          </a:p>
        </p:txBody>
      </p:sp>
      <p:sp>
        <p:nvSpPr>
          <p:cNvPr id="21" name="TextBox 20"/>
          <p:cNvSpPr txBox="1"/>
          <p:nvPr/>
        </p:nvSpPr>
        <p:spPr>
          <a:xfrm rot="2412373">
            <a:off x="4105539" y="1326717"/>
            <a:ext cx="4139397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gvbyl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cv‡q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n‡Uu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wPw©V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cÖib</a:t>
            </a:r>
            <a:r>
              <a:rPr lang="en-US" sz="2800" b="1" dirty="0" smtClean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 smtClean="0">
                <a:latin typeface="SutonnyMJ" pitchFamily="2" charset="0"/>
                <a:cs typeface="SutonnyMJ" pitchFamily="2" charset="0"/>
              </a:rPr>
              <a:t>KiZ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2373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7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895600" y="2286000"/>
            <a:ext cx="2743200" cy="2438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>
            <a:stCxn id="2" idx="7"/>
          </p:cNvCxnSpPr>
          <p:nvPr/>
        </p:nvCxnSpPr>
        <p:spPr>
          <a:xfrm flipV="1">
            <a:off x="5237068" y="1624491"/>
            <a:ext cx="858932" cy="10186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276600" y="3124200"/>
            <a:ext cx="1946613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SutonnyMJ" pitchFamily="2" charset="0"/>
                <a:cs typeface="SutonnyMJ" pitchFamily="2" charset="0"/>
              </a:rPr>
              <a:t>AvaywbK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Kvj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 rot="2541503">
            <a:off x="4480922" y="1573612"/>
            <a:ext cx="4383309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B›Uvi‡b‡Ui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wPwV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cÖib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b="1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2800" b="1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cxnSp>
        <p:nvCxnSpPr>
          <p:cNvPr id="9" name="Straight Arrow Connector 8"/>
          <p:cNvCxnSpPr>
            <a:stCxn id="2" idx="1"/>
          </p:cNvCxnSpPr>
          <p:nvPr/>
        </p:nvCxnSpPr>
        <p:spPr>
          <a:xfrm flipH="1" flipV="1">
            <a:off x="1981200" y="1828800"/>
            <a:ext cx="1316132" cy="81429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8294706">
            <a:off x="614858" y="1390045"/>
            <a:ext cx="2208431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sz="3200" b="1" dirty="0" err="1" smtClean="0">
                <a:latin typeface="SutonnyMJ" pitchFamily="2" charset="0"/>
                <a:cs typeface="SutonnyMJ" pitchFamily="2" charset="0"/>
              </a:rPr>
              <a:t>jv‡M</a:t>
            </a:r>
            <a:endParaRPr lang="en-US" sz="1600" b="1" dirty="0"/>
          </a:p>
        </p:txBody>
      </p:sp>
      <p:cxnSp>
        <p:nvCxnSpPr>
          <p:cNvPr id="12" name="Straight Arrow Connector 11"/>
          <p:cNvCxnSpPr>
            <a:stCxn id="2" idx="3"/>
          </p:cNvCxnSpPr>
          <p:nvPr/>
        </p:nvCxnSpPr>
        <p:spPr>
          <a:xfrm flipH="1">
            <a:off x="2639266" y="4367305"/>
            <a:ext cx="658066" cy="81429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2605558">
            <a:off x="1543835" y="5225406"/>
            <a:ext cx="1951235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LiP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sz="3200" b="1" dirty="0" err="1" smtClean="0">
                <a:latin typeface="SutonnyMJ" pitchFamily="2" charset="0"/>
                <a:cs typeface="SutonnyMJ" pitchFamily="2" charset="0"/>
              </a:rPr>
              <a:t>nq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5" name="Straight Arrow Connector 14"/>
          <p:cNvCxnSpPr>
            <a:stCxn id="2" idx="5"/>
          </p:cNvCxnSpPr>
          <p:nvPr/>
        </p:nvCxnSpPr>
        <p:spPr>
          <a:xfrm>
            <a:off x="5237068" y="4367305"/>
            <a:ext cx="706532" cy="814295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9436554">
            <a:off x="4766610" y="5073011"/>
            <a:ext cx="359219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SutonnyMJ" pitchFamily="2" charset="0"/>
                <a:cs typeface="SutonnyMJ" pitchFamily="2" charset="0"/>
              </a:rPr>
              <a:t>cwikÖg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bB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latin typeface="SutonnyMJ" pitchFamily="2" charset="0"/>
                <a:cs typeface="SutonnyMJ" pitchFamily="2" charset="0"/>
              </a:rPr>
              <a:t>ej‡jB</a:t>
            </a:r>
            <a:r>
              <a:rPr lang="en-US" sz="3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latin typeface="SutonnyMJ" pitchFamily="2" charset="0"/>
                <a:cs typeface="SutonnyMJ" pitchFamily="2" charset="0"/>
              </a:rPr>
              <a:t>P‡j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457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3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cision 3"/>
          <p:cNvSpPr/>
          <p:nvPr/>
        </p:nvSpPr>
        <p:spPr>
          <a:xfrm>
            <a:off x="2133600" y="152400"/>
            <a:ext cx="4114800" cy="1066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0" y="5334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970984"/>
            <a:ext cx="4724400" cy="4724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76200" y="220980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এবাদুল হক</a:t>
            </a: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সহকারি শিক্ষক (আইসিটি)</a:t>
            </a: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আলীর গাঁও উচ্চ বিদ্যালয়</a:t>
            </a:r>
          </a:p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গোয়াইনঘাট,সিলেট।</a:t>
            </a:r>
          </a:p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মোবাইলঃ ০১৭৪৭</a:t>
            </a:r>
            <a:r>
              <a:rPr lang="en-US" sz="280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IN" sz="2800" smtClean="0">
                <a:latin typeface="NikoshBAN" pitchFamily="2" charset="0"/>
                <a:cs typeface="NikoshBAN" pitchFamily="2" charset="0"/>
              </a:rPr>
              <a:t>৩১৯৭৩৯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E-Mail: abadulh9@gmail.com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0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304800"/>
            <a:ext cx="26670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158425"/>
            <a:ext cx="685800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তথ্য ও যোগাযোগ প্রযুক্তির পাঁচটি গুরুত্ব উল্লেখ কর।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5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533400"/>
            <a:ext cx="251460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মিলিয়ে নাওঃ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089970"/>
            <a:ext cx="8305800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মূহূর্তের মধ্যেই পৃথিবীর এক প্রান্ত থেকে অন্য প্রান্তে যোগাযোগ স্থাপন করা যায়।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প্রতিষ্টানে না গিয়েও ভর্তির জন্য অনলাইনে আবেদন করা যায়।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পরীক্ষার ফলাফল জানা যায়।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সময় ও খরচ কম লাগে।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পরিশ্রম কম হয়।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1905000"/>
            <a:ext cx="57912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তথ্য ও যোগাযোগ প্রযুক্তির পাঁচটি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গুরুত্বঃ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ecision 2"/>
          <p:cNvSpPr/>
          <p:nvPr/>
        </p:nvSpPr>
        <p:spPr>
          <a:xfrm>
            <a:off x="3048000" y="381000"/>
            <a:ext cx="3581400" cy="9144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14800" y="5334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777240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১। তথ্য ও যোগাযোগ প্রযুক্তি কী?</a:t>
            </a:r>
          </a:p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২।তথ্য ও যোগাযোগ প্রযুক্তির দুটি মাধ্যম বল।</a:t>
            </a:r>
          </a:p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। তথ্য ও যোগাযোগ প্রযুক্তির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তিনটি গুরুত্ব বল।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9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7848600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6000" b="1" u="sng" dirty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8763" y="5892507"/>
            <a:ext cx="78486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742950" indent="-742950">
              <a:buFont typeface="Arial" pitchFamily="34" charset="0"/>
              <a:buChar char="•"/>
              <a:defRPr/>
            </a:pPr>
            <a:r>
              <a:rPr lang="bn-IN" sz="3200" b="1" dirty="0">
                <a:latin typeface="NikoshBAN" pitchFamily="2" charset="0"/>
                <a:cs typeface="NikoshBAN" pitchFamily="2" charset="0"/>
              </a:rPr>
              <a:t>“তথ্য প্রযুক্তি ছাড়া  আমাদের জীবন অচল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”-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ব্যাখ্যা কর</a:t>
            </a:r>
            <a:r>
              <a:rPr lang="bn-IN" sz="3200" b="1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84" y="1472863"/>
            <a:ext cx="7824716" cy="389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7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09600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4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2514600" y="152400"/>
            <a:ext cx="3810000" cy="990600"/>
          </a:xfrm>
          <a:prstGeom prst="flowChartDecisi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52800" y="3810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1828800"/>
            <a:ext cx="5029200" cy="19389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শ্রেণিঃ ৮ম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অধ্যায়ঃ ১ম (তথ্য ও যোগাযোগ প্রযুক্তির গুরুত্ব)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10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/২০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20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ইং</a:t>
            </a:r>
          </a:p>
          <a:p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86" y="1027331"/>
            <a:ext cx="3962399" cy="545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16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97" y="3674090"/>
            <a:ext cx="4800603" cy="31839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" y="3642245"/>
            <a:ext cx="4312693" cy="3234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045" y="0"/>
            <a:ext cx="4640955" cy="36740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1563921"/>
            <a:ext cx="403859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প্রাচীন যুগের যোগাযোগ ব্যবস্থা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81000"/>
            <a:ext cx="3581400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আমরা এখন কিছু চিত্র দেখবঃ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6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6251"/>
            <a:ext cx="4572000" cy="2571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327340"/>
            <a:ext cx="3429000" cy="2717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89659"/>
            <a:ext cx="4572000" cy="2571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0"/>
            <a:ext cx="2819400" cy="406495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71600" y="224706"/>
            <a:ext cx="449580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আধুনিক যুগের যোগাযোগ ব্যাবস্থা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39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2323237"/>
            <a:ext cx="7315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যোগাযোগ ক্ষেত্রে</a:t>
            </a:r>
            <a:r>
              <a:rPr lang="en-US" sz="4400" dirty="0" smtClean="0">
                <a:latin typeface="SutonnyMJ" pitchFamily="2" charset="0"/>
                <a:cs typeface="SutonnyMJ" pitchFamily="2" charset="0"/>
              </a:rPr>
              <a:t> Z_¨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I 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hvMv‡hvM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smtClean="0">
                <a:latin typeface="SutonnyMJ" pitchFamily="2" charset="0"/>
                <a:cs typeface="SutonnyMJ" pitchFamily="2" charset="0"/>
              </a:rPr>
              <a:t>cÖhyw³i ¸</a:t>
            </a:r>
            <a:r>
              <a:rPr lang="en-US" sz="4400" dirty="0" err="1" smtClean="0">
                <a:latin typeface="SutonnyMJ" pitchFamily="2" charset="0"/>
                <a:cs typeface="SutonnyMJ" pitchFamily="2" charset="0"/>
              </a:rPr>
              <a:t>iæZ</a:t>
            </a:r>
            <a:r>
              <a:rPr lang="en-US" sz="4400" dirty="0" smtClean="0">
                <a:latin typeface="SutonnyMJ" pitchFamily="2" charset="0"/>
                <a:cs typeface="SutonnyMJ" pitchFamily="2" charset="0"/>
              </a:rPr>
              <a:t>¡</a:t>
            </a:r>
            <a:endParaRPr lang="en-US" sz="14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Flowchart: Decision 3"/>
          <p:cNvSpPr/>
          <p:nvPr/>
        </p:nvSpPr>
        <p:spPr>
          <a:xfrm>
            <a:off x="1752600" y="228600"/>
            <a:ext cx="5562600" cy="12192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86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76200"/>
            <a:ext cx="4267200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bn-IN" sz="7200" b="1" dirty="0" smtClean="0">
                <a:solidFill>
                  <a:srgbClr val="002060"/>
                </a:solidFill>
                <a:latin typeface="NikoshBAN" pitchFamily="2" charset="0"/>
                <a:ea typeface="SolaimanLipi"/>
                <a:cs typeface="NikoshBAN" pitchFamily="2" charset="0"/>
              </a:rPr>
              <a:t>শিখনফল</a:t>
            </a:r>
            <a:r>
              <a:rPr lang="bn-IN" sz="7200" b="1" dirty="0" smtClean="0">
                <a:solidFill>
                  <a:srgbClr val="002060"/>
                </a:solidFill>
                <a:latin typeface="SolaimanLipi"/>
                <a:ea typeface="SolaimanLipi"/>
                <a:cs typeface="NikoshBAN" pitchFamily="2" charset="0"/>
              </a:rPr>
              <a:t> </a:t>
            </a:r>
            <a:endParaRPr lang="en-US" sz="7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57400"/>
            <a:ext cx="8686800" cy="58477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bn-BD" sz="3200" b="1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তথ্য ও যোগাযোগ </a:t>
            </a:r>
            <a:r>
              <a:rPr lang="bn-BD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প্রযুক্তি</a:t>
            </a:r>
            <a:r>
              <a:rPr lang="en-US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Kx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Zv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ej‡Z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cvi‡e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bn-IN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;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2768308"/>
            <a:ext cx="8686800" cy="58477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bn-BD" sz="3200" b="1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তথ্য ও যোগাযোগ </a:t>
            </a:r>
            <a:r>
              <a:rPr lang="bn-BD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প্রযুক্তির</a:t>
            </a:r>
            <a:r>
              <a:rPr lang="en-US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bn-IN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মাধ্যম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¸‡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jv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D‡jøL</a:t>
            </a:r>
            <a:r>
              <a:rPr lang="en-US" sz="3200" b="1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Ki‡Z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 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cvi‡e</a:t>
            </a:r>
            <a:r>
              <a:rPr lang="bn-IN" sz="3200" b="1" dirty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;</a:t>
            </a:r>
            <a:r>
              <a:rPr lang="bn-IN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3505200"/>
            <a:ext cx="8763000" cy="15696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‡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hvMv‡hvM</a:t>
            </a:r>
            <a:r>
              <a:rPr lang="en-US" sz="3200" b="1" dirty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†</a:t>
            </a:r>
            <a:r>
              <a:rPr lang="en-US" sz="3200" b="1" dirty="0" err="1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ÿ‡Î</a:t>
            </a:r>
            <a:r>
              <a:rPr lang="en-US" sz="3200" b="1" dirty="0" smtClean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 </a:t>
            </a:r>
            <a:r>
              <a:rPr lang="bn-BD" sz="3200" b="1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তথ্য </a:t>
            </a:r>
            <a:r>
              <a:rPr lang="bn-BD" sz="3200" b="1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ও যোগাযোগ প্রযুক্তির গুরুত্ব ব্যাখ্যা  করতে পারবে </a:t>
            </a:r>
            <a:r>
              <a:rPr lang="en-US" sz="3200" b="1" dirty="0">
                <a:solidFill>
                  <a:srgbClr val="000000"/>
                </a:solidFill>
                <a:latin typeface="SutonnyMJ" pitchFamily="2" charset="0"/>
                <a:ea typeface="SolaimanLipi"/>
                <a:cs typeface="SutonnyMJ" pitchFamily="2" charset="0"/>
              </a:rPr>
              <a:t>|</a:t>
            </a:r>
            <a:endParaRPr lang="en-US" sz="3200" b="1" dirty="0">
              <a:solidFill>
                <a:srgbClr val="000000"/>
              </a:solidFill>
              <a:latin typeface="NikoshBAN" pitchFamily="2" charset="0"/>
              <a:ea typeface="SolaimanLipi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3716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এই পাঠ শেষে শিক্ষার্থীরা---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5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113" y="0"/>
            <a:ext cx="3062735" cy="304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" y="4291487"/>
            <a:ext cx="3552054" cy="25665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648200"/>
            <a:ext cx="596259" cy="419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447800" y="609600"/>
            <a:ext cx="33528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নিচের চিত্রটি লক্ষ্য করঃ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1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58142 -0.54117 L -0.05191 0.113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67" y="32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2895600" y="381000"/>
            <a:ext cx="3429000" cy="1066800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581400" y="609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5496" y="2608997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q"/>
            </a:pPr>
            <a:r>
              <a:rPr lang="bn-BD" sz="3600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তথ্য ও যোগাযোগ প্রযুক্তি</a:t>
            </a:r>
            <a:r>
              <a:rPr lang="en-US" sz="3600" dirty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rgbClr val="000000"/>
                </a:solidFill>
                <a:latin typeface="NikoshBAN" pitchFamily="2" charset="0"/>
                <a:ea typeface="SolaimanLipi"/>
                <a:cs typeface="NikoshBAN" pitchFamily="2" charset="0"/>
              </a:rPr>
              <a:t>বলতে কী বোঝ?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2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376</Words>
  <Application>Microsoft Office PowerPoint</Application>
  <PresentationFormat>On-screen Show (4:3)</PresentationFormat>
  <Paragraphs>75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4</cp:revision>
  <dcterms:created xsi:type="dcterms:W3CDTF">2020-10-03T16:08:38Z</dcterms:created>
  <dcterms:modified xsi:type="dcterms:W3CDTF">2020-10-03T16:31:37Z</dcterms:modified>
</cp:coreProperties>
</file>