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6" r:id="rId5"/>
    <p:sldId id="267" r:id="rId6"/>
    <p:sldId id="268" r:id="rId7"/>
    <p:sldId id="265" r:id="rId8"/>
    <p:sldId id="266" r:id="rId9"/>
    <p:sldId id="264" r:id="rId10"/>
    <p:sldId id="270" r:id="rId11"/>
    <p:sldId id="269" r:id="rId12"/>
    <p:sldId id="271" r:id="rId13"/>
    <p:sldId id="274" r:id="rId14"/>
    <p:sldId id="275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9A089-EC8F-4D33-B9AA-3AC7FAA21B01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C805F-09AF-44E2-9862-7B0C5CF1B8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4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C805F-09AF-44E2-9862-7B0C5CF1B8B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6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C805F-09AF-44E2-9862-7B0C5CF1B8B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781800" cy="114300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60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313450_282126228472774_189362444415820_1146819_100346801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828800"/>
            <a:ext cx="6858000" cy="462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838201"/>
            <a:ext cx="1828383" cy="1447800"/>
          </a:xfrm>
          <a:prstGeom prst="rect">
            <a:avLst/>
          </a:prstGeom>
        </p:spPr>
      </p:pic>
      <p:pic>
        <p:nvPicPr>
          <p:cNvPr id="3" name="Picture 2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770698"/>
            <a:ext cx="1752600" cy="1591502"/>
          </a:xfrm>
          <a:prstGeom prst="rect">
            <a:avLst/>
          </a:prstGeom>
        </p:spPr>
      </p:pic>
      <p:pic>
        <p:nvPicPr>
          <p:cNvPr id="4" name="Picture 3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782270"/>
            <a:ext cx="1752600" cy="1579930"/>
          </a:xfrm>
          <a:prstGeom prst="rect">
            <a:avLst/>
          </a:prstGeom>
        </p:spPr>
      </p:pic>
      <p:pic>
        <p:nvPicPr>
          <p:cNvPr id="5" name="Picture 4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762000"/>
            <a:ext cx="1905000" cy="1590675"/>
          </a:xfrm>
          <a:prstGeom prst="rect">
            <a:avLst/>
          </a:prstGeom>
        </p:spPr>
      </p:pic>
      <p:pic>
        <p:nvPicPr>
          <p:cNvPr id="6" name="Picture 5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762000"/>
            <a:ext cx="1828800" cy="15906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2296180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২লিটার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286000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২লিটার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281535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২লিটার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2286000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২লিটার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2286000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২লিটার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4444663"/>
            <a:ext cx="7168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0550" y="4419600"/>
            <a:ext cx="636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70170" y="4444663"/>
            <a:ext cx="732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৫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1944" y="4419600"/>
            <a:ext cx="8531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=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6012" y="4444663"/>
            <a:ext cx="1031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1610" y="3087469"/>
            <a:ext cx="570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22142" y="3087469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2200" y="3087469"/>
            <a:ext cx="570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90882" y="3087469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0482" y="3099137"/>
            <a:ext cx="570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3882" y="3087469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43482" y="3099137"/>
            <a:ext cx="570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00682" y="3087469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15000" y="3087469"/>
            <a:ext cx="570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8400" y="3099137"/>
            <a:ext cx="665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29613" y="3087469"/>
            <a:ext cx="851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0"/>
            <a:ext cx="2352467" cy="1752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</p:pic>
      <p:pic>
        <p:nvPicPr>
          <p:cNvPr id="3" name="Picture 2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762000"/>
            <a:ext cx="2619375" cy="1743075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</p:pic>
      <p:pic>
        <p:nvPicPr>
          <p:cNvPr id="4" name="Picture 3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762000"/>
            <a:ext cx="2619375" cy="1743075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</p:pic>
      <p:pic>
        <p:nvPicPr>
          <p:cNvPr id="5" name="Picture 4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762000"/>
            <a:ext cx="2619375" cy="17430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3400" y="2586335"/>
            <a:ext cx="1032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 লিটার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9545" y="2510135"/>
            <a:ext cx="103265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 লিটার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2514600"/>
            <a:ext cx="103265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 লিটার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2514600"/>
            <a:ext cx="103265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 লিটার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058" y="4876800"/>
            <a:ext cx="6912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৪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88058" y="4851737"/>
            <a:ext cx="636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97658" y="4927937"/>
            <a:ext cx="6912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৪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8658" y="4876800"/>
            <a:ext cx="8531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=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2058" y="4927937"/>
            <a:ext cx="1079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১৬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8503" y="3581400"/>
            <a:ext cx="5212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9800" y="3581400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07703" y="3581400"/>
            <a:ext cx="5212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2800" y="3581400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2400" y="3581400"/>
            <a:ext cx="5212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60427" y="3556337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29200" y="3581400"/>
            <a:ext cx="5212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3581400"/>
            <a:ext cx="665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61347" y="3588327"/>
            <a:ext cx="9252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/>
      <p:bldP spid="10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990600"/>
            <a:ext cx="7280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৯ </a:t>
            </a:r>
            <a:endParaRPr lang="en-US" sz="6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990600"/>
            <a:ext cx="636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990600"/>
            <a:ext cx="785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৩ </a:t>
            </a:r>
            <a:endParaRPr lang="en-US" sz="6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965537"/>
            <a:ext cx="8531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= </a:t>
            </a:r>
            <a:endParaRPr lang="en-US" sz="60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990600"/>
            <a:ext cx="7168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 </a:t>
            </a:r>
            <a:endParaRPr lang="en-US" sz="6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990600"/>
            <a:ext cx="6992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৭ </a:t>
            </a:r>
            <a:endParaRPr lang="en-US" sz="6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828800" y="1752600"/>
            <a:ext cx="762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flipH="1">
            <a:off x="3124199" y="1752600"/>
            <a:ext cx="45719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 flipH="1">
            <a:off x="4419600" y="1676400"/>
            <a:ext cx="45719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2743200"/>
            <a:ext cx="1066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গুণ্য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743200"/>
            <a:ext cx="1143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গুণক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2667000"/>
            <a:ext cx="14478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গুণফল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495800"/>
            <a:ext cx="1316386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গুণ্য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4486870"/>
            <a:ext cx="59182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7600" y="4486870"/>
            <a:ext cx="1410964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গুনক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4495800"/>
            <a:ext cx="78579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=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4495800"/>
            <a:ext cx="1754006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গুণফল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7" grpId="0" animBg="1"/>
      <p:bldP spid="23" grpId="0" animBg="1"/>
      <p:bldP spid="24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066800"/>
            <a:ext cx="491031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গুণ্য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গুণক=গুণফল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 Arrow 2"/>
          <p:cNvSpPr/>
          <p:nvPr/>
        </p:nvSpPr>
        <p:spPr>
          <a:xfrm rot="6039030">
            <a:off x="902039" y="2633866"/>
            <a:ext cx="1886265" cy="298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10029330">
            <a:off x="4032724" y="1911745"/>
            <a:ext cx="289909" cy="2036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9588897">
            <a:off x="6911421" y="1523980"/>
            <a:ext cx="282014" cy="1807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86200"/>
            <a:ext cx="2392001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যাকে গুণ করা হয়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তা গুণ্য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3886200"/>
            <a:ext cx="276389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যা দ্বারা গুণ করা হয়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তা গুনক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3266182"/>
            <a:ext cx="2598788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গুণ করে যা পাওয়া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যায় তা গুণফল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বস্তু নিরপেক্ষ পর্যায়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(ক) ৩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৪=১২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(খ)৪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৪=১৬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(গ) 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৩=২৭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(ঘ)৭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৩= ২১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153400" cy="3962400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মূল্যায়নঃ  </a:t>
            </a:r>
            <a:br>
              <a:rPr lang="bn-BD" sz="5400" dirty="0">
                <a:latin typeface="NikoshBAN" pitchFamily="2" charset="0"/>
                <a:cs typeface="NikoshBAN" pitchFamily="2" charset="0"/>
              </a:rPr>
            </a:br>
            <a:r>
              <a:rPr lang="bn-BD" sz="5400" dirty="0">
                <a:latin typeface="NikoshBAN" pitchFamily="2" charset="0"/>
                <a:cs typeface="NikoshBAN" pitchFamily="2" charset="0"/>
              </a:rPr>
              <a:t>(ক) ৪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৪=  </a:t>
            </a:r>
            <a:br>
              <a:rPr lang="bn-BD" sz="5400" dirty="0">
                <a:latin typeface="NikoshBAN" pitchFamily="2" charset="0"/>
                <a:cs typeface="NikoshBAN" pitchFamily="2" charset="0"/>
              </a:rPr>
            </a:br>
            <a:r>
              <a:rPr lang="bn-BD" sz="5400" dirty="0">
                <a:latin typeface="NikoshBAN" pitchFamily="2" charset="0"/>
                <a:cs typeface="NikoshBAN" pitchFamily="2" charset="0"/>
              </a:rPr>
              <a:t>(খ)৩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৪=</a:t>
            </a:r>
            <a:br>
              <a:rPr lang="bn-BD" sz="5400" dirty="0">
                <a:latin typeface="NikoshBAN" pitchFamily="2" charset="0"/>
                <a:cs typeface="NikoshBAN" pitchFamily="2" charset="0"/>
              </a:rPr>
            </a:br>
            <a:r>
              <a:rPr lang="bn-BD" sz="5400" dirty="0">
                <a:latin typeface="NikoshBAN" pitchFamily="2" charset="0"/>
                <a:cs typeface="NikoshBAN" pitchFamily="2" charset="0"/>
              </a:rPr>
              <a:t>(গ)গুণ্য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গুণক=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8400" y="1143000"/>
            <a:ext cx="851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2057400"/>
            <a:ext cx="939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১২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2895600"/>
            <a:ext cx="17540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গুণফল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n,hul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600200"/>
            <a:ext cx="69342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খাদেমুল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বাসার</a:t>
            </a:r>
            <a:endParaRPr lang="bn-BD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None/>
            </a:pPr>
            <a:r>
              <a:rPr lang="bn-IN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মগলিশ পুর 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</a:p>
          <a:p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ঘোড়াঘাট, দিনাজপুর।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32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 ৩য় </a:t>
            </a:r>
          </a:p>
          <a:p>
            <a:r>
              <a:rPr lang="bn-BD" sz="32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</a:p>
          <a:p>
            <a:r>
              <a:rPr lang="bn-BD" sz="32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পাঠঃ গুণ</a:t>
            </a:r>
          </a:p>
          <a:p>
            <a:r>
              <a:rPr lang="bn-BD" sz="32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 নিচের ছবি দেখে গাণিতিক বাক্যে লিখি </a:t>
            </a:r>
          </a:p>
          <a:p>
            <a:endParaRPr lang="en-US" sz="32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১।নামতার সাহায্যে এক অঙ্কবিশিষ্ট সংখ্যাকে এক অঙ্কবিশিষ্ট সংখ্যা দ্বারা গুণ করতে পারবে।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২।গুণ অংকে গুণ্য গুণক ও গুণফল সনাক্ত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icture\imagesCAS2TOF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90"/>
          <a:stretch>
            <a:fillRect/>
          </a:stretch>
        </p:blipFill>
        <p:spPr bwMode="auto">
          <a:xfrm>
            <a:off x="228600" y="304800"/>
            <a:ext cx="174567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:\picture\imagesCAS2TOF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60"/>
          <a:stretch>
            <a:fillRect/>
          </a:stretch>
        </p:blipFill>
        <p:spPr bwMode="auto">
          <a:xfrm>
            <a:off x="2050472" y="332507"/>
            <a:ext cx="2057399" cy="180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:\picture\imagesCAS2TOF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90"/>
          <a:stretch>
            <a:fillRect/>
          </a:stretch>
        </p:blipFill>
        <p:spPr bwMode="auto">
          <a:xfrm>
            <a:off x="4267200" y="380998"/>
            <a:ext cx="2057399" cy="182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:\picture\imagesCAS2TOF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20"/>
          <a:stretch>
            <a:fillRect/>
          </a:stretch>
        </p:blipFill>
        <p:spPr bwMode="auto">
          <a:xfrm>
            <a:off x="6296890" y="353289"/>
            <a:ext cx="2057399" cy="185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:\picture\imagesCAS2TOF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84"/>
          <a:stretch>
            <a:fillRect/>
          </a:stretch>
        </p:blipFill>
        <p:spPr bwMode="auto">
          <a:xfrm>
            <a:off x="235979" y="3237176"/>
            <a:ext cx="2057399" cy="186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picture\imagesCAS2TOF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42"/>
          <a:stretch>
            <a:fillRect/>
          </a:stretch>
        </p:blipFill>
        <p:spPr bwMode="auto">
          <a:xfrm>
            <a:off x="1752600" y="3221164"/>
            <a:ext cx="2057399" cy="180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picture\imagesCAS2TOF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60"/>
          <a:stretch>
            <a:fillRect/>
          </a:stretch>
        </p:blipFill>
        <p:spPr bwMode="auto">
          <a:xfrm>
            <a:off x="3429000" y="3228109"/>
            <a:ext cx="2057399" cy="180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:\picture\imagesCAS2TOF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60"/>
          <a:stretch>
            <a:fillRect/>
          </a:stretch>
        </p:blipFill>
        <p:spPr bwMode="auto">
          <a:xfrm>
            <a:off x="4951669" y="3228109"/>
            <a:ext cx="2057399" cy="180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2133600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400" y="2108537"/>
            <a:ext cx="856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+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2133600"/>
            <a:ext cx="785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26798" y="2108537"/>
            <a:ext cx="785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2108537"/>
            <a:ext cx="856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+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2108537"/>
            <a:ext cx="785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2133600"/>
            <a:ext cx="856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+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2108537"/>
            <a:ext cx="8531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=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9400" y="2133600"/>
            <a:ext cx="10230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62207" y="5406701"/>
            <a:ext cx="785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81299" y="5406701"/>
            <a:ext cx="636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52793" y="5410200"/>
            <a:ext cx="6912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৪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4038600" y="5385137"/>
            <a:ext cx="8531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=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4648200" y="5461337"/>
            <a:ext cx="10230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8" grpId="0"/>
      <p:bldP spid="29" grpId="0"/>
      <p:bldP spid="30" grpId="0"/>
      <p:bldP spid="31" grpId="0"/>
      <p:bldP spid="1024" grpId="0"/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477000" cy="2514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পাঠঃ  গুণ </a:t>
            </a:r>
            <a:endParaRPr lang="en-US" sz="6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বাস্তব উপকরণ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8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কাঠি </a:t>
            </a:r>
          </a:p>
          <a:p>
            <a:r>
              <a:rPr lang="bn-BD" sz="48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মারবেল</a:t>
            </a:r>
          </a:p>
          <a:p>
            <a:r>
              <a:rPr lang="bn-BD" sz="48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চক 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581275" cy="1771650"/>
          </a:xfrm>
          <a:prstGeom prst="rect">
            <a:avLst/>
          </a:prstGeom>
        </p:spPr>
      </p:pic>
      <p:pic>
        <p:nvPicPr>
          <p:cNvPr id="3" name="Picture 2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533400"/>
            <a:ext cx="2581275" cy="1771650"/>
          </a:xfrm>
          <a:prstGeom prst="rect">
            <a:avLst/>
          </a:prstGeom>
        </p:spPr>
      </p:pic>
      <p:pic>
        <p:nvPicPr>
          <p:cNvPr id="4" name="Picture 3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609600"/>
            <a:ext cx="2581275" cy="1771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5004137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3287" y="5004137"/>
            <a:ext cx="636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2123" y="5029200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16033" y="4985266"/>
            <a:ext cx="665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5029200"/>
            <a:ext cx="9364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2514600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2505670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2438400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3886200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3886200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3962400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3962400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3400" y="3962400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29200" y="3962400"/>
            <a:ext cx="665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5000" y="3969603"/>
            <a:ext cx="9364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2524125" cy="18097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04800"/>
            <a:ext cx="2524125" cy="18097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04800"/>
            <a:ext cx="2524125" cy="18097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537185" y="4564656"/>
            <a:ext cx="550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4023" y="4564656"/>
            <a:ext cx="636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2859" y="4564656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4369" y="4564656"/>
            <a:ext cx="665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5951" y="4615793"/>
            <a:ext cx="8883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18075" y="2057400"/>
            <a:ext cx="513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6262" y="2057400"/>
            <a:ext cx="513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74355" y="2048470"/>
            <a:ext cx="513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9800" y="3352800"/>
            <a:ext cx="550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7000" y="3327737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59849" y="3403937"/>
            <a:ext cx="550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7600" y="332773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+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91000" y="3403937"/>
            <a:ext cx="550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400" y="3352800"/>
            <a:ext cx="665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81600" y="3403937"/>
            <a:ext cx="8883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28600"/>
            <a:ext cx="1828800" cy="1485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28600"/>
            <a:ext cx="1828800" cy="1485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28600"/>
            <a:ext cx="1828800" cy="1485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600"/>
            <a:ext cx="18288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316287" y="4127112"/>
            <a:ext cx="785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2567" y="4102049"/>
            <a:ext cx="636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53865" y="4127112"/>
            <a:ext cx="6912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৪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1561" y="4102049"/>
            <a:ext cx="8531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=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9843" y="4127112"/>
            <a:ext cx="10230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1524000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1498937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92723" y="1524000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1524000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0947" y="2786993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7639" y="2786993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31824" y="2812056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41424" y="2786993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27224" y="2812056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00057" y="2812056"/>
            <a:ext cx="665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15439" y="2863193"/>
            <a:ext cx="8883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12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32885" y="2786993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22624" y="2812056"/>
            <a:ext cx="617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8" grpId="0"/>
      <p:bldP spid="19" grpId="0"/>
      <p:bldP spid="2" grpId="0"/>
      <p:bldP spid="3" grpId="0"/>
      <p:bldP spid="7" grpId="0"/>
      <p:bldP spid="8" grpId="0"/>
      <p:bldP spid="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275</Words>
  <Application>Microsoft Office PowerPoint</Application>
  <PresentationFormat>On-screen Show (4:3)</PresentationFormat>
  <Paragraphs>152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স্বাগতম </vt:lpstr>
      <vt:lpstr>পরিচিতি </vt:lpstr>
      <vt:lpstr>শিখনফল</vt:lpstr>
      <vt:lpstr>PowerPoint Presentation</vt:lpstr>
      <vt:lpstr>পাঠঃ  গুণ </vt:lpstr>
      <vt:lpstr>বাস্তব উপকরণ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বস্তু নিরপেক্ষ পর্যায়</vt:lpstr>
      <vt:lpstr>মূল্যায়নঃ   (ক) ৪×৪=   (খ)৩×৪= (গ)গুণ্য×গুণক= </vt:lpstr>
      <vt:lpstr>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PTI_DNJ</dc:creator>
  <cp:lastModifiedBy>DPE</cp:lastModifiedBy>
  <cp:revision>64</cp:revision>
  <dcterms:created xsi:type="dcterms:W3CDTF">2006-08-16T00:00:00Z</dcterms:created>
  <dcterms:modified xsi:type="dcterms:W3CDTF">2020-12-01T09:46:41Z</dcterms:modified>
</cp:coreProperties>
</file>