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7" r:id="rId9"/>
    <p:sldId id="262" r:id="rId10"/>
    <p:sldId id="263" r:id="rId11"/>
    <p:sldId id="264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6858000" cy="1020762"/>
          </a:xfr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676400"/>
            <a:ext cx="7467600" cy="46482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173162"/>
          </a:xfr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দলীয় কাজঃ                   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362200"/>
            <a:ext cx="5179623" cy="707886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ক-দলঃ   ৮,১২,১০এর গড় কত?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4114800"/>
            <a:ext cx="9008453" cy="132343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খ-দলঃমিনা,মিঠূ,রুনু,ও নীলার বয়স ১০,১২,১৩,৯।তাদের</a:t>
            </a:r>
            <a:br>
              <a:rPr lang="bn-BD" sz="4000" dirty="0">
                <a:latin typeface="NikoshBAN" pitchFamily="2" charset="0"/>
                <a:cs typeface="NikoshBAN" pitchFamily="2" charset="0"/>
              </a:rPr>
            </a:br>
            <a:r>
              <a:rPr lang="bn-BD" sz="4000" dirty="0">
                <a:latin typeface="NikoshBAN" pitchFamily="2" charset="0"/>
                <a:cs typeface="NikoshBAN" pitchFamily="2" charset="0"/>
              </a:rPr>
              <a:t>         গড় বয়স কত?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620000" cy="4267200"/>
          </a:xfr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bn-BD" dirty="0">
                <a:latin typeface="NikoshBAN" pitchFamily="2" charset="0"/>
                <a:cs typeface="NikoshBAN" pitchFamily="2" charset="0"/>
              </a:rPr>
              <a:t>মূল্যায়নঃ 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১।গড় কাকে বলে? 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২।৩,৪,৫ এর গড় কোনটি? 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ক।২ খ।৫ গ।৪ ঘ।৬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৩।৫,৭,ও ৮ এর গড় নির্ণয় কর। 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86800" cy="4495800"/>
          </a:xfrm>
        </p:spPr>
        <p:txBody>
          <a:bodyPr>
            <a:norm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বাড়ির কাজঃ 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১।মলি বার্ষিক পরীক্ষায় বাংলায় ৬৮,গনিতে৯৬,ইংরেজিতে ৮১,বিজ্ঞানে৭৭ওধর্মে৭৩ নম্বর পেয়েছে ।সে প্রতি বিষয়ে গড়ে কত নম্বর পেয়েছে ।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২।১২,৮,১০,৬ ও ১৪ এর গড় কত 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6934200" cy="1143000"/>
          </a:xfr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057400"/>
            <a:ext cx="7315200" cy="44196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6781800" cy="944562"/>
          </a:xfr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133600"/>
            <a:ext cx="3886200" cy="1828800"/>
          </a:xfr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খাদেমুল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বাসার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মগলিশ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পুর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সরকারি প্রাথমিক বিদ্যালয় </a:t>
            </a:r>
          </a:p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ঘোড়া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ঘাট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দিনাজপুর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057399"/>
            <a:ext cx="3581400" cy="2209801"/>
          </a:xfr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পাঠ পরিচিতি 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শ্রেণীঃ ৫ম 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বিষয়ঃ প্রাথমিক গণিত 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পাঠঃগড় 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পাঠ্যাংশঃ গড়ের ধারণা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447800"/>
            <a:ext cx="6781800" cy="3124200"/>
          </a:xfr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শিখন ফলঃ 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১। গড় কী তা বলতে পারবে।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২। গড় নির্নয় করতে পারবে 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৩।গড় সম্পর্কিত সমস্যা সমাধান করতে পারবে।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838200"/>
          </a:xfr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এসো ছবিগুলো দেখি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Manual Operation 3"/>
          <p:cNvSpPr/>
          <p:nvPr/>
        </p:nvSpPr>
        <p:spPr>
          <a:xfrm>
            <a:off x="228600" y="1371600"/>
            <a:ext cx="1752600" cy="1143000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anual Operation 6"/>
          <p:cNvSpPr/>
          <p:nvPr/>
        </p:nvSpPr>
        <p:spPr>
          <a:xfrm>
            <a:off x="6019800" y="1524000"/>
            <a:ext cx="2438400" cy="990600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nual Operation 7"/>
          <p:cNvSpPr/>
          <p:nvPr/>
        </p:nvSpPr>
        <p:spPr>
          <a:xfrm>
            <a:off x="2590800" y="1295400"/>
            <a:ext cx="1905000" cy="1219200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3886200" y="3352800"/>
            <a:ext cx="1079603" cy="715823"/>
          </a:xfrm>
          <a:prstGeom prst="rect">
            <a:avLst/>
          </a:prstGeom>
        </p:spPr>
      </p:pic>
      <p:pic>
        <p:nvPicPr>
          <p:cNvPr id="10" name="Picture 9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4724400" y="3276600"/>
            <a:ext cx="1079603" cy="715823"/>
          </a:xfrm>
          <a:prstGeom prst="rect">
            <a:avLst/>
          </a:prstGeom>
        </p:spPr>
      </p:pic>
      <p:pic>
        <p:nvPicPr>
          <p:cNvPr id="11" name="Picture 10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4343400" y="3962400"/>
            <a:ext cx="1079603" cy="715823"/>
          </a:xfrm>
          <a:prstGeom prst="rect">
            <a:avLst/>
          </a:prstGeom>
        </p:spPr>
      </p:pic>
      <p:pic>
        <p:nvPicPr>
          <p:cNvPr id="12" name="Picture 11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2971800" y="3352800"/>
            <a:ext cx="1079603" cy="715823"/>
          </a:xfrm>
          <a:prstGeom prst="rect">
            <a:avLst/>
          </a:prstGeom>
        </p:spPr>
      </p:pic>
      <p:pic>
        <p:nvPicPr>
          <p:cNvPr id="13" name="Picture 12" descr="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1752600"/>
            <a:ext cx="643328" cy="426555"/>
          </a:xfrm>
          <a:prstGeom prst="rect">
            <a:avLst/>
          </a:prstGeom>
        </p:spPr>
      </p:pic>
      <p:pic>
        <p:nvPicPr>
          <p:cNvPr id="14" name="Picture 13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1600200"/>
            <a:ext cx="795105" cy="527189"/>
          </a:xfrm>
          <a:prstGeom prst="rect">
            <a:avLst/>
          </a:prstGeom>
        </p:spPr>
      </p:pic>
      <p:pic>
        <p:nvPicPr>
          <p:cNvPr id="15" name="Picture 14" descr="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2133600"/>
            <a:ext cx="565254" cy="374788"/>
          </a:xfrm>
          <a:prstGeom prst="rect">
            <a:avLst/>
          </a:prstGeom>
        </p:spPr>
      </p:pic>
      <p:pic>
        <p:nvPicPr>
          <p:cNvPr id="16" name="Picture 15" descr="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600200"/>
            <a:ext cx="565254" cy="374788"/>
          </a:xfrm>
          <a:prstGeom prst="rect">
            <a:avLst/>
          </a:prstGeom>
        </p:spPr>
      </p:pic>
      <p:pic>
        <p:nvPicPr>
          <p:cNvPr id="17" name="Picture 16" descr="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1905000"/>
            <a:ext cx="643328" cy="426555"/>
          </a:xfrm>
          <a:prstGeom prst="rect">
            <a:avLst/>
          </a:prstGeom>
        </p:spPr>
      </p:pic>
      <p:pic>
        <p:nvPicPr>
          <p:cNvPr id="19" name="Picture 18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3124200" y="3962400"/>
            <a:ext cx="1079603" cy="1173023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>
            <a:off x="1676400" y="2362200"/>
            <a:ext cx="381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038600" y="2590800"/>
            <a:ext cx="304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096000" y="2438400"/>
            <a:ext cx="304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Manual Operation 28"/>
          <p:cNvSpPr/>
          <p:nvPr/>
        </p:nvSpPr>
        <p:spPr>
          <a:xfrm>
            <a:off x="2514600" y="3352800"/>
            <a:ext cx="3276600" cy="1676400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Manual Operation 29"/>
          <p:cNvSpPr/>
          <p:nvPr/>
        </p:nvSpPr>
        <p:spPr>
          <a:xfrm>
            <a:off x="838200" y="5791200"/>
            <a:ext cx="1981200" cy="841248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Manual Operation 30"/>
          <p:cNvSpPr/>
          <p:nvPr/>
        </p:nvSpPr>
        <p:spPr>
          <a:xfrm>
            <a:off x="3810000" y="5715000"/>
            <a:ext cx="2286000" cy="914400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Manual Operation 31"/>
          <p:cNvSpPr/>
          <p:nvPr/>
        </p:nvSpPr>
        <p:spPr>
          <a:xfrm>
            <a:off x="6858000" y="5638800"/>
            <a:ext cx="1752600" cy="917448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057400" y="50292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495800" y="5181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334000" y="46482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620000" cy="152400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 </a:t>
            </a:r>
            <a:br>
              <a:rPr lang="bn-BD" sz="6000" dirty="0"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latin typeface="NikoshBAN" pitchFamily="2" charset="0"/>
                <a:cs typeface="NikoshBAN" pitchFamily="2" charset="0"/>
              </a:rPr>
              <a:t>বাস্তব পর্যায়ে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800" y="3505200"/>
            <a:ext cx="2735044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আম পাতা দিয়ে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গড়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1889" y="1995388"/>
            <a:ext cx="8538942" cy="4253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অর্ধবাস্তব পর্যায়ে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Manual Operation 2"/>
          <p:cNvSpPr/>
          <p:nvPr/>
        </p:nvSpPr>
        <p:spPr>
          <a:xfrm>
            <a:off x="2743200" y="3124200"/>
            <a:ext cx="4038600" cy="1676400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Manual Operation 3"/>
          <p:cNvSpPr/>
          <p:nvPr/>
        </p:nvSpPr>
        <p:spPr>
          <a:xfrm>
            <a:off x="533400" y="5257800"/>
            <a:ext cx="2514600" cy="1295400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nual Operation 4"/>
          <p:cNvSpPr/>
          <p:nvPr/>
        </p:nvSpPr>
        <p:spPr>
          <a:xfrm>
            <a:off x="3733800" y="1524000"/>
            <a:ext cx="2133600" cy="1066800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nual Operation 5"/>
          <p:cNvSpPr/>
          <p:nvPr/>
        </p:nvSpPr>
        <p:spPr>
          <a:xfrm>
            <a:off x="838200" y="1447800"/>
            <a:ext cx="2133600" cy="1066800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Manual Operation 14"/>
          <p:cNvSpPr/>
          <p:nvPr/>
        </p:nvSpPr>
        <p:spPr>
          <a:xfrm>
            <a:off x="6324600" y="5334000"/>
            <a:ext cx="2438400" cy="1295400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Manual Operation 15"/>
          <p:cNvSpPr/>
          <p:nvPr/>
        </p:nvSpPr>
        <p:spPr>
          <a:xfrm>
            <a:off x="3886200" y="5562600"/>
            <a:ext cx="2286000" cy="1143000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Manual Operation 16"/>
          <p:cNvSpPr/>
          <p:nvPr/>
        </p:nvSpPr>
        <p:spPr>
          <a:xfrm>
            <a:off x="6553200" y="1600200"/>
            <a:ext cx="2209800" cy="1295400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Point Star 9"/>
          <p:cNvSpPr/>
          <p:nvPr/>
        </p:nvSpPr>
        <p:spPr>
          <a:xfrm>
            <a:off x="1295400" y="1600200"/>
            <a:ext cx="2286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4-Point Star 11"/>
          <p:cNvSpPr/>
          <p:nvPr/>
        </p:nvSpPr>
        <p:spPr>
          <a:xfrm>
            <a:off x="2209800" y="1752600"/>
            <a:ext cx="2286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4-Point Star 13"/>
          <p:cNvSpPr/>
          <p:nvPr/>
        </p:nvSpPr>
        <p:spPr>
          <a:xfrm>
            <a:off x="4572000" y="2133600"/>
            <a:ext cx="3810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4-Point Star 17"/>
          <p:cNvSpPr/>
          <p:nvPr/>
        </p:nvSpPr>
        <p:spPr>
          <a:xfrm>
            <a:off x="5181600" y="1676400"/>
            <a:ext cx="304800" cy="152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4-Point Star 18"/>
          <p:cNvSpPr/>
          <p:nvPr/>
        </p:nvSpPr>
        <p:spPr>
          <a:xfrm>
            <a:off x="4038600" y="1600200"/>
            <a:ext cx="3810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4-Point Star 20"/>
          <p:cNvSpPr/>
          <p:nvPr/>
        </p:nvSpPr>
        <p:spPr>
          <a:xfrm flipV="1">
            <a:off x="7696200" y="1676400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4-Point Star 21"/>
          <p:cNvSpPr/>
          <p:nvPr/>
        </p:nvSpPr>
        <p:spPr>
          <a:xfrm>
            <a:off x="3352800" y="3429000"/>
            <a:ext cx="5334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4-Point Star 23"/>
          <p:cNvSpPr/>
          <p:nvPr/>
        </p:nvSpPr>
        <p:spPr>
          <a:xfrm>
            <a:off x="4343400" y="3581400"/>
            <a:ext cx="533400" cy="4572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4-Point Star 26"/>
          <p:cNvSpPr/>
          <p:nvPr/>
        </p:nvSpPr>
        <p:spPr>
          <a:xfrm>
            <a:off x="5029200" y="3352800"/>
            <a:ext cx="4572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4-Point Star 28"/>
          <p:cNvSpPr/>
          <p:nvPr/>
        </p:nvSpPr>
        <p:spPr>
          <a:xfrm>
            <a:off x="5943600" y="3352800"/>
            <a:ext cx="4572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4-Point Star 30"/>
          <p:cNvSpPr/>
          <p:nvPr/>
        </p:nvSpPr>
        <p:spPr>
          <a:xfrm flipV="1">
            <a:off x="3657600" y="4191000"/>
            <a:ext cx="3810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4-Point Star 32"/>
          <p:cNvSpPr/>
          <p:nvPr/>
        </p:nvSpPr>
        <p:spPr>
          <a:xfrm>
            <a:off x="990600" y="5791200"/>
            <a:ext cx="685800" cy="4572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-Point Star 33"/>
          <p:cNvSpPr/>
          <p:nvPr/>
        </p:nvSpPr>
        <p:spPr>
          <a:xfrm>
            <a:off x="2057400" y="5715000"/>
            <a:ext cx="457200" cy="4572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4-Point Star 34"/>
          <p:cNvSpPr/>
          <p:nvPr/>
        </p:nvSpPr>
        <p:spPr>
          <a:xfrm>
            <a:off x="4495800" y="5943600"/>
            <a:ext cx="4572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4-Point Star 35"/>
          <p:cNvSpPr/>
          <p:nvPr/>
        </p:nvSpPr>
        <p:spPr>
          <a:xfrm>
            <a:off x="5334000" y="5867400"/>
            <a:ext cx="4572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4-Point Star 52"/>
          <p:cNvSpPr/>
          <p:nvPr/>
        </p:nvSpPr>
        <p:spPr>
          <a:xfrm>
            <a:off x="6934200" y="5715000"/>
            <a:ext cx="3810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4-Point Star 53"/>
          <p:cNvSpPr/>
          <p:nvPr/>
        </p:nvSpPr>
        <p:spPr>
          <a:xfrm flipV="1">
            <a:off x="8001000" y="5715000"/>
            <a:ext cx="3048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514600" y="25908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419600" y="2667000"/>
            <a:ext cx="228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6019800" y="22860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6400800" y="46482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5181600" y="49530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2667000" y="44958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2971800" y="48006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4648200" y="4876800"/>
            <a:ext cx="228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 flipV="1">
            <a:off x="6096000" y="47244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4-Point Star 36"/>
          <p:cNvSpPr/>
          <p:nvPr/>
        </p:nvSpPr>
        <p:spPr>
          <a:xfrm>
            <a:off x="5257800" y="4267200"/>
            <a:ext cx="4572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447800" y="2819400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২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81600" y="28194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৩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48600" y="31242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১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86200" y="49530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৬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58000" y="3962400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৬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÷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৩=২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2" grpId="0" animBg="1"/>
      <p:bldP spid="14" grpId="0" animBg="1"/>
      <p:bldP spid="18" grpId="0" animBg="1"/>
      <p:bldP spid="19" grpId="0" animBg="1"/>
      <p:bldP spid="21" grpId="0" animBg="1"/>
      <p:bldP spid="22" grpId="0" animBg="1"/>
      <p:bldP spid="24" grpId="0" animBg="1"/>
      <p:bldP spid="27" grpId="0" animBg="1"/>
      <p:bldP spid="29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53" grpId="0" animBg="1"/>
      <p:bldP spid="54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পাঠ্য বইয়ের ২২ পৃষ্ঠা দেখ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133600"/>
            <a:ext cx="7635491" cy="4300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086600" cy="1143000"/>
          </a:xfr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বস্তু নিরপেক্ষ পর্যায়ে </a:t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2743200"/>
            <a:ext cx="3150221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বোর্ডে  লিখে   করাব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724400"/>
            <a:ext cx="3844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  ৮,১২,১০এর গড় কত?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5626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২।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মিনা,মিঠূ,রুনু,ও নীলার বয়স ১০,১২,১৩,৯।তাদেরগড় বয়স কত?</a:t>
            </a:r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217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NikoshBAN</vt:lpstr>
      <vt:lpstr>Office Theme</vt:lpstr>
      <vt:lpstr>স্বাগতম </vt:lpstr>
      <vt:lpstr>শিক্ষক পরিচিতি </vt:lpstr>
      <vt:lpstr>শিখন ফলঃ  ১। গড় কী তা বলতে পারবে। ২। গড় নির্নয় করতে পারবে  ৩।গড় সম্পর্কিত সমস্যা সমাধান করতে পারবে।  </vt:lpstr>
      <vt:lpstr>এসো ছবিগুলো দেখি </vt:lpstr>
      <vt:lpstr>  বাস্তব পর্যায়ে </vt:lpstr>
      <vt:lpstr>গড় </vt:lpstr>
      <vt:lpstr>অর্ধবাস্তব পর্যায়ে </vt:lpstr>
      <vt:lpstr>পাঠ্য বইয়ের ২২ পৃষ্ঠা দেখ </vt:lpstr>
      <vt:lpstr> বস্তু নিরপেক্ষ পর্যায়ে  </vt:lpstr>
      <vt:lpstr>দলীয় কাজঃ                       </vt:lpstr>
      <vt:lpstr>মূল্যায়নঃ  ১।গড় কাকে বলে?  ২।৩,৪,৫ এর গড় কোনটি?  ক।২ খ।৫ গ।৪ ঘ।৬ ৩।৫,৭,ও ৮ এর গড় নির্ণয় কর।   </vt:lpstr>
      <vt:lpstr>বাড়ির কাজঃ  ১।মলি বার্ষিক পরীক্ষায় বাংলায় ৬৮,গনিতে৯৬,ইংরেজিতে ৮১,বিজ্ঞানে৭৭ওধর্মে৭৩ নম্বর পেয়েছে ।সে প্রতি বিষয়ে গড়ে কত নম্বর পেয়েছে । ২।১২,৮,১০,৬ ও ১৪ এর গড় কত ? </vt:lpstr>
      <vt:lpstr>ধন্যবাদ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PTI-Arif</dc:creator>
  <cp:lastModifiedBy>DPE</cp:lastModifiedBy>
  <cp:revision>101</cp:revision>
  <dcterms:created xsi:type="dcterms:W3CDTF">2006-08-16T00:00:00Z</dcterms:created>
  <dcterms:modified xsi:type="dcterms:W3CDTF">2020-12-01T12:25:59Z</dcterms:modified>
</cp:coreProperties>
</file>